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6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7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8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1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20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21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theme/theme22.xml" ContentType="application/vnd.openxmlformats-officedocument.theme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23.xml" ContentType="application/vnd.openxmlformats-officedocument.theme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theme/theme24.xml" ContentType="application/vnd.openxmlformats-officedocument.theme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theme/theme25.xml" ContentType="application/vnd.openxmlformats-officedocument.theme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theme/theme26.xml" ContentType="application/vnd.openxmlformats-officedocument.theme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theme/theme27.xml" ContentType="application/vnd.openxmlformats-officedocument.theme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theme/theme28.xml" ContentType="application/vnd.openxmlformats-officedocument.theme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theme/theme29.xml" ContentType="application/vnd.openxmlformats-officedocument.theme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theme/theme30.xml" ContentType="application/vnd.openxmlformats-officedocument.theme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theme/theme31.xml" ContentType="application/vnd.openxmlformats-officedocument.theme+xml"/>
  <Override PartName="/ppt/theme/theme3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7" r:id="rId4"/>
    <p:sldMasterId id="2147483709" r:id="rId5"/>
    <p:sldMasterId id="2147483747" r:id="rId6"/>
    <p:sldMasterId id="2147483759" r:id="rId7"/>
    <p:sldMasterId id="2147483771" r:id="rId8"/>
    <p:sldMasterId id="2147483783" r:id="rId9"/>
    <p:sldMasterId id="2147483795" r:id="rId10"/>
    <p:sldMasterId id="2147483807" r:id="rId11"/>
    <p:sldMasterId id="2147483819" r:id="rId12"/>
    <p:sldMasterId id="2147483831" r:id="rId13"/>
    <p:sldMasterId id="2147483843" r:id="rId14"/>
    <p:sldMasterId id="2147483855" r:id="rId15"/>
    <p:sldMasterId id="2147483879" r:id="rId16"/>
    <p:sldMasterId id="2147483891" r:id="rId17"/>
    <p:sldMasterId id="2147483915" r:id="rId18"/>
    <p:sldMasterId id="2147483927" r:id="rId19"/>
    <p:sldMasterId id="2147483940" r:id="rId20"/>
    <p:sldMasterId id="2147483952" r:id="rId21"/>
    <p:sldMasterId id="2147483976" r:id="rId22"/>
    <p:sldMasterId id="2147483988" r:id="rId23"/>
    <p:sldMasterId id="2147484000" r:id="rId24"/>
    <p:sldMasterId id="2147484012" r:id="rId25"/>
    <p:sldMasterId id="2147484024" r:id="rId26"/>
    <p:sldMasterId id="2147484036" r:id="rId27"/>
    <p:sldMasterId id="2147484048" r:id="rId28"/>
    <p:sldMasterId id="2147484060" r:id="rId29"/>
    <p:sldMasterId id="2147484072" r:id="rId30"/>
    <p:sldMasterId id="2147484084" r:id="rId31"/>
  </p:sldMasterIdLst>
  <p:notesMasterIdLst>
    <p:notesMasterId r:id="rId232"/>
  </p:notesMasterIdLst>
  <p:sldIdLst>
    <p:sldId id="990" r:id="rId32"/>
    <p:sldId id="992" r:id="rId33"/>
    <p:sldId id="991" r:id="rId34"/>
    <p:sldId id="257" r:id="rId35"/>
    <p:sldId id="468" r:id="rId36"/>
    <p:sldId id="478" r:id="rId37"/>
    <p:sldId id="469" r:id="rId38"/>
    <p:sldId id="470" r:id="rId39"/>
    <p:sldId id="471" r:id="rId40"/>
    <p:sldId id="472" r:id="rId41"/>
    <p:sldId id="473" r:id="rId42"/>
    <p:sldId id="474" r:id="rId43"/>
    <p:sldId id="481" r:id="rId44"/>
    <p:sldId id="494" r:id="rId45"/>
    <p:sldId id="482" r:id="rId46"/>
    <p:sldId id="479" r:id="rId47"/>
    <p:sldId id="496" r:id="rId48"/>
    <p:sldId id="488" r:id="rId49"/>
    <p:sldId id="486" r:id="rId50"/>
    <p:sldId id="485" r:id="rId51"/>
    <p:sldId id="484" r:id="rId52"/>
    <p:sldId id="487" r:id="rId53"/>
    <p:sldId id="493" r:id="rId54"/>
    <p:sldId id="492" r:id="rId55"/>
    <p:sldId id="500" r:id="rId56"/>
    <p:sldId id="556" r:id="rId57"/>
    <p:sldId id="510" r:id="rId58"/>
    <p:sldId id="508" r:id="rId59"/>
    <p:sldId id="509" r:id="rId60"/>
    <p:sldId id="567" r:id="rId61"/>
    <p:sldId id="568" r:id="rId62"/>
    <p:sldId id="261" r:id="rId63"/>
    <p:sldId id="262" r:id="rId64"/>
    <p:sldId id="264" r:id="rId65"/>
    <p:sldId id="263" r:id="rId66"/>
    <p:sldId id="265" r:id="rId67"/>
    <p:sldId id="266" r:id="rId68"/>
    <p:sldId id="566" r:id="rId69"/>
    <p:sldId id="512" r:id="rId70"/>
    <p:sldId id="271" r:id="rId71"/>
    <p:sldId id="534" r:id="rId72"/>
    <p:sldId id="535" r:id="rId73"/>
    <p:sldId id="536" r:id="rId74"/>
    <p:sldId id="557" r:id="rId75"/>
    <p:sldId id="558" r:id="rId76"/>
    <p:sldId id="559" r:id="rId77"/>
    <p:sldId id="513" r:id="rId78"/>
    <p:sldId id="538" r:id="rId79"/>
    <p:sldId id="539" r:id="rId80"/>
    <p:sldId id="540" r:id="rId81"/>
    <p:sldId id="570" r:id="rId82"/>
    <p:sldId id="571" r:id="rId83"/>
    <p:sldId id="514" r:id="rId84"/>
    <p:sldId id="541" r:id="rId85"/>
    <p:sldId id="515" r:id="rId86"/>
    <p:sldId id="516" r:id="rId87"/>
    <p:sldId id="281" r:id="rId88"/>
    <p:sldId id="278" r:id="rId89"/>
    <p:sldId id="279" r:id="rId90"/>
    <p:sldId id="280" r:id="rId91"/>
    <p:sldId id="283" r:id="rId92"/>
    <p:sldId id="282" r:id="rId93"/>
    <p:sldId id="286" r:id="rId94"/>
    <p:sldId id="287" r:id="rId95"/>
    <p:sldId id="288" r:id="rId96"/>
    <p:sldId id="290" r:id="rId97"/>
    <p:sldId id="291" r:id="rId98"/>
    <p:sldId id="292" r:id="rId99"/>
    <p:sldId id="293" r:id="rId100"/>
    <p:sldId id="294" r:id="rId101"/>
    <p:sldId id="295" r:id="rId102"/>
    <p:sldId id="296" r:id="rId103"/>
    <p:sldId id="297" r:id="rId104"/>
    <p:sldId id="298" r:id="rId105"/>
    <p:sldId id="299" r:id="rId106"/>
    <p:sldId id="300" r:id="rId107"/>
    <p:sldId id="301" r:id="rId108"/>
    <p:sldId id="302" r:id="rId109"/>
    <p:sldId id="303" r:id="rId110"/>
    <p:sldId id="304" r:id="rId111"/>
    <p:sldId id="305" r:id="rId112"/>
    <p:sldId id="308" r:id="rId113"/>
    <p:sldId id="306" r:id="rId114"/>
    <p:sldId id="307" r:id="rId115"/>
    <p:sldId id="309" r:id="rId116"/>
    <p:sldId id="310" r:id="rId117"/>
    <p:sldId id="312" r:id="rId118"/>
    <p:sldId id="313" r:id="rId119"/>
    <p:sldId id="314" r:id="rId120"/>
    <p:sldId id="317" r:id="rId121"/>
    <p:sldId id="318" r:id="rId122"/>
    <p:sldId id="320" r:id="rId123"/>
    <p:sldId id="323" r:id="rId124"/>
    <p:sldId id="517" r:id="rId125"/>
    <p:sldId id="333" r:id="rId126"/>
    <p:sldId id="334" r:id="rId127"/>
    <p:sldId id="335" r:id="rId128"/>
    <p:sldId id="336" r:id="rId129"/>
    <p:sldId id="337" r:id="rId130"/>
    <p:sldId id="338" r:id="rId131"/>
    <p:sldId id="339" r:id="rId132"/>
    <p:sldId id="340" r:id="rId133"/>
    <p:sldId id="341" r:id="rId134"/>
    <p:sldId id="523" r:id="rId135"/>
    <p:sldId id="524" r:id="rId136"/>
    <p:sldId id="344" r:id="rId137"/>
    <p:sldId id="345" r:id="rId138"/>
    <p:sldId id="572" r:id="rId139"/>
    <p:sldId id="527" r:id="rId140"/>
    <p:sldId id="357" r:id="rId141"/>
    <p:sldId id="359" r:id="rId142"/>
    <p:sldId id="360" r:id="rId143"/>
    <p:sldId id="361" r:id="rId144"/>
    <p:sldId id="528" r:id="rId145"/>
    <p:sldId id="544" r:id="rId146"/>
    <p:sldId id="545" r:id="rId147"/>
    <p:sldId id="546" r:id="rId148"/>
    <p:sldId id="547" r:id="rId149"/>
    <p:sldId id="387" r:id="rId150"/>
    <p:sldId id="573" r:id="rId151"/>
    <p:sldId id="391" r:id="rId152"/>
    <p:sldId id="548" r:id="rId153"/>
    <p:sldId id="393" r:id="rId154"/>
    <p:sldId id="394" r:id="rId155"/>
    <p:sldId id="395" r:id="rId156"/>
    <p:sldId id="396" r:id="rId157"/>
    <p:sldId id="553" r:id="rId158"/>
    <p:sldId id="397" r:id="rId159"/>
    <p:sldId id="398" r:id="rId160"/>
    <p:sldId id="399" r:id="rId161"/>
    <p:sldId id="400" r:id="rId162"/>
    <p:sldId id="401" r:id="rId163"/>
    <p:sldId id="560" r:id="rId164"/>
    <p:sldId id="402" r:id="rId165"/>
    <p:sldId id="561" r:id="rId166"/>
    <p:sldId id="403" r:id="rId167"/>
    <p:sldId id="405" r:id="rId168"/>
    <p:sldId id="406" r:id="rId169"/>
    <p:sldId id="407" r:id="rId170"/>
    <p:sldId id="408" r:id="rId171"/>
    <p:sldId id="409" r:id="rId172"/>
    <p:sldId id="410" r:id="rId173"/>
    <p:sldId id="413" r:id="rId174"/>
    <p:sldId id="412" r:id="rId175"/>
    <p:sldId id="411" r:id="rId176"/>
    <p:sldId id="414" r:id="rId177"/>
    <p:sldId id="415" r:id="rId178"/>
    <p:sldId id="416" r:id="rId179"/>
    <p:sldId id="417" r:id="rId180"/>
    <p:sldId id="418" r:id="rId181"/>
    <p:sldId id="419" r:id="rId182"/>
    <p:sldId id="420" r:id="rId183"/>
    <p:sldId id="421" r:id="rId184"/>
    <p:sldId id="424" r:id="rId185"/>
    <p:sldId id="504" r:id="rId186"/>
    <p:sldId id="425" r:id="rId187"/>
    <p:sldId id="426" r:id="rId188"/>
    <p:sldId id="422" r:id="rId189"/>
    <p:sldId id="423" r:id="rId190"/>
    <p:sldId id="427" r:id="rId191"/>
    <p:sldId id="428" r:id="rId192"/>
    <p:sldId id="429" r:id="rId193"/>
    <p:sldId id="430" r:id="rId194"/>
    <p:sldId id="431" r:id="rId195"/>
    <p:sldId id="432" r:id="rId196"/>
    <p:sldId id="433" r:id="rId197"/>
    <p:sldId id="434" r:id="rId198"/>
    <p:sldId id="435" r:id="rId199"/>
    <p:sldId id="436" r:id="rId200"/>
    <p:sldId id="437" r:id="rId201"/>
    <p:sldId id="550" r:id="rId202"/>
    <p:sldId id="554" r:id="rId203"/>
    <p:sldId id="439" r:id="rId204"/>
    <p:sldId id="441" r:id="rId205"/>
    <p:sldId id="442" r:id="rId206"/>
    <p:sldId id="562" r:id="rId207"/>
    <p:sldId id="445" r:id="rId208"/>
    <p:sldId id="446" r:id="rId209"/>
    <p:sldId id="447" r:id="rId210"/>
    <p:sldId id="449" r:id="rId211"/>
    <p:sldId id="451" r:id="rId212"/>
    <p:sldId id="452" r:id="rId213"/>
    <p:sldId id="453" r:id="rId214"/>
    <p:sldId id="563" r:id="rId215"/>
    <p:sldId id="454" r:id="rId216"/>
    <p:sldId id="455" r:id="rId217"/>
    <p:sldId id="564" r:id="rId218"/>
    <p:sldId id="457" r:id="rId219"/>
    <p:sldId id="458" r:id="rId220"/>
    <p:sldId id="565" r:id="rId221"/>
    <p:sldId id="575" r:id="rId222"/>
    <p:sldId id="505" r:id="rId223"/>
    <p:sldId id="576" r:id="rId224"/>
    <p:sldId id="577" r:id="rId225"/>
    <p:sldId id="460" r:id="rId226"/>
    <p:sldId id="461" r:id="rId227"/>
    <p:sldId id="462" r:id="rId228"/>
    <p:sldId id="463" r:id="rId229"/>
    <p:sldId id="2129" r:id="rId230"/>
    <p:sldId id="993" r:id="rId2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600"/>
    <a:srgbClr val="000000"/>
    <a:srgbClr val="D796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67" d="100"/>
          <a:sy n="67" d="100"/>
        </p:scale>
        <p:origin x="1188" y="44"/>
      </p:cViewPr>
      <p:guideLst>
        <p:guide orient="horz" pos="2160"/>
        <p:guide pos="2880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8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1.xml"/><Relationship Id="rId63" Type="http://schemas.openxmlformats.org/officeDocument/2006/relationships/slide" Target="slides/slide32.xml"/><Relationship Id="rId84" Type="http://schemas.openxmlformats.org/officeDocument/2006/relationships/slide" Target="slides/slide53.xml"/><Relationship Id="rId138" Type="http://schemas.openxmlformats.org/officeDocument/2006/relationships/slide" Target="slides/slide107.xml"/><Relationship Id="rId159" Type="http://schemas.openxmlformats.org/officeDocument/2006/relationships/slide" Target="slides/slide128.xml"/><Relationship Id="rId170" Type="http://schemas.openxmlformats.org/officeDocument/2006/relationships/slide" Target="slides/slide139.xml"/><Relationship Id="rId191" Type="http://schemas.openxmlformats.org/officeDocument/2006/relationships/slide" Target="slides/slide160.xml"/><Relationship Id="rId205" Type="http://schemas.openxmlformats.org/officeDocument/2006/relationships/slide" Target="slides/slide174.xml"/><Relationship Id="rId226" Type="http://schemas.openxmlformats.org/officeDocument/2006/relationships/slide" Target="slides/slide195.xml"/><Relationship Id="rId107" Type="http://schemas.openxmlformats.org/officeDocument/2006/relationships/slide" Target="slides/slide7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.xml"/><Relationship Id="rId53" Type="http://schemas.openxmlformats.org/officeDocument/2006/relationships/slide" Target="slides/slide22.xml"/><Relationship Id="rId74" Type="http://schemas.openxmlformats.org/officeDocument/2006/relationships/slide" Target="slides/slide43.xml"/><Relationship Id="rId128" Type="http://schemas.openxmlformats.org/officeDocument/2006/relationships/slide" Target="slides/slide97.xml"/><Relationship Id="rId149" Type="http://schemas.openxmlformats.org/officeDocument/2006/relationships/slide" Target="slides/slide118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64.xml"/><Relationship Id="rId160" Type="http://schemas.openxmlformats.org/officeDocument/2006/relationships/slide" Target="slides/slide129.xml"/><Relationship Id="rId181" Type="http://schemas.openxmlformats.org/officeDocument/2006/relationships/slide" Target="slides/slide150.xml"/><Relationship Id="rId216" Type="http://schemas.openxmlformats.org/officeDocument/2006/relationships/slide" Target="slides/slide185.xml"/><Relationship Id="rId22" Type="http://schemas.openxmlformats.org/officeDocument/2006/relationships/slideMaster" Target="slideMasters/slideMaster22.xml"/><Relationship Id="rId43" Type="http://schemas.openxmlformats.org/officeDocument/2006/relationships/slide" Target="slides/slide12.xml"/><Relationship Id="rId64" Type="http://schemas.openxmlformats.org/officeDocument/2006/relationships/slide" Target="slides/slide33.xml"/><Relationship Id="rId118" Type="http://schemas.openxmlformats.org/officeDocument/2006/relationships/slide" Target="slides/slide87.xml"/><Relationship Id="rId139" Type="http://schemas.openxmlformats.org/officeDocument/2006/relationships/slide" Target="slides/slide108.xml"/><Relationship Id="rId85" Type="http://schemas.openxmlformats.org/officeDocument/2006/relationships/slide" Target="slides/slide54.xml"/><Relationship Id="rId150" Type="http://schemas.openxmlformats.org/officeDocument/2006/relationships/slide" Target="slides/slide119.xml"/><Relationship Id="rId171" Type="http://schemas.openxmlformats.org/officeDocument/2006/relationships/slide" Target="slides/slide140.xml"/><Relationship Id="rId192" Type="http://schemas.openxmlformats.org/officeDocument/2006/relationships/slide" Target="slides/slide161.xml"/><Relationship Id="rId206" Type="http://schemas.openxmlformats.org/officeDocument/2006/relationships/slide" Target="slides/slide175.xml"/><Relationship Id="rId227" Type="http://schemas.openxmlformats.org/officeDocument/2006/relationships/slide" Target="slides/slide196.xml"/><Relationship Id="rId12" Type="http://schemas.openxmlformats.org/officeDocument/2006/relationships/slideMaster" Target="slideMasters/slideMaster12.xml"/><Relationship Id="rId33" Type="http://schemas.openxmlformats.org/officeDocument/2006/relationships/slide" Target="slides/slide2.xml"/><Relationship Id="rId108" Type="http://schemas.openxmlformats.org/officeDocument/2006/relationships/slide" Target="slides/slide77.xml"/><Relationship Id="rId129" Type="http://schemas.openxmlformats.org/officeDocument/2006/relationships/slide" Target="slides/slide98.xml"/><Relationship Id="rId54" Type="http://schemas.openxmlformats.org/officeDocument/2006/relationships/slide" Target="slides/slide23.xml"/><Relationship Id="rId75" Type="http://schemas.openxmlformats.org/officeDocument/2006/relationships/slide" Target="slides/slide44.xml"/><Relationship Id="rId96" Type="http://schemas.openxmlformats.org/officeDocument/2006/relationships/slide" Target="slides/slide65.xml"/><Relationship Id="rId140" Type="http://schemas.openxmlformats.org/officeDocument/2006/relationships/slide" Target="slides/slide109.xml"/><Relationship Id="rId161" Type="http://schemas.openxmlformats.org/officeDocument/2006/relationships/slide" Target="slides/slide130.xml"/><Relationship Id="rId182" Type="http://schemas.openxmlformats.org/officeDocument/2006/relationships/slide" Target="slides/slide151.xml"/><Relationship Id="rId217" Type="http://schemas.openxmlformats.org/officeDocument/2006/relationships/slide" Target="slides/slide186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119" Type="http://schemas.openxmlformats.org/officeDocument/2006/relationships/slide" Target="slides/slide88.xml"/><Relationship Id="rId44" Type="http://schemas.openxmlformats.org/officeDocument/2006/relationships/slide" Target="slides/slide13.xml"/><Relationship Id="rId65" Type="http://schemas.openxmlformats.org/officeDocument/2006/relationships/slide" Target="slides/slide34.xml"/><Relationship Id="rId86" Type="http://schemas.openxmlformats.org/officeDocument/2006/relationships/slide" Target="slides/slide55.xml"/><Relationship Id="rId130" Type="http://schemas.openxmlformats.org/officeDocument/2006/relationships/slide" Target="slides/slide99.xml"/><Relationship Id="rId151" Type="http://schemas.openxmlformats.org/officeDocument/2006/relationships/slide" Target="slides/slide120.xml"/><Relationship Id="rId172" Type="http://schemas.openxmlformats.org/officeDocument/2006/relationships/slide" Target="slides/slide141.xml"/><Relationship Id="rId193" Type="http://schemas.openxmlformats.org/officeDocument/2006/relationships/slide" Target="slides/slide162.xml"/><Relationship Id="rId207" Type="http://schemas.openxmlformats.org/officeDocument/2006/relationships/slide" Target="slides/slide176.xml"/><Relationship Id="rId228" Type="http://schemas.openxmlformats.org/officeDocument/2006/relationships/slide" Target="slides/slide197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78.xml"/><Relationship Id="rId34" Type="http://schemas.openxmlformats.org/officeDocument/2006/relationships/slide" Target="slides/slide3.xml"/><Relationship Id="rId55" Type="http://schemas.openxmlformats.org/officeDocument/2006/relationships/slide" Target="slides/slide24.xml"/><Relationship Id="rId76" Type="http://schemas.openxmlformats.org/officeDocument/2006/relationships/slide" Target="slides/slide45.xml"/><Relationship Id="rId97" Type="http://schemas.openxmlformats.org/officeDocument/2006/relationships/slide" Target="slides/slide66.xml"/><Relationship Id="rId120" Type="http://schemas.openxmlformats.org/officeDocument/2006/relationships/slide" Target="slides/slide89.xml"/><Relationship Id="rId141" Type="http://schemas.openxmlformats.org/officeDocument/2006/relationships/slide" Target="slides/slide110.xml"/><Relationship Id="rId7" Type="http://schemas.openxmlformats.org/officeDocument/2006/relationships/slideMaster" Target="slideMasters/slideMaster7.xml"/><Relationship Id="rId162" Type="http://schemas.openxmlformats.org/officeDocument/2006/relationships/slide" Target="slides/slide131.xml"/><Relationship Id="rId183" Type="http://schemas.openxmlformats.org/officeDocument/2006/relationships/slide" Target="slides/slide152.xml"/><Relationship Id="rId218" Type="http://schemas.openxmlformats.org/officeDocument/2006/relationships/slide" Target="slides/slide187.xml"/><Relationship Id="rId24" Type="http://schemas.openxmlformats.org/officeDocument/2006/relationships/slideMaster" Target="slideMasters/slideMaster24.xml"/><Relationship Id="rId45" Type="http://schemas.openxmlformats.org/officeDocument/2006/relationships/slide" Target="slides/slide14.xml"/><Relationship Id="rId66" Type="http://schemas.openxmlformats.org/officeDocument/2006/relationships/slide" Target="slides/slide35.xml"/><Relationship Id="rId87" Type="http://schemas.openxmlformats.org/officeDocument/2006/relationships/slide" Target="slides/slide56.xml"/><Relationship Id="rId110" Type="http://schemas.openxmlformats.org/officeDocument/2006/relationships/slide" Target="slides/slide79.xml"/><Relationship Id="rId131" Type="http://schemas.openxmlformats.org/officeDocument/2006/relationships/slide" Target="slides/slide100.xml"/><Relationship Id="rId152" Type="http://schemas.openxmlformats.org/officeDocument/2006/relationships/slide" Target="slides/slide121.xml"/><Relationship Id="rId173" Type="http://schemas.openxmlformats.org/officeDocument/2006/relationships/slide" Target="slides/slide142.xml"/><Relationship Id="rId194" Type="http://schemas.openxmlformats.org/officeDocument/2006/relationships/slide" Target="slides/slide163.xml"/><Relationship Id="rId208" Type="http://schemas.openxmlformats.org/officeDocument/2006/relationships/slide" Target="slides/slide177.xml"/><Relationship Id="rId229" Type="http://schemas.openxmlformats.org/officeDocument/2006/relationships/slide" Target="slides/slide198.xml"/><Relationship Id="rId14" Type="http://schemas.openxmlformats.org/officeDocument/2006/relationships/slideMaster" Target="slideMasters/slideMaster14.xml"/><Relationship Id="rId35" Type="http://schemas.openxmlformats.org/officeDocument/2006/relationships/slide" Target="slides/slide4.xml"/><Relationship Id="rId56" Type="http://schemas.openxmlformats.org/officeDocument/2006/relationships/slide" Target="slides/slide25.xml"/><Relationship Id="rId77" Type="http://schemas.openxmlformats.org/officeDocument/2006/relationships/slide" Target="slides/slide46.xml"/><Relationship Id="rId100" Type="http://schemas.openxmlformats.org/officeDocument/2006/relationships/slide" Target="slides/slide69.xml"/><Relationship Id="rId8" Type="http://schemas.openxmlformats.org/officeDocument/2006/relationships/slideMaster" Target="slideMasters/slideMaster8.xml"/><Relationship Id="rId98" Type="http://schemas.openxmlformats.org/officeDocument/2006/relationships/slide" Target="slides/slide67.xml"/><Relationship Id="rId121" Type="http://schemas.openxmlformats.org/officeDocument/2006/relationships/slide" Target="slides/slide90.xml"/><Relationship Id="rId142" Type="http://schemas.openxmlformats.org/officeDocument/2006/relationships/slide" Target="slides/slide111.xml"/><Relationship Id="rId163" Type="http://schemas.openxmlformats.org/officeDocument/2006/relationships/slide" Target="slides/slide132.xml"/><Relationship Id="rId184" Type="http://schemas.openxmlformats.org/officeDocument/2006/relationships/slide" Target="slides/slide153.xml"/><Relationship Id="rId219" Type="http://schemas.openxmlformats.org/officeDocument/2006/relationships/slide" Target="slides/slide188.xml"/><Relationship Id="rId230" Type="http://schemas.openxmlformats.org/officeDocument/2006/relationships/slide" Target="slides/slide199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15.xml"/><Relationship Id="rId67" Type="http://schemas.openxmlformats.org/officeDocument/2006/relationships/slide" Target="slides/slide3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0.xml"/><Relationship Id="rId62" Type="http://schemas.openxmlformats.org/officeDocument/2006/relationships/slide" Target="slides/slide31.xml"/><Relationship Id="rId83" Type="http://schemas.openxmlformats.org/officeDocument/2006/relationships/slide" Target="slides/slide52.xml"/><Relationship Id="rId88" Type="http://schemas.openxmlformats.org/officeDocument/2006/relationships/slide" Target="slides/slide57.xml"/><Relationship Id="rId111" Type="http://schemas.openxmlformats.org/officeDocument/2006/relationships/slide" Target="slides/slide80.xml"/><Relationship Id="rId132" Type="http://schemas.openxmlformats.org/officeDocument/2006/relationships/slide" Target="slides/slide101.xml"/><Relationship Id="rId153" Type="http://schemas.openxmlformats.org/officeDocument/2006/relationships/slide" Target="slides/slide122.xml"/><Relationship Id="rId174" Type="http://schemas.openxmlformats.org/officeDocument/2006/relationships/slide" Target="slides/slide143.xml"/><Relationship Id="rId179" Type="http://schemas.openxmlformats.org/officeDocument/2006/relationships/slide" Target="slides/slide148.xml"/><Relationship Id="rId195" Type="http://schemas.openxmlformats.org/officeDocument/2006/relationships/slide" Target="slides/slide164.xml"/><Relationship Id="rId209" Type="http://schemas.openxmlformats.org/officeDocument/2006/relationships/slide" Target="slides/slide178.xml"/><Relationship Id="rId190" Type="http://schemas.openxmlformats.org/officeDocument/2006/relationships/slide" Target="slides/slide159.xml"/><Relationship Id="rId204" Type="http://schemas.openxmlformats.org/officeDocument/2006/relationships/slide" Target="slides/slide173.xml"/><Relationship Id="rId220" Type="http://schemas.openxmlformats.org/officeDocument/2006/relationships/slide" Target="slides/slide189.xml"/><Relationship Id="rId225" Type="http://schemas.openxmlformats.org/officeDocument/2006/relationships/slide" Target="slides/slide194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5.xml"/><Relationship Id="rId57" Type="http://schemas.openxmlformats.org/officeDocument/2006/relationships/slide" Target="slides/slide26.xml"/><Relationship Id="rId106" Type="http://schemas.openxmlformats.org/officeDocument/2006/relationships/slide" Target="slides/slide75.xml"/><Relationship Id="rId127" Type="http://schemas.openxmlformats.org/officeDocument/2006/relationships/slide" Target="slides/slide96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" Target="slides/slide21.xml"/><Relationship Id="rId73" Type="http://schemas.openxmlformats.org/officeDocument/2006/relationships/slide" Target="slides/slide42.xml"/><Relationship Id="rId78" Type="http://schemas.openxmlformats.org/officeDocument/2006/relationships/slide" Target="slides/slide47.xml"/><Relationship Id="rId94" Type="http://schemas.openxmlformats.org/officeDocument/2006/relationships/slide" Target="slides/slide63.xml"/><Relationship Id="rId99" Type="http://schemas.openxmlformats.org/officeDocument/2006/relationships/slide" Target="slides/slide68.xml"/><Relationship Id="rId101" Type="http://schemas.openxmlformats.org/officeDocument/2006/relationships/slide" Target="slides/slide70.xml"/><Relationship Id="rId122" Type="http://schemas.openxmlformats.org/officeDocument/2006/relationships/slide" Target="slides/slide91.xml"/><Relationship Id="rId143" Type="http://schemas.openxmlformats.org/officeDocument/2006/relationships/slide" Target="slides/slide112.xml"/><Relationship Id="rId148" Type="http://schemas.openxmlformats.org/officeDocument/2006/relationships/slide" Target="slides/slide117.xml"/><Relationship Id="rId164" Type="http://schemas.openxmlformats.org/officeDocument/2006/relationships/slide" Target="slides/slide133.xml"/><Relationship Id="rId169" Type="http://schemas.openxmlformats.org/officeDocument/2006/relationships/slide" Target="slides/slide138.xml"/><Relationship Id="rId185" Type="http://schemas.openxmlformats.org/officeDocument/2006/relationships/slide" Target="slides/slide15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49.xml"/><Relationship Id="rId210" Type="http://schemas.openxmlformats.org/officeDocument/2006/relationships/slide" Target="slides/slide179.xml"/><Relationship Id="rId215" Type="http://schemas.openxmlformats.org/officeDocument/2006/relationships/slide" Target="slides/slide184.xml"/><Relationship Id="rId236" Type="http://schemas.openxmlformats.org/officeDocument/2006/relationships/tableStyles" Target="tableStyles.xml"/><Relationship Id="rId26" Type="http://schemas.openxmlformats.org/officeDocument/2006/relationships/slideMaster" Target="slideMasters/slideMaster26.xml"/><Relationship Id="rId231" Type="http://schemas.openxmlformats.org/officeDocument/2006/relationships/slide" Target="slides/slide200.xml"/><Relationship Id="rId47" Type="http://schemas.openxmlformats.org/officeDocument/2006/relationships/slide" Target="slides/slide16.xml"/><Relationship Id="rId68" Type="http://schemas.openxmlformats.org/officeDocument/2006/relationships/slide" Target="slides/slide37.xml"/><Relationship Id="rId89" Type="http://schemas.openxmlformats.org/officeDocument/2006/relationships/slide" Target="slides/slide58.xml"/><Relationship Id="rId112" Type="http://schemas.openxmlformats.org/officeDocument/2006/relationships/slide" Target="slides/slide81.xml"/><Relationship Id="rId133" Type="http://schemas.openxmlformats.org/officeDocument/2006/relationships/slide" Target="slides/slide102.xml"/><Relationship Id="rId154" Type="http://schemas.openxmlformats.org/officeDocument/2006/relationships/slide" Target="slides/slide123.xml"/><Relationship Id="rId175" Type="http://schemas.openxmlformats.org/officeDocument/2006/relationships/slide" Target="slides/slide144.xml"/><Relationship Id="rId196" Type="http://schemas.openxmlformats.org/officeDocument/2006/relationships/slide" Target="slides/slide165.xml"/><Relationship Id="rId200" Type="http://schemas.openxmlformats.org/officeDocument/2006/relationships/slide" Target="slides/slide169.xml"/><Relationship Id="rId16" Type="http://schemas.openxmlformats.org/officeDocument/2006/relationships/slideMaster" Target="slideMasters/slideMaster16.xml"/><Relationship Id="rId221" Type="http://schemas.openxmlformats.org/officeDocument/2006/relationships/slide" Target="slides/slide190.xml"/><Relationship Id="rId37" Type="http://schemas.openxmlformats.org/officeDocument/2006/relationships/slide" Target="slides/slide6.xml"/><Relationship Id="rId58" Type="http://schemas.openxmlformats.org/officeDocument/2006/relationships/slide" Target="slides/slide27.xml"/><Relationship Id="rId79" Type="http://schemas.openxmlformats.org/officeDocument/2006/relationships/slide" Target="slides/slide48.xml"/><Relationship Id="rId102" Type="http://schemas.openxmlformats.org/officeDocument/2006/relationships/slide" Target="slides/slide71.xml"/><Relationship Id="rId123" Type="http://schemas.openxmlformats.org/officeDocument/2006/relationships/slide" Target="slides/slide92.xml"/><Relationship Id="rId144" Type="http://schemas.openxmlformats.org/officeDocument/2006/relationships/slide" Target="slides/slide113.xml"/><Relationship Id="rId90" Type="http://schemas.openxmlformats.org/officeDocument/2006/relationships/slide" Target="slides/slide59.xml"/><Relationship Id="rId165" Type="http://schemas.openxmlformats.org/officeDocument/2006/relationships/slide" Target="slides/slide134.xml"/><Relationship Id="rId186" Type="http://schemas.openxmlformats.org/officeDocument/2006/relationships/slide" Target="slides/slide155.xml"/><Relationship Id="rId211" Type="http://schemas.openxmlformats.org/officeDocument/2006/relationships/slide" Target="slides/slide180.xml"/><Relationship Id="rId232" Type="http://schemas.openxmlformats.org/officeDocument/2006/relationships/notesMaster" Target="notesMasters/notesMaster1.xml"/><Relationship Id="rId27" Type="http://schemas.openxmlformats.org/officeDocument/2006/relationships/slideMaster" Target="slideMasters/slideMaster27.xml"/><Relationship Id="rId48" Type="http://schemas.openxmlformats.org/officeDocument/2006/relationships/slide" Target="slides/slide17.xml"/><Relationship Id="rId69" Type="http://schemas.openxmlformats.org/officeDocument/2006/relationships/slide" Target="slides/slide38.xml"/><Relationship Id="rId113" Type="http://schemas.openxmlformats.org/officeDocument/2006/relationships/slide" Target="slides/slide82.xml"/><Relationship Id="rId134" Type="http://schemas.openxmlformats.org/officeDocument/2006/relationships/slide" Target="slides/slide103.xml"/><Relationship Id="rId80" Type="http://schemas.openxmlformats.org/officeDocument/2006/relationships/slide" Target="slides/slide49.xml"/><Relationship Id="rId155" Type="http://schemas.openxmlformats.org/officeDocument/2006/relationships/slide" Target="slides/slide124.xml"/><Relationship Id="rId176" Type="http://schemas.openxmlformats.org/officeDocument/2006/relationships/slide" Target="slides/slide145.xml"/><Relationship Id="rId197" Type="http://schemas.openxmlformats.org/officeDocument/2006/relationships/slide" Target="slides/slide166.xml"/><Relationship Id="rId201" Type="http://schemas.openxmlformats.org/officeDocument/2006/relationships/slide" Target="slides/slide170.xml"/><Relationship Id="rId222" Type="http://schemas.openxmlformats.org/officeDocument/2006/relationships/slide" Target="slides/slide191.xml"/><Relationship Id="rId17" Type="http://schemas.openxmlformats.org/officeDocument/2006/relationships/slideMaster" Target="slideMasters/slideMaster17.xml"/><Relationship Id="rId38" Type="http://schemas.openxmlformats.org/officeDocument/2006/relationships/slide" Target="slides/slide7.xml"/><Relationship Id="rId59" Type="http://schemas.openxmlformats.org/officeDocument/2006/relationships/slide" Target="slides/slide28.xml"/><Relationship Id="rId103" Type="http://schemas.openxmlformats.org/officeDocument/2006/relationships/slide" Target="slides/slide72.xml"/><Relationship Id="rId124" Type="http://schemas.openxmlformats.org/officeDocument/2006/relationships/slide" Target="slides/slide93.xml"/><Relationship Id="rId70" Type="http://schemas.openxmlformats.org/officeDocument/2006/relationships/slide" Target="slides/slide39.xml"/><Relationship Id="rId91" Type="http://schemas.openxmlformats.org/officeDocument/2006/relationships/slide" Target="slides/slide60.xml"/><Relationship Id="rId145" Type="http://schemas.openxmlformats.org/officeDocument/2006/relationships/slide" Target="slides/slide114.xml"/><Relationship Id="rId166" Type="http://schemas.openxmlformats.org/officeDocument/2006/relationships/slide" Target="slides/slide135.xml"/><Relationship Id="rId187" Type="http://schemas.openxmlformats.org/officeDocument/2006/relationships/slide" Target="slides/slide15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181.xml"/><Relationship Id="rId233" Type="http://schemas.openxmlformats.org/officeDocument/2006/relationships/presProps" Target="presProps.xml"/><Relationship Id="rId28" Type="http://schemas.openxmlformats.org/officeDocument/2006/relationships/slideMaster" Target="slideMasters/slideMaster28.xml"/><Relationship Id="rId49" Type="http://schemas.openxmlformats.org/officeDocument/2006/relationships/slide" Target="slides/slide18.xml"/><Relationship Id="rId114" Type="http://schemas.openxmlformats.org/officeDocument/2006/relationships/slide" Target="slides/slide83.xml"/><Relationship Id="rId60" Type="http://schemas.openxmlformats.org/officeDocument/2006/relationships/slide" Target="slides/slide29.xml"/><Relationship Id="rId81" Type="http://schemas.openxmlformats.org/officeDocument/2006/relationships/slide" Target="slides/slide50.xml"/><Relationship Id="rId135" Type="http://schemas.openxmlformats.org/officeDocument/2006/relationships/slide" Target="slides/slide104.xml"/><Relationship Id="rId156" Type="http://schemas.openxmlformats.org/officeDocument/2006/relationships/slide" Target="slides/slide125.xml"/><Relationship Id="rId177" Type="http://schemas.openxmlformats.org/officeDocument/2006/relationships/slide" Target="slides/slide146.xml"/><Relationship Id="rId198" Type="http://schemas.openxmlformats.org/officeDocument/2006/relationships/slide" Target="slides/slide167.xml"/><Relationship Id="rId202" Type="http://schemas.openxmlformats.org/officeDocument/2006/relationships/slide" Target="slides/slide171.xml"/><Relationship Id="rId223" Type="http://schemas.openxmlformats.org/officeDocument/2006/relationships/slide" Target="slides/slide192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8.xml"/><Relationship Id="rId50" Type="http://schemas.openxmlformats.org/officeDocument/2006/relationships/slide" Target="slides/slide19.xml"/><Relationship Id="rId104" Type="http://schemas.openxmlformats.org/officeDocument/2006/relationships/slide" Target="slides/slide73.xml"/><Relationship Id="rId125" Type="http://schemas.openxmlformats.org/officeDocument/2006/relationships/slide" Target="slides/slide94.xml"/><Relationship Id="rId146" Type="http://schemas.openxmlformats.org/officeDocument/2006/relationships/slide" Target="slides/slide115.xml"/><Relationship Id="rId167" Type="http://schemas.openxmlformats.org/officeDocument/2006/relationships/slide" Target="slides/slide136.xml"/><Relationship Id="rId188" Type="http://schemas.openxmlformats.org/officeDocument/2006/relationships/slide" Target="slides/slide157.xml"/><Relationship Id="rId71" Type="http://schemas.openxmlformats.org/officeDocument/2006/relationships/slide" Target="slides/slide40.xml"/><Relationship Id="rId92" Type="http://schemas.openxmlformats.org/officeDocument/2006/relationships/slide" Target="slides/slide61.xml"/><Relationship Id="rId213" Type="http://schemas.openxmlformats.org/officeDocument/2006/relationships/slide" Target="slides/slide182.xml"/><Relationship Id="rId234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40" Type="http://schemas.openxmlformats.org/officeDocument/2006/relationships/slide" Target="slides/slide9.xml"/><Relationship Id="rId115" Type="http://schemas.openxmlformats.org/officeDocument/2006/relationships/slide" Target="slides/slide84.xml"/><Relationship Id="rId136" Type="http://schemas.openxmlformats.org/officeDocument/2006/relationships/slide" Target="slides/slide105.xml"/><Relationship Id="rId157" Type="http://schemas.openxmlformats.org/officeDocument/2006/relationships/slide" Target="slides/slide126.xml"/><Relationship Id="rId178" Type="http://schemas.openxmlformats.org/officeDocument/2006/relationships/slide" Target="slides/slide147.xml"/><Relationship Id="rId61" Type="http://schemas.openxmlformats.org/officeDocument/2006/relationships/slide" Target="slides/slide30.xml"/><Relationship Id="rId82" Type="http://schemas.openxmlformats.org/officeDocument/2006/relationships/slide" Target="slides/slide51.xml"/><Relationship Id="rId199" Type="http://schemas.openxmlformats.org/officeDocument/2006/relationships/slide" Target="slides/slide168.xml"/><Relationship Id="rId203" Type="http://schemas.openxmlformats.org/officeDocument/2006/relationships/slide" Target="slides/slide172.xml"/><Relationship Id="rId19" Type="http://schemas.openxmlformats.org/officeDocument/2006/relationships/slideMaster" Target="slideMasters/slideMaster19.xml"/><Relationship Id="rId224" Type="http://schemas.openxmlformats.org/officeDocument/2006/relationships/slide" Target="slides/slide193.xml"/><Relationship Id="rId30" Type="http://schemas.openxmlformats.org/officeDocument/2006/relationships/slideMaster" Target="slideMasters/slideMaster30.xml"/><Relationship Id="rId105" Type="http://schemas.openxmlformats.org/officeDocument/2006/relationships/slide" Target="slides/slide74.xml"/><Relationship Id="rId126" Type="http://schemas.openxmlformats.org/officeDocument/2006/relationships/slide" Target="slides/slide95.xml"/><Relationship Id="rId147" Type="http://schemas.openxmlformats.org/officeDocument/2006/relationships/slide" Target="slides/slide116.xml"/><Relationship Id="rId168" Type="http://schemas.openxmlformats.org/officeDocument/2006/relationships/slide" Target="slides/slide137.xml"/><Relationship Id="rId51" Type="http://schemas.openxmlformats.org/officeDocument/2006/relationships/slide" Target="slides/slide20.xml"/><Relationship Id="rId72" Type="http://schemas.openxmlformats.org/officeDocument/2006/relationships/slide" Target="slides/slide41.xml"/><Relationship Id="rId93" Type="http://schemas.openxmlformats.org/officeDocument/2006/relationships/slide" Target="slides/slide62.xml"/><Relationship Id="rId189" Type="http://schemas.openxmlformats.org/officeDocument/2006/relationships/slide" Target="slides/slide158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183.xml"/><Relationship Id="rId235" Type="http://schemas.openxmlformats.org/officeDocument/2006/relationships/theme" Target="theme/theme1.xml"/><Relationship Id="rId116" Type="http://schemas.openxmlformats.org/officeDocument/2006/relationships/slide" Target="slides/slide85.xml"/><Relationship Id="rId137" Type="http://schemas.openxmlformats.org/officeDocument/2006/relationships/slide" Target="slides/slide106.xml"/><Relationship Id="rId158" Type="http://schemas.openxmlformats.org/officeDocument/2006/relationships/slide" Target="slides/slide1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76A954-BEB6-4756-B632-8E0A5C907D0B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CDFBD8-D1DA-4359-AB53-72B4D12254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232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560690-011E-4C55-ADE6-022583465B64}" type="slidenum">
              <a:rPr lang="en-US" baseline="30000">
                <a:solidFill>
                  <a:srgbClr val="000000"/>
                </a:solidFill>
                <a:latin typeface="Verdana" pitchFamily="34" charset="0"/>
              </a:rPr>
              <a:pPr/>
              <a:t>5</a:t>
            </a:fld>
            <a:endParaRPr lang="en-US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5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B50E663-A5C1-4EF2-BDE0-CD7148F3370B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30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6227BE-36BB-4C84-A102-F8E66CD46FDB}" type="slidenum">
              <a:rPr lang="en-US" b="1">
                <a:solidFill>
                  <a:srgbClr val="1F497D"/>
                </a:solidFill>
                <a:latin typeface="Verdana" pitchFamily="34" charset="0"/>
              </a:rPr>
              <a:pPr/>
              <a:t>149</a:t>
            </a:fld>
            <a:endParaRPr lang="en-US" b="1">
              <a:solidFill>
                <a:srgbClr val="1F497D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23DE8012-3F0F-49D7-AC99-3A7E46E457D0}" type="slidenum">
              <a:rPr kumimoji="1" lang="en-US" i="1">
                <a:solidFill>
                  <a:srgbClr val="FF0000"/>
                </a:solidFill>
              </a:rPr>
              <a:pPr eaLnBrk="0" hangingPunct="0"/>
              <a:t>150</a:t>
            </a:fld>
            <a:endParaRPr kumimoji="1" lang="en-US" i="1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E4C509-F91D-480D-8AA3-3CF56B6150C9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151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C5C41-6C97-4894-A635-A5DDF9869491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152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F65A6D-CD1B-4843-9FB0-DF280F484150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153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9BF25F-5CD3-46CC-89A4-A05F7FEB34ED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154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9BF25F-5CD3-46CC-89A4-A05F7FEB34ED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155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2C389D-A589-464F-9AD5-AC0FC43D5950}" type="slidenum">
              <a:rPr lang="en-US" b="1">
                <a:solidFill>
                  <a:srgbClr val="1F497D"/>
                </a:solidFill>
                <a:latin typeface="Verdana" pitchFamily="34" charset="0"/>
              </a:rPr>
              <a:pPr/>
              <a:t>156</a:t>
            </a:fld>
            <a:endParaRPr lang="en-US" b="1">
              <a:solidFill>
                <a:srgbClr val="1F497D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3CC6E2-7F83-4172-BD98-62C929FF3304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157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F7C0D9-5734-4D58-AE53-1D71D4CE7F99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158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6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F442543-CD8B-4846-B357-0373277B61D3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31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E91C55-FD12-41DB-97DF-57B126E4337E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159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8C1252-DAF1-4CB7-8515-F279DFD8320D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161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B0C0D2-CDD8-417F-A8FB-6B2887B0C285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162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B0C0D2-CDD8-417F-A8FB-6B2887B0C285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163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91C8D2-54A7-4C20-A9E3-6F4B94919BCA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164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5229AA-7B8B-41DA-9A8D-F332EEC82499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165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4C215F-9072-4B59-B400-1CC30CF3A087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166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B0C0D2-CDD8-417F-A8FB-6B2887B0C285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167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952E06-B887-4FF3-ADA8-CA4BC0E443FB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168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CFF2C2-9433-44BD-8D3C-B12A60674E64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169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256CBA63-1927-41B5-B38D-6F1F94615772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272C8D-9AEB-4136-AC2F-F2B208AE88BF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170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C532520B-6158-46DF-8B92-694F731DEE6F}" type="slidenum">
              <a:rPr lang="en-US" sz="1200">
                <a:solidFill>
                  <a:prstClr val="black"/>
                </a:solidFill>
                <a:latin typeface="Verdana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171</a:t>
            </a:fld>
            <a:endParaRPr lang="en-US" sz="120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6F967712-AFD1-4F9D-8C67-C5EE1EFE363B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172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8EE21A-3D55-4BAD-9930-A4B91627E1F0}" type="slidenum">
              <a:rPr lang="en-US" baseline="30000">
                <a:solidFill>
                  <a:prstClr val="black"/>
                </a:solidFill>
                <a:latin typeface="Verdana" pitchFamily="34" charset="0"/>
              </a:rPr>
              <a:pPr/>
              <a:t>173</a:t>
            </a:fld>
            <a:endParaRPr lang="en-US" baseline="3000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0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BEE438F-A3E3-4440-A786-8BAB3F04395D}" type="slidenum">
              <a:rPr lang="en-US">
                <a:solidFill>
                  <a:srgbClr val="1F497D"/>
                </a:solidFill>
                <a:latin typeface="Verdana" pitchFamily="34" charset="0"/>
              </a:rPr>
              <a:pPr/>
              <a:t>174</a:t>
            </a:fld>
            <a:endParaRPr lang="en-US">
              <a:solidFill>
                <a:srgbClr val="1F497D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201851F-36B6-4E6D-A6C4-F9609C0A18C4}" type="slidenum">
              <a:rPr lang="en-US">
                <a:solidFill>
                  <a:srgbClr val="1F497D"/>
                </a:solidFill>
                <a:latin typeface="Verdana" pitchFamily="34" charset="0"/>
              </a:rPr>
              <a:pPr/>
              <a:t>175</a:t>
            </a:fld>
            <a:endParaRPr lang="en-US">
              <a:solidFill>
                <a:srgbClr val="1F497D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6F967712-AFD1-4F9D-8C67-C5EE1EFE363B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176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8EE21A-3D55-4BAD-9930-A4B91627E1F0}" type="slidenum">
              <a:rPr lang="en-US" baseline="30000">
                <a:solidFill>
                  <a:prstClr val="black"/>
                </a:solidFill>
                <a:latin typeface="Verdana" pitchFamily="34" charset="0"/>
              </a:rPr>
              <a:pPr/>
              <a:t>177</a:t>
            </a:fld>
            <a:endParaRPr lang="en-US" baseline="3000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2A52E9-521D-43DD-BEFD-45D596F2547A}" type="slidenum">
              <a:rPr lang="en-US" b="1">
                <a:solidFill>
                  <a:srgbClr val="1F497D"/>
                </a:solidFill>
                <a:latin typeface="Verdana" pitchFamily="34" charset="0"/>
              </a:rPr>
              <a:pPr/>
              <a:t>179</a:t>
            </a:fld>
            <a:endParaRPr lang="en-US" b="1">
              <a:solidFill>
                <a:srgbClr val="1F497D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02B17787-9636-4B5C-B757-AC91F36C3B5F}" type="slidenum">
              <a:rPr kumimoji="1" lang="en-US" sz="1200" i="1">
                <a:solidFill>
                  <a:srgbClr val="000000"/>
                </a:solidFill>
                <a:latin typeface="Verdana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182</a:t>
            </a:fld>
            <a:endParaRPr kumimoji="1" lang="en-US" sz="1200" i="1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2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FF44FB9-D6FA-4087-86E4-21CDBCB8F36B}" type="slidenum">
              <a:rPr lang="en-US" baseline="30000">
                <a:solidFill>
                  <a:srgbClr val="000000"/>
                </a:solidFill>
                <a:latin typeface="Verdana" pitchFamily="34" charset="0"/>
              </a:rPr>
              <a:pPr/>
              <a:t>34</a:t>
            </a:fld>
            <a:endParaRPr lang="en-US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C17656-FA83-4D3A-9591-E2EE91195843}" type="slidenum">
              <a:rPr lang="en-US">
                <a:solidFill>
                  <a:srgbClr val="000000"/>
                </a:solidFill>
              </a:rPr>
              <a:pPr/>
              <a:t>185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C17656-FA83-4D3A-9591-E2EE91195843}" type="slidenum">
              <a:rPr lang="en-US">
                <a:solidFill>
                  <a:srgbClr val="000000"/>
                </a:solidFill>
              </a:rPr>
              <a:pPr/>
              <a:t>186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8920C4-95E8-4FFF-9E87-0CE94BAF4535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191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8920C4-95E8-4FFF-9E87-0CE94BAF4535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192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8920C4-95E8-4FFF-9E87-0CE94BAF4535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193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8920C4-95E8-4FFF-9E87-0CE94BAF4535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194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6F967712-AFD1-4F9D-8C67-C5EE1EFE363B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52C7F67-4F3E-4D06-B626-C54D5A7E122A}" type="slidenum">
              <a:rPr kumimoji="1" lang="en-US" i="1">
                <a:solidFill>
                  <a:srgbClr val="FF0000"/>
                </a:solidFill>
              </a:rPr>
              <a:pPr eaLnBrk="0" hangingPunct="0"/>
              <a:t>40</a:t>
            </a:fld>
            <a:endParaRPr kumimoji="1" lang="en-US" i="1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6F967712-AFD1-4F9D-8C67-C5EE1EFE363B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9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640E728-F6E7-4BF5-B10F-B10FA1816F76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42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0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61AD5B2-4FE4-4BC8-AB13-4DCA5DC04F88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43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6F967712-AFD1-4F9D-8C67-C5EE1EFE363B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6F967712-AFD1-4F9D-8C67-C5EE1EFE363B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6F967712-AFD1-4F9D-8C67-C5EE1EFE363B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6F967712-AFD1-4F9D-8C67-C5EE1EFE363B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6F967712-AFD1-4F9D-8C67-C5EE1EFE363B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E139255-D217-448E-BA82-6BA30EA78C02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48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0F13594-7CF7-421A-80BF-CA3BFCE12447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49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1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0288B0C-4343-4BEB-B21D-1FB01BCCB62A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50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1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0288B0C-4343-4BEB-B21D-1FB01BCCB62A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51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1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0288B0C-4343-4BEB-B21D-1FB01BCCB62A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52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6F967712-AFD1-4F9D-8C67-C5EE1EFE363B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5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214F219-D868-4F5B-B284-82C3F462F514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54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FB6A7E-0F1A-4279-986C-9505E4BC6F4E}" type="slidenum">
              <a:rPr lang="en-US" baseline="30000">
                <a:solidFill>
                  <a:prstClr val="black"/>
                </a:solidFill>
                <a:latin typeface="Verdana" pitchFamily="34" charset="0"/>
              </a:rPr>
              <a:pPr/>
              <a:t>10</a:t>
            </a:fld>
            <a:endParaRPr lang="en-US" baseline="3000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445ACA62-E942-427E-8A42-B4D5B45EF335}" type="slidenum">
              <a:rPr kumimoji="1" lang="en-US" i="1">
                <a:solidFill>
                  <a:srgbClr val="FF0000"/>
                </a:solidFill>
              </a:rPr>
              <a:pPr eaLnBrk="0" hangingPunct="0"/>
              <a:t>55</a:t>
            </a:fld>
            <a:endParaRPr kumimoji="1" lang="en-US" i="1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445ACA62-E942-427E-8A42-B4D5B45EF335}" type="slidenum">
              <a:rPr kumimoji="1" lang="en-US" i="1">
                <a:solidFill>
                  <a:srgbClr val="FF0000"/>
                </a:solidFill>
              </a:rPr>
              <a:pPr eaLnBrk="0" hangingPunct="0"/>
              <a:t>56</a:t>
            </a:fld>
            <a:endParaRPr kumimoji="1" lang="en-US" i="1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5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hangingPunct="0"/>
            <a:fld id="{1B6D663A-7EB8-454C-837F-73526100B324}" type="slidenum">
              <a:rPr lang="en-US">
                <a:solidFill>
                  <a:srgbClr val="1F497D"/>
                </a:solidFill>
              </a:rPr>
              <a:pPr eaLnBrk="0" hangingPunct="0"/>
              <a:t>57</a:t>
            </a:fld>
            <a:endParaRPr lang="en-US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2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6B887AB-0A21-4474-9611-147624CDF30B}" type="slidenum">
              <a:rPr lang="en-US" baseline="30000">
                <a:solidFill>
                  <a:srgbClr val="000000"/>
                </a:solidFill>
                <a:latin typeface="Verdana" pitchFamily="34" charset="0"/>
              </a:rPr>
              <a:pPr/>
              <a:t>58</a:t>
            </a:fld>
            <a:endParaRPr lang="en-US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2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11905B9-F427-4668-B8C1-7926104CA982}" type="slidenum">
              <a:rPr lang="en-US" baseline="30000">
                <a:solidFill>
                  <a:srgbClr val="000000"/>
                </a:solidFill>
                <a:latin typeface="Verdana" pitchFamily="34" charset="0"/>
              </a:rPr>
              <a:pPr/>
              <a:t>59</a:t>
            </a:fld>
            <a:endParaRPr lang="en-US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33EDB57-6CA8-4951-8C49-C4D53AD6B52A}" type="slidenum">
              <a:rPr lang="en-US" baseline="30000">
                <a:solidFill>
                  <a:srgbClr val="000000"/>
                </a:solidFill>
                <a:latin typeface="Verdana" pitchFamily="34" charset="0"/>
              </a:rPr>
              <a:pPr/>
              <a:t>60</a:t>
            </a:fld>
            <a:endParaRPr lang="en-US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5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hangingPunct="0"/>
            <a:fld id="{1B6D663A-7EB8-454C-837F-73526100B324}" type="slidenum">
              <a:rPr lang="en-US">
                <a:solidFill>
                  <a:srgbClr val="1F497D"/>
                </a:solidFill>
              </a:rPr>
              <a:pPr eaLnBrk="0" hangingPunct="0"/>
              <a:t>61</a:t>
            </a:fld>
            <a:endParaRPr lang="en-US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5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hangingPunct="0"/>
            <a:fld id="{1B6D663A-7EB8-454C-837F-73526100B324}" type="slidenum">
              <a:rPr lang="en-US">
                <a:solidFill>
                  <a:srgbClr val="1F497D"/>
                </a:solidFill>
              </a:rPr>
              <a:pPr eaLnBrk="0" hangingPunct="0"/>
              <a:t>62</a:t>
            </a:fld>
            <a:endParaRPr lang="en-US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CB0F0F-EF74-48A1-9E90-ECF1EEA2F588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64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032745-CC1D-4AB5-BC9B-542860E5F6B8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65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FB6A7E-0F1A-4279-986C-9505E4BC6F4E}" type="slidenum">
              <a:rPr lang="en-US" baseline="30000">
                <a:solidFill>
                  <a:prstClr val="black"/>
                </a:solidFill>
                <a:latin typeface="Verdana" pitchFamily="34" charset="0"/>
              </a:rPr>
              <a:pPr/>
              <a:t>17</a:t>
            </a:fld>
            <a:endParaRPr lang="en-US" baseline="3000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907DFC-83C7-4057-9BE7-B8713687AC94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68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BD2F81-AE05-4EC3-87A9-12EDD48060E1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73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990052-7D0F-4036-A77B-5FD8B5965853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74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49404A-EE46-4314-ADC4-B462399AFA6F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75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216BFE-6620-47A1-95CD-764B9ABB9D9C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76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FA5542-C036-4922-8699-160A6F1FCDAB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77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E7764A-BDD9-428C-BF6C-4315B8CE67B8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78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810D99-78DC-42F0-8E3E-EE64CA74F910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79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D85849-4355-42F3-9C86-C689F7476CC2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80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B51A48-1D71-4909-80F9-8CE352372EDC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81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A680B47E-3FCC-44E3-AAA0-59D650A4BF5A}" type="slidenum">
              <a:rPr lang="en-US" sz="12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FB7622-D36F-4168-8ACA-AC0DDFBAAC5A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82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1EE230-0284-41F1-8ACA-93C035925138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83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E35B58-1FE9-44AE-8829-8777C9FF5BD5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84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7D1336-C059-43D4-8EB8-AE4899C25966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86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B17F61-A42F-433F-991E-4B255D95B46E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87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349C2E-8053-4137-90E7-2A5416A8362D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88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292302-4D9B-4C1E-A680-8F66EA7CDA63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89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756F50-47FB-406D-AECC-94D220924DF0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92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B8F3A6-D244-46A9-8A16-62B4286B6DEF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93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6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C31A805-4C9C-4304-B962-911FBBD70546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96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560690-011E-4C55-ADE6-022583465B64}" type="slidenum">
              <a:rPr lang="en-US" baseline="30000">
                <a:solidFill>
                  <a:srgbClr val="000000"/>
                </a:solidFill>
                <a:latin typeface="Verdana" pitchFamily="34" charset="0"/>
              </a:rPr>
              <a:pPr/>
              <a:t>26</a:t>
            </a:fld>
            <a:endParaRPr lang="en-US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7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7288A7B-4DC8-405E-9011-A02E8C2C067F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98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7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FA52231-C2B7-46FE-B923-F989E28C7910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100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7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FA23BE-7E74-4B6F-92EE-C07953A6B802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102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9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B90AA2-0FBB-4C35-B0E0-763A807007DB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103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6F967712-AFD1-4F9D-8C67-C5EE1EFE363B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104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6F967712-AFD1-4F9D-8C67-C5EE1EFE363B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105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4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2D3924C-3DE6-48E2-AC4C-A505927E58C9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106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4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175D30A-17C5-4FEA-9311-AAFDCA9F31AC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107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4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175D30A-17C5-4FEA-9311-AAFDCA9F31AC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108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6F967712-AFD1-4F9D-8C67-C5EE1EFE363B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109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D3CA7F-B5A8-4655-AEA9-F25DB3E38D89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27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7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BA4C9D9-14EA-4799-95A1-CC91AFD84326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110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87B15C0-9154-4357-8A60-4007FA6E7B68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111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5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E603773-933F-4C1A-9289-92E65F6F85B4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112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5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5884713-564A-498F-9B19-6F4EBDCF4DC2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113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6F967712-AFD1-4F9D-8C67-C5EE1EFE363B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114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6F967712-AFD1-4F9D-8C67-C5EE1EFE363B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115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3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ED307B1-613C-47E4-909E-3CAF0693D84D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117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4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03B2100-08C0-4065-890D-E40912120600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118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E7173249-761A-415C-AF81-861A1C9F7893}" type="slidenum">
              <a:rPr lang="en-US" sz="12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119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9D06A0-3616-4144-A8AC-51C400C94DFA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120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9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CF5EDF1-0CF4-4769-AFF3-3B1CC7C9A4D0}" type="slidenum">
              <a:rPr lang="en-US">
                <a:solidFill>
                  <a:srgbClr val="000000"/>
                </a:solidFill>
                <a:latin typeface="Verdana" pitchFamily="34" charset="0"/>
              </a:rPr>
              <a:pPr/>
              <a:t>28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8EE21A-3D55-4BAD-9930-A4B91627E1F0}" type="slidenum">
              <a:rPr lang="en-US" baseline="30000">
                <a:solidFill>
                  <a:prstClr val="black"/>
                </a:solidFill>
                <a:latin typeface="Verdana" pitchFamily="34" charset="0"/>
              </a:rPr>
              <a:pPr/>
              <a:t>121</a:t>
            </a:fld>
            <a:endParaRPr lang="en-US" baseline="3000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6F967712-AFD1-4F9D-8C67-C5EE1EFE363B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122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8890B5-BEB1-4F42-87D0-C74A6B5251E7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125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ED9005-36F9-4D1A-A35E-4F58A8AEE7FD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126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6F967712-AFD1-4F9D-8C67-C5EE1EFE363B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127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ED9005-36F9-4D1A-A35E-4F58A8AEE7FD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128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3BE9D2-9B13-4A6C-870A-C9B9EB4A2FA9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132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3BE9D2-9B13-4A6C-870A-C9B9EB4A2FA9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133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4D56E1-7F4D-4A39-BEBC-7C153C4A420A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134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4D56E1-7F4D-4A39-BEBC-7C153C4A420A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135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914207-CBCD-40E8-AD82-0585D2594E6A}" type="slidenum">
              <a:rPr lang="en-US" b="1">
                <a:solidFill>
                  <a:srgbClr val="1F497D"/>
                </a:solidFill>
                <a:latin typeface="Verdana" pitchFamily="34" charset="0"/>
              </a:rPr>
              <a:pPr/>
              <a:t>29</a:t>
            </a:fld>
            <a:endParaRPr lang="en-US" b="1">
              <a:solidFill>
                <a:srgbClr val="1F497D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D0538C-25B7-433D-89FD-BCD71BB818E5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136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DC360B-0697-46B7-B7CD-E7B27697E569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139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C6E9BB-DDCB-4346-B291-EB7076AEF4A1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141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408457-AC6E-47C0-95F7-2D48B9306831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142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9F7D59-3FF6-4662-A4D0-245B152C9449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143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9BE1A0-9ABA-463E-BE2A-A3F43FBF8EC1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144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01D2FE-E9C6-4309-BDB5-8B723689BF79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145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B586A7-2522-4BC8-B2E0-B0915487094F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146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E0F958-4353-4FD0-A753-65AEF950B2F2}" type="slidenum">
              <a:rPr lang="en-US" b="1">
                <a:solidFill>
                  <a:srgbClr val="1F497D"/>
                </a:solidFill>
                <a:latin typeface="Verdana" pitchFamily="34" charset="0"/>
              </a:rPr>
              <a:pPr/>
              <a:t>147</a:t>
            </a:fld>
            <a:endParaRPr lang="en-US" b="1">
              <a:solidFill>
                <a:srgbClr val="1F497D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EAD9C4-F14F-4B4F-A2E0-BFD28C1AF036}" type="slidenum">
              <a:rPr lang="en-US">
                <a:solidFill>
                  <a:prstClr val="black"/>
                </a:solidFill>
                <a:latin typeface="Verdana" pitchFamily="34" charset="0"/>
              </a:rPr>
              <a:pPr/>
              <a:t>148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AC99A-CF41-408E-83EE-FEF76562D19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D7F74-52FD-4433-A426-D217604CCC3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B6A67-B694-47F3-82D4-69842CED4D9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C59FF-9576-4B09-8BA6-A1569E8C16F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080ED-FBA9-4ADF-BEC0-E51C838639F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4FA07-CBE9-4DB5-A28A-8335B9F26E69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282B9-A2F7-4E07-85A2-514D5F4632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47803"/>
            <a:ext cx="73152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92249-749F-4F40-AE0E-4FEE6F3331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E83589-1B39-4FD9-9032-A305D75480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74AA6-361E-49E8-9D04-AA3685A5E2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559AE-06B4-4882-BDB3-C8FA963E98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05F63-DD4C-4812-8831-229CF3001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7D03C2-9D6C-4F16-B8E8-AAE12415BA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F8276-6A7B-4548-AD66-4312FFA0AD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F65DD-D0D2-4E1C-8981-865BB02E371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22173-7F01-445A-8A75-9279A32B48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56F05-E73A-4331-97A2-55D13A9B45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19197-4C57-46D6-8D8E-DCB86F026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D1C79D-3DEB-4384-9E42-D25F85CD8B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9475FE-9A7A-4FCA-851D-8AB022190B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D7B964-358A-4D89-8C81-EA2CC817AB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A5D0A8-C512-4C61-A1AC-758B481028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1C7F83-D8E0-4FC2-8434-1AD8EEE756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BBD114-E8D0-4231-9514-07B507700E7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6D5868-44FE-4F11-AE16-C1B45A0A3AE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3300"/>
                </a:solidFill>
                <a:latin typeface="Arial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3300"/>
                </a:solidFill>
                <a:latin typeface="Arial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3300"/>
                </a:solidFill>
                <a:latin typeface="Arial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3300"/>
                </a:solidFill>
                <a:latin typeface="Arial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3300"/>
                </a:solidFill>
                <a:latin typeface="Arial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3300"/>
                </a:solidFill>
                <a:latin typeface="Arial" charset="0"/>
              </a:endParaRPr>
            </a:p>
          </p:txBody>
        </p:sp>
      </p:grpSp>
      <p:sp>
        <p:nvSpPr>
          <p:cNvPr id="1565705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65706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34290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38E27763-2136-465E-8EC1-4754012478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8FA3CC-50CA-417E-9D50-45F83A413BB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2618A7-9E85-4D50-847C-4758C2D5164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364604-3262-4F6F-A58E-0F7D2B626B1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3969BB-9FEC-4375-A186-30F145F2BEE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3300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3300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3300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3300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3300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3300"/>
                </a:solidFill>
              </a:endParaRPr>
            </a:p>
          </p:txBody>
        </p:sp>
      </p:grpSp>
      <p:sp>
        <p:nvSpPr>
          <p:cNvPr id="152679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26794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E7009895-63EA-4BA2-B4B9-1419BC5B5F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A62564-7153-4112-8071-C9BF967272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27FE2A-0009-46C2-9822-DEE7D1B169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0B9995-3E7D-42C6-8133-CEA6E044DC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C5E9-870D-4ABD-B844-26301DD21D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A5385-903B-4DF9-8A5C-28817F5D98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E817A-009E-4E95-BA75-FF5A182D2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BAD24-3CBF-4436-840A-697ADE0C88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E1EB0-F7AE-45B3-B733-8F9BF7E28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9928C-16C5-486D-809E-E7A8C7DB62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0B1BF-BBED-41DD-9DA1-B3D0278BF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BD5D2-CCBD-4AA7-8249-CF43D2A730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050" y="1109865"/>
            <a:ext cx="9156700" cy="757237"/>
            <a:chOff x="0" y="0"/>
            <a:chExt cx="5768" cy="477"/>
          </a:xfrm>
        </p:grpSpPr>
        <p:sp>
          <p:nvSpPr>
            <p:cNvPr id="1378307" name="Freeform 3"/>
            <p:cNvSpPr>
              <a:spLocks/>
            </p:cNvSpPr>
            <p:nvPr userDrawn="1"/>
          </p:nvSpPr>
          <p:spPr bwMode="auto">
            <a:xfrm>
              <a:off x="5" y="0"/>
              <a:ext cx="5763" cy="477"/>
            </a:xfrm>
            <a:custGeom>
              <a:avLst/>
              <a:gdLst/>
              <a:ahLst/>
              <a:cxnLst>
                <a:cxn ang="0">
                  <a:pos x="0" y="450"/>
                </a:cxn>
                <a:cxn ang="0">
                  <a:pos x="3" y="0"/>
                </a:cxn>
                <a:cxn ang="0">
                  <a:pos x="5763" y="0"/>
                </a:cxn>
                <a:cxn ang="0">
                  <a:pos x="5763" y="465"/>
                </a:cxn>
                <a:cxn ang="0">
                  <a:pos x="4821" y="477"/>
                </a:cxn>
                <a:cxn ang="0">
                  <a:pos x="4326" y="447"/>
                </a:cxn>
                <a:cxn ang="0">
                  <a:pos x="3783" y="465"/>
                </a:cxn>
                <a:cxn ang="0">
                  <a:pos x="3417" y="456"/>
                </a:cxn>
                <a:cxn ang="0">
                  <a:pos x="2973" y="459"/>
                </a:cxn>
                <a:cxn ang="0">
                  <a:pos x="2451" y="453"/>
                </a:cxn>
                <a:cxn ang="0">
                  <a:pos x="2289" y="441"/>
                </a:cxn>
                <a:cxn ang="0">
                  <a:pos x="2010" y="453"/>
                </a:cxn>
                <a:cxn ang="0">
                  <a:pos x="1827" y="450"/>
                </a:cxn>
                <a:cxn ang="0">
                  <a:pos x="1215" y="465"/>
                </a:cxn>
                <a:cxn ang="0">
                  <a:pos x="660" y="456"/>
                </a:cxn>
                <a:cxn ang="0">
                  <a:pos x="0" y="450"/>
                </a:cxn>
              </a:cxnLst>
              <a:rect l="0" t="0" r="r" b="b"/>
              <a:pathLst>
                <a:path w="5763" h="477">
                  <a:moveTo>
                    <a:pt x="0" y="450"/>
                  </a:moveTo>
                  <a:lnTo>
                    <a:pt x="3" y="0"/>
                  </a:lnTo>
                  <a:lnTo>
                    <a:pt x="5763" y="0"/>
                  </a:lnTo>
                  <a:lnTo>
                    <a:pt x="5763" y="465"/>
                  </a:lnTo>
                  <a:lnTo>
                    <a:pt x="4821" y="477"/>
                  </a:lnTo>
                  <a:lnTo>
                    <a:pt x="4326" y="447"/>
                  </a:lnTo>
                  <a:lnTo>
                    <a:pt x="3783" y="465"/>
                  </a:lnTo>
                  <a:lnTo>
                    <a:pt x="3417" y="456"/>
                  </a:lnTo>
                  <a:lnTo>
                    <a:pt x="2973" y="459"/>
                  </a:lnTo>
                  <a:lnTo>
                    <a:pt x="2451" y="453"/>
                  </a:lnTo>
                  <a:lnTo>
                    <a:pt x="2289" y="441"/>
                  </a:lnTo>
                  <a:lnTo>
                    <a:pt x="2010" y="453"/>
                  </a:lnTo>
                  <a:lnTo>
                    <a:pt x="1827" y="450"/>
                  </a:lnTo>
                  <a:lnTo>
                    <a:pt x="1215" y="465"/>
                  </a:lnTo>
                  <a:lnTo>
                    <a:pt x="660" y="456"/>
                  </a:lnTo>
                  <a:lnTo>
                    <a:pt x="0" y="45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08" name="Freeform 4"/>
            <p:cNvSpPr>
              <a:spLocks/>
            </p:cNvSpPr>
            <p:nvPr userDrawn="1"/>
          </p:nvSpPr>
          <p:spPr bwMode="auto">
            <a:xfrm>
              <a:off x="0" y="98"/>
              <a:ext cx="256" cy="253"/>
            </a:xfrm>
            <a:custGeom>
              <a:avLst/>
              <a:gdLst/>
              <a:ahLst/>
              <a:cxnLst>
                <a:cxn ang="0">
                  <a:pos x="8" y="190"/>
                </a:cxn>
                <a:cxn ang="0">
                  <a:pos x="71" y="115"/>
                </a:cxn>
                <a:cxn ang="0">
                  <a:pos x="203" y="16"/>
                </a:cxn>
                <a:cxn ang="0">
                  <a:pos x="251" y="19"/>
                </a:cxn>
                <a:cxn ang="0">
                  <a:pos x="236" y="46"/>
                </a:cxn>
                <a:cxn ang="0">
                  <a:pos x="176" y="82"/>
                </a:cxn>
                <a:cxn ang="0">
                  <a:pos x="92" y="154"/>
                </a:cxn>
                <a:cxn ang="0">
                  <a:pos x="23" y="247"/>
                </a:cxn>
                <a:cxn ang="0">
                  <a:pos x="8" y="190"/>
                </a:cxn>
              </a:cxnLst>
              <a:rect l="0" t="0" r="r" b="b"/>
              <a:pathLst>
                <a:path w="256" h="253">
                  <a:moveTo>
                    <a:pt x="8" y="190"/>
                  </a:moveTo>
                  <a:cubicBezTo>
                    <a:pt x="16" y="168"/>
                    <a:pt x="38" y="144"/>
                    <a:pt x="71" y="115"/>
                  </a:cubicBezTo>
                  <a:cubicBezTo>
                    <a:pt x="104" y="86"/>
                    <a:pt x="173" y="32"/>
                    <a:pt x="203" y="16"/>
                  </a:cubicBezTo>
                  <a:cubicBezTo>
                    <a:pt x="233" y="0"/>
                    <a:pt x="246" y="14"/>
                    <a:pt x="251" y="19"/>
                  </a:cubicBezTo>
                  <a:cubicBezTo>
                    <a:pt x="256" y="24"/>
                    <a:pt x="249" y="35"/>
                    <a:pt x="236" y="46"/>
                  </a:cubicBezTo>
                  <a:cubicBezTo>
                    <a:pt x="223" y="57"/>
                    <a:pt x="200" y="64"/>
                    <a:pt x="176" y="82"/>
                  </a:cubicBezTo>
                  <a:cubicBezTo>
                    <a:pt x="152" y="100"/>
                    <a:pt x="118" y="126"/>
                    <a:pt x="92" y="154"/>
                  </a:cubicBezTo>
                  <a:cubicBezTo>
                    <a:pt x="66" y="182"/>
                    <a:pt x="36" y="241"/>
                    <a:pt x="23" y="247"/>
                  </a:cubicBezTo>
                  <a:cubicBezTo>
                    <a:pt x="10" y="253"/>
                    <a:pt x="0" y="212"/>
                    <a:pt x="8" y="19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09" name="Freeform 5"/>
            <p:cNvSpPr>
              <a:spLocks/>
            </p:cNvSpPr>
            <p:nvPr userDrawn="1"/>
          </p:nvSpPr>
          <p:spPr bwMode="auto">
            <a:xfrm>
              <a:off x="56" y="0"/>
              <a:ext cx="708" cy="459"/>
            </a:xfrm>
            <a:custGeom>
              <a:avLst/>
              <a:gdLst/>
              <a:ahLst/>
              <a:cxnLst>
                <a:cxn ang="0">
                  <a:pos x="0" y="432"/>
                </a:cxn>
                <a:cxn ang="0">
                  <a:pos x="0" y="453"/>
                </a:cxn>
                <a:cxn ang="0">
                  <a:pos x="72" y="324"/>
                </a:cxn>
                <a:cxn ang="0">
                  <a:pos x="198" y="201"/>
                </a:cxn>
                <a:cxn ang="0">
                  <a:pos x="366" y="102"/>
                </a:cxn>
                <a:cxn ang="0">
                  <a:pos x="531" y="36"/>
                </a:cxn>
                <a:cxn ang="0">
                  <a:pos x="609" y="0"/>
                </a:cxn>
                <a:cxn ang="0">
                  <a:pos x="708" y="3"/>
                </a:cxn>
                <a:cxn ang="0">
                  <a:pos x="591" y="66"/>
                </a:cxn>
                <a:cxn ang="0">
                  <a:pos x="417" y="126"/>
                </a:cxn>
                <a:cxn ang="0">
                  <a:pos x="237" y="231"/>
                </a:cxn>
                <a:cxn ang="0">
                  <a:pos x="117" y="345"/>
                </a:cxn>
                <a:cxn ang="0">
                  <a:pos x="51" y="459"/>
                </a:cxn>
                <a:cxn ang="0">
                  <a:pos x="0" y="453"/>
                </a:cxn>
              </a:cxnLst>
              <a:rect l="0" t="0" r="r" b="b"/>
              <a:pathLst>
                <a:path w="708" h="459">
                  <a:moveTo>
                    <a:pt x="0" y="432"/>
                  </a:moveTo>
                  <a:lnTo>
                    <a:pt x="0" y="453"/>
                  </a:lnTo>
                  <a:cubicBezTo>
                    <a:pt x="12" y="435"/>
                    <a:pt x="39" y="366"/>
                    <a:pt x="72" y="324"/>
                  </a:cubicBezTo>
                  <a:cubicBezTo>
                    <a:pt x="105" y="282"/>
                    <a:pt x="149" y="238"/>
                    <a:pt x="198" y="201"/>
                  </a:cubicBezTo>
                  <a:cubicBezTo>
                    <a:pt x="247" y="164"/>
                    <a:pt x="311" y="129"/>
                    <a:pt x="366" y="102"/>
                  </a:cubicBezTo>
                  <a:cubicBezTo>
                    <a:pt x="421" y="75"/>
                    <a:pt x="490" y="53"/>
                    <a:pt x="531" y="36"/>
                  </a:cubicBezTo>
                  <a:cubicBezTo>
                    <a:pt x="572" y="19"/>
                    <a:pt x="580" y="5"/>
                    <a:pt x="609" y="0"/>
                  </a:cubicBezTo>
                  <a:lnTo>
                    <a:pt x="708" y="3"/>
                  </a:lnTo>
                  <a:cubicBezTo>
                    <a:pt x="705" y="14"/>
                    <a:pt x="640" y="45"/>
                    <a:pt x="591" y="66"/>
                  </a:cubicBezTo>
                  <a:cubicBezTo>
                    <a:pt x="542" y="87"/>
                    <a:pt x="476" y="98"/>
                    <a:pt x="417" y="126"/>
                  </a:cubicBezTo>
                  <a:cubicBezTo>
                    <a:pt x="358" y="154"/>
                    <a:pt x="287" y="195"/>
                    <a:pt x="237" y="231"/>
                  </a:cubicBezTo>
                  <a:cubicBezTo>
                    <a:pt x="187" y="267"/>
                    <a:pt x="148" y="307"/>
                    <a:pt x="117" y="345"/>
                  </a:cubicBezTo>
                  <a:cubicBezTo>
                    <a:pt x="86" y="383"/>
                    <a:pt x="70" y="441"/>
                    <a:pt x="51" y="459"/>
                  </a:cubicBezTo>
                  <a:lnTo>
                    <a:pt x="0" y="453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0" name="Freeform 6"/>
            <p:cNvSpPr>
              <a:spLocks/>
            </p:cNvSpPr>
            <p:nvPr userDrawn="1"/>
          </p:nvSpPr>
          <p:spPr bwMode="auto">
            <a:xfrm>
              <a:off x="131" y="269"/>
              <a:ext cx="251" cy="194"/>
            </a:xfrm>
            <a:custGeom>
              <a:avLst/>
              <a:gdLst/>
              <a:ahLst/>
              <a:cxnLst>
                <a:cxn ang="0">
                  <a:pos x="21" y="163"/>
                </a:cxn>
                <a:cxn ang="0">
                  <a:pos x="9" y="184"/>
                </a:cxn>
                <a:cxn ang="0">
                  <a:pos x="75" y="103"/>
                </a:cxn>
                <a:cxn ang="0">
                  <a:pos x="165" y="28"/>
                </a:cxn>
                <a:cxn ang="0">
                  <a:pos x="207" y="7"/>
                </a:cxn>
                <a:cxn ang="0">
                  <a:pos x="246" y="4"/>
                </a:cxn>
                <a:cxn ang="0">
                  <a:pos x="237" y="34"/>
                </a:cxn>
                <a:cxn ang="0">
                  <a:pos x="183" y="61"/>
                </a:cxn>
                <a:cxn ang="0">
                  <a:pos x="108" y="124"/>
                </a:cxn>
                <a:cxn ang="0">
                  <a:pos x="54" y="190"/>
                </a:cxn>
                <a:cxn ang="0">
                  <a:pos x="6" y="184"/>
                </a:cxn>
              </a:cxnLst>
              <a:rect l="0" t="0" r="r" b="b"/>
              <a:pathLst>
                <a:path w="251" h="194">
                  <a:moveTo>
                    <a:pt x="21" y="163"/>
                  </a:moveTo>
                  <a:cubicBezTo>
                    <a:pt x="10" y="178"/>
                    <a:pt x="0" y="194"/>
                    <a:pt x="9" y="184"/>
                  </a:cubicBezTo>
                  <a:cubicBezTo>
                    <a:pt x="18" y="174"/>
                    <a:pt x="49" y="129"/>
                    <a:pt x="75" y="103"/>
                  </a:cubicBezTo>
                  <a:cubicBezTo>
                    <a:pt x="101" y="77"/>
                    <a:pt x="143" y="44"/>
                    <a:pt x="165" y="28"/>
                  </a:cubicBezTo>
                  <a:cubicBezTo>
                    <a:pt x="187" y="12"/>
                    <a:pt x="194" y="11"/>
                    <a:pt x="207" y="7"/>
                  </a:cubicBezTo>
                  <a:cubicBezTo>
                    <a:pt x="220" y="3"/>
                    <a:pt x="241" y="0"/>
                    <a:pt x="246" y="4"/>
                  </a:cubicBezTo>
                  <a:cubicBezTo>
                    <a:pt x="251" y="8"/>
                    <a:pt x="247" y="25"/>
                    <a:pt x="237" y="34"/>
                  </a:cubicBezTo>
                  <a:cubicBezTo>
                    <a:pt x="227" y="43"/>
                    <a:pt x="204" y="46"/>
                    <a:pt x="183" y="61"/>
                  </a:cubicBezTo>
                  <a:cubicBezTo>
                    <a:pt x="162" y="76"/>
                    <a:pt x="129" y="103"/>
                    <a:pt x="108" y="124"/>
                  </a:cubicBezTo>
                  <a:cubicBezTo>
                    <a:pt x="87" y="145"/>
                    <a:pt x="71" y="180"/>
                    <a:pt x="54" y="190"/>
                  </a:cubicBezTo>
                  <a:lnTo>
                    <a:pt x="6" y="18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1" name="Freeform 7"/>
            <p:cNvSpPr>
              <a:spLocks/>
            </p:cNvSpPr>
            <p:nvPr userDrawn="1"/>
          </p:nvSpPr>
          <p:spPr bwMode="auto">
            <a:xfrm>
              <a:off x="341" y="0"/>
              <a:ext cx="159" cy="72"/>
            </a:xfrm>
            <a:custGeom>
              <a:avLst/>
              <a:gdLst/>
              <a:ahLst/>
              <a:cxnLst>
                <a:cxn ang="0">
                  <a:pos x="99" y="0"/>
                </a:cxn>
                <a:cxn ang="0">
                  <a:pos x="15" y="36"/>
                </a:cxn>
                <a:cxn ang="0">
                  <a:pos x="6" y="60"/>
                </a:cxn>
                <a:cxn ang="0">
                  <a:pos x="36" y="69"/>
                </a:cxn>
                <a:cxn ang="0">
                  <a:pos x="87" y="42"/>
                </a:cxn>
                <a:cxn ang="0">
                  <a:pos x="159" y="0"/>
                </a:cxn>
                <a:cxn ang="0">
                  <a:pos x="99" y="0"/>
                </a:cxn>
              </a:cxnLst>
              <a:rect l="0" t="0" r="r" b="b"/>
              <a:pathLst>
                <a:path w="159" h="72">
                  <a:moveTo>
                    <a:pt x="99" y="0"/>
                  </a:moveTo>
                  <a:cubicBezTo>
                    <a:pt x="75" y="6"/>
                    <a:pt x="30" y="26"/>
                    <a:pt x="15" y="36"/>
                  </a:cubicBezTo>
                  <a:cubicBezTo>
                    <a:pt x="0" y="46"/>
                    <a:pt x="3" y="55"/>
                    <a:pt x="6" y="60"/>
                  </a:cubicBezTo>
                  <a:cubicBezTo>
                    <a:pt x="9" y="65"/>
                    <a:pt x="23" y="72"/>
                    <a:pt x="36" y="69"/>
                  </a:cubicBezTo>
                  <a:cubicBezTo>
                    <a:pt x="49" y="66"/>
                    <a:pt x="67" y="53"/>
                    <a:pt x="87" y="42"/>
                  </a:cubicBezTo>
                  <a:cubicBezTo>
                    <a:pt x="107" y="31"/>
                    <a:pt x="158" y="6"/>
                    <a:pt x="159" y="0"/>
                  </a:cubicBezTo>
                  <a:lnTo>
                    <a:pt x="99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2" name="Freeform 8"/>
            <p:cNvSpPr>
              <a:spLocks/>
            </p:cNvSpPr>
            <p:nvPr userDrawn="1"/>
          </p:nvSpPr>
          <p:spPr bwMode="auto">
            <a:xfrm>
              <a:off x="488" y="0"/>
              <a:ext cx="455" cy="216"/>
            </a:xfrm>
            <a:custGeom>
              <a:avLst/>
              <a:gdLst/>
              <a:ahLst/>
              <a:cxnLst>
                <a:cxn ang="0">
                  <a:pos x="395" y="0"/>
                </a:cxn>
                <a:cxn ang="0">
                  <a:pos x="338" y="48"/>
                </a:cxn>
                <a:cxn ang="0">
                  <a:pos x="242" y="102"/>
                </a:cxn>
                <a:cxn ang="0">
                  <a:pos x="104" y="147"/>
                </a:cxn>
                <a:cxn ang="0">
                  <a:pos x="35" y="168"/>
                </a:cxn>
                <a:cxn ang="0">
                  <a:pos x="8" y="192"/>
                </a:cxn>
                <a:cxn ang="0">
                  <a:pos x="8" y="213"/>
                </a:cxn>
                <a:cxn ang="0">
                  <a:pos x="59" y="213"/>
                </a:cxn>
                <a:cxn ang="0">
                  <a:pos x="86" y="192"/>
                </a:cxn>
                <a:cxn ang="0">
                  <a:pos x="173" y="159"/>
                </a:cxn>
                <a:cxn ang="0">
                  <a:pos x="299" y="126"/>
                </a:cxn>
                <a:cxn ang="0">
                  <a:pos x="392" y="72"/>
                </a:cxn>
                <a:cxn ang="0">
                  <a:pos x="455" y="0"/>
                </a:cxn>
                <a:cxn ang="0">
                  <a:pos x="395" y="0"/>
                </a:cxn>
              </a:cxnLst>
              <a:rect l="0" t="0" r="r" b="b"/>
              <a:pathLst>
                <a:path w="455" h="216">
                  <a:moveTo>
                    <a:pt x="395" y="0"/>
                  </a:moveTo>
                  <a:cubicBezTo>
                    <a:pt x="376" y="8"/>
                    <a:pt x="364" y="31"/>
                    <a:pt x="338" y="48"/>
                  </a:cubicBezTo>
                  <a:cubicBezTo>
                    <a:pt x="312" y="65"/>
                    <a:pt x="281" y="86"/>
                    <a:pt x="242" y="102"/>
                  </a:cubicBezTo>
                  <a:cubicBezTo>
                    <a:pt x="203" y="118"/>
                    <a:pt x="138" y="136"/>
                    <a:pt x="104" y="147"/>
                  </a:cubicBezTo>
                  <a:cubicBezTo>
                    <a:pt x="70" y="158"/>
                    <a:pt x="51" y="161"/>
                    <a:pt x="35" y="168"/>
                  </a:cubicBezTo>
                  <a:cubicBezTo>
                    <a:pt x="19" y="175"/>
                    <a:pt x="12" y="185"/>
                    <a:pt x="8" y="192"/>
                  </a:cubicBezTo>
                  <a:cubicBezTo>
                    <a:pt x="4" y="199"/>
                    <a:pt x="0" y="210"/>
                    <a:pt x="8" y="213"/>
                  </a:cubicBezTo>
                  <a:cubicBezTo>
                    <a:pt x="16" y="216"/>
                    <a:pt x="46" y="216"/>
                    <a:pt x="59" y="213"/>
                  </a:cubicBezTo>
                  <a:cubicBezTo>
                    <a:pt x="72" y="210"/>
                    <a:pt x="67" y="201"/>
                    <a:pt x="86" y="192"/>
                  </a:cubicBezTo>
                  <a:cubicBezTo>
                    <a:pt x="105" y="183"/>
                    <a:pt x="138" y="170"/>
                    <a:pt x="173" y="159"/>
                  </a:cubicBezTo>
                  <a:cubicBezTo>
                    <a:pt x="208" y="148"/>
                    <a:pt x="263" y="140"/>
                    <a:pt x="299" y="126"/>
                  </a:cubicBezTo>
                  <a:cubicBezTo>
                    <a:pt x="335" y="112"/>
                    <a:pt x="366" y="93"/>
                    <a:pt x="392" y="72"/>
                  </a:cubicBezTo>
                  <a:cubicBezTo>
                    <a:pt x="418" y="51"/>
                    <a:pt x="454" y="12"/>
                    <a:pt x="455" y="0"/>
                  </a:cubicBezTo>
                  <a:lnTo>
                    <a:pt x="39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3" name="Freeform 9"/>
            <p:cNvSpPr>
              <a:spLocks/>
            </p:cNvSpPr>
            <p:nvPr userDrawn="1"/>
          </p:nvSpPr>
          <p:spPr bwMode="auto">
            <a:xfrm>
              <a:off x="1448" y="37"/>
              <a:ext cx="414" cy="108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24" y="11"/>
                </a:cxn>
                <a:cxn ang="0">
                  <a:pos x="156" y="2"/>
                </a:cxn>
                <a:cxn ang="0">
                  <a:pos x="288" y="23"/>
                </a:cxn>
                <a:cxn ang="0">
                  <a:pos x="384" y="53"/>
                </a:cxn>
                <a:cxn ang="0">
                  <a:pos x="411" y="74"/>
                </a:cxn>
                <a:cxn ang="0">
                  <a:pos x="405" y="104"/>
                </a:cxn>
                <a:cxn ang="0">
                  <a:pos x="363" y="101"/>
                </a:cxn>
                <a:cxn ang="0">
                  <a:pos x="294" y="77"/>
                </a:cxn>
                <a:cxn ang="0">
                  <a:pos x="174" y="50"/>
                </a:cxn>
                <a:cxn ang="0">
                  <a:pos x="72" y="62"/>
                </a:cxn>
                <a:cxn ang="0">
                  <a:pos x="36" y="59"/>
                </a:cxn>
                <a:cxn ang="0">
                  <a:pos x="0" y="11"/>
                </a:cxn>
              </a:cxnLst>
              <a:rect l="0" t="0" r="r" b="b"/>
              <a:pathLst>
                <a:path w="414" h="108">
                  <a:moveTo>
                    <a:pt x="0" y="11"/>
                  </a:moveTo>
                  <a:lnTo>
                    <a:pt x="24" y="11"/>
                  </a:lnTo>
                  <a:cubicBezTo>
                    <a:pt x="50" y="9"/>
                    <a:pt x="112" y="0"/>
                    <a:pt x="156" y="2"/>
                  </a:cubicBezTo>
                  <a:cubicBezTo>
                    <a:pt x="200" y="4"/>
                    <a:pt x="250" y="15"/>
                    <a:pt x="288" y="23"/>
                  </a:cubicBezTo>
                  <a:cubicBezTo>
                    <a:pt x="326" y="31"/>
                    <a:pt x="363" y="44"/>
                    <a:pt x="384" y="53"/>
                  </a:cubicBezTo>
                  <a:cubicBezTo>
                    <a:pt x="405" y="62"/>
                    <a:pt x="408" y="66"/>
                    <a:pt x="411" y="74"/>
                  </a:cubicBezTo>
                  <a:cubicBezTo>
                    <a:pt x="414" y="82"/>
                    <a:pt x="413" y="100"/>
                    <a:pt x="405" y="104"/>
                  </a:cubicBezTo>
                  <a:cubicBezTo>
                    <a:pt x="397" y="108"/>
                    <a:pt x="381" y="105"/>
                    <a:pt x="363" y="101"/>
                  </a:cubicBezTo>
                  <a:cubicBezTo>
                    <a:pt x="345" y="97"/>
                    <a:pt x="325" y="85"/>
                    <a:pt x="294" y="77"/>
                  </a:cubicBezTo>
                  <a:cubicBezTo>
                    <a:pt x="263" y="69"/>
                    <a:pt x="211" y="53"/>
                    <a:pt x="174" y="50"/>
                  </a:cubicBezTo>
                  <a:cubicBezTo>
                    <a:pt x="137" y="47"/>
                    <a:pt x="95" y="61"/>
                    <a:pt x="72" y="62"/>
                  </a:cubicBezTo>
                  <a:cubicBezTo>
                    <a:pt x="49" y="63"/>
                    <a:pt x="48" y="66"/>
                    <a:pt x="36" y="59"/>
                  </a:cubicBezTo>
                  <a:cubicBezTo>
                    <a:pt x="24" y="52"/>
                    <a:pt x="13" y="36"/>
                    <a:pt x="0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4" name="Freeform 10"/>
            <p:cNvSpPr>
              <a:spLocks/>
            </p:cNvSpPr>
            <p:nvPr userDrawn="1"/>
          </p:nvSpPr>
          <p:spPr bwMode="auto">
            <a:xfrm>
              <a:off x="1790" y="0"/>
              <a:ext cx="520" cy="225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12" y="24"/>
                </a:cxn>
                <a:cxn ang="0">
                  <a:pos x="114" y="54"/>
                </a:cxn>
                <a:cxn ang="0">
                  <a:pos x="240" y="117"/>
                </a:cxn>
                <a:cxn ang="0">
                  <a:pos x="333" y="153"/>
                </a:cxn>
                <a:cxn ang="0">
                  <a:pos x="438" y="219"/>
                </a:cxn>
                <a:cxn ang="0">
                  <a:pos x="426" y="192"/>
                </a:cxn>
                <a:cxn ang="0">
                  <a:pos x="441" y="180"/>
                </a:cxn>
                <a:cxn ang="0">
                  <a:pos x="519" y="216"/>
                </a:cxn>
                <a:cxn ang="0">
                  <a:pos x="450" y="162"/>
                </a:cxn>
                <a:cxn ang="0">
                  <a:pos x="381" y="135"/>
                </a:cxn>
                <a:cxn ang="0">
                  <a:pos x="285" y="84"/>
                </a:cxn>
                <a:cxn ang="0">
                  <a:pos x="186" y="18"/>
                </a:cxn>
                <a:cxn ang="0">
                  <a:pos x="123" y="0"/>
                </a:cxn>
                <a:cxn ang="0">
                  <a:pos x="42" y="0"/>
                </a:cxn>
              </a:cxnLst>
              <a:rect l="0" t="0" r="r" b="b"/>
              <a:pathLst>
                <a:path w="520" h="225">
                  <a:moveTo>
                    <a:pt x="42" y="0"/>
                  </a:moveTo>
                  <a:cubicBezTo>
                    <a:pt x="24" y="4"/>
                    <a:pt x="0" y="15"/>
                    <a:pt x="12" y="24"/>
                  </a:cubicBezTo>
                  <a:cubicBezTo>
                    <a:pt x="24" y="33"/>
                    <a:pt x="76" y="39"/>
                    <a:pt x="114" y="54"/>
                  </a:cubicBezTo>
                  <a:cubicBezTo>
                    <a:pt x="152" y="69"/>
                    <a:pt x="203" y="100"/>
                    <a:pt x="240" y="117"/>
                  </a:cubicBezTo>
                  <a:cubicBezTo>
                    <a:pt x="277" y="134"/>
                    <a:pt x="300" y="136"/>
                    <a:pt x="333" y="153"/>
                  </a:cubicBezTo>
                  <a:cubicBezTo>
                    <a:pt x="366" y="170"/>
                    <a:pt x="423" y="213"/>
                    <a:pt x="438" y="219"/>
                  </a:cubicBezTo>
                  <a:cubicBezTo>
                    <a:pt x="453" y="225"/>
                    <a:pt x="426" y="198"/>
                    <a:pt x="426" y="192"/>
                  </a:cubicBezTo>
                  <a:cubicBezTo>
                    <a:pt x="426" y="186"/>
                    <a:pt x="426" y="176"/>
                    <a:pt x="441" y="180"/>
                  </a:cubicBezTo>
                  <a:cubicBezTo>
                    <a:pt x="456" y="184"/>
                    <a:pt x="518" y="219"/>
                    <a:pt x="519" y="216"/>
                  </a:cubicBezTo>
                  <a:cubicBezTo>
                    <a:pt x="520" y="213"/>
                    <a:pt x="473" y="176"/>
                    <a:pt x="450" y="162"/>
                  </a:cubicBezTo>
                  <a:cubicBezTo>
                    <a:pt x="427" y="148"/>
                    <a:pt x="408" y="148"/>
                    <a:pt x="381" y="135"/>
                  </a:cubicBezTo>
                  <a:cubicBezTo>
                    <a:pt x="354" y="122"/>
                    <a:pt x="318" y="104"/>
                    <a:pt x="285" y="84"/>
                  </a:cubicBezTo>
                  <a:cubicBezTo>
                    <a:pt x="252" y="64"/>
                    <a:pt x="213" y="32"/>
                    <a:pt x="186" y="18"/>
                  </a:cubicBezTo>
                  <a:cubicBezTo>
                    <a:pt x="159" y="4"/>
                    <a:pt x="147" y="2"/>
                    <a:pt x="123" y="0"/>
                  </a:cubicBezTo>
                  <a:lnTo>
                    <a:pt x="4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5" name="Freeform 11"/>
            <p:cNvSpPr>
              <a:spLocks/>
            </p:cNvSpPr>
            <p:nvPr userDrawn="1"/>
          </p:nvSpPr>
          <p:spPr bwMode="auto">
            <a:xfrm>
              <a:off x="1943" y="154"/>
              <a:ext cx="431" cy="233"/>
            </a:xfrm>
            <a:custGeom>
              <a:avLst/>
              <a:gdLst/>
              <a:ahLst/>
              <a:cxnLst>
                <a:cxn ang="0">
                  <a:pos x="6" y="38"/>
                </a:cxn>
                <a:cxn ang="0">
                  <a:pos x="9" y="20"/>
                </a:cxn>
                <a:cxn ang="0">
                  <a:pos x="42" y="2"/>
                </a:cxn>
                <a:cxn ang="0">
                  <a:pos x="90" y="35"/>
                </a:cxn>
                <a:cxn ang="0">
                  <a:pos x="189" y="89"/>
                </a:cxn>
                <a:cxn ang="0">
                  <a:pos x="288" y="140"/>
                </a:cxn>
                <a:cxn ang="0">
                  <a:pos x="375" y="176"/>
                </a:cxn>
                <a:cxn ang="0">
                  <a:pos x="396" y="176"/>
                </a:cxn>
                <a:cxn ang="0">
                  <a:pos x="429" y="212"/>
                </a:cxn>
                <a:cxn ang="0">
                  <a:pos x="408" y="233"/>
                </a:cxn>
                <a:cxn ang="0">
                  <a:pos x="333" y="212"/>
                </a:cxn>
                <a:cxn ang="0">
                  <a:pos x="186" y="143"/>
                </a:cxn>
                <a:cxn ang="0">
                  <a:pos x="48" y="68"/>
                </a:cxn>
                <a:cxn ang="0">
                  <a:pos x="6" y="38"/>
                </a:cxn>
              </a:cxnLst>
              <a:rect l="0" t="0" r="r" b="b"/>
              <a:pathLst>
                <a:path w="431" h="233">
                  <a:moveTo>
                    <a:pt x="6" y="38"/>
                  </a:moveTo>
                  <a:cubicBezTo>
                    <a:pt x="0" y="26"/>
                    <a:pt x="3" y="26"/>
                    <a:pt x="9" y="20"/>
                  </a:cubicBezTo>
                  <a:cubicBezTo>
                    <a:pt x="15" y="14"/>
                    <a:pt x="29" y="0"/>
                    <a:pt x="42" y="2"/>
                  </a:cubicBezTo>
                  <a:cubicBezTo>
                    <a:pt x="55" y="4"/>
                    <a:pt x="66" y="21"/>
                    <a:pt x="90" y="35"/>
                  </a:cubicBezTo>
                  <a:cubicBezTo>
                    <a:pt x="114" y="49"/>
                    <a:pt x="156" y="72"/>
                    <a:pt x="189" y="89"/>
                  </a:cubicBezTo>
                  <a:cubicBezTo>
                    <a:pt x="222" y="106"/>
                    <a:pt x="257" y="126"/>
                    <a:pt x="288" y="140"/>
                  </a:cubicBezTo>
                  <a:cubicBezTo>
                    <a:pt x="319" y="154"/>
                    <a:pt x="357" y="170"/>
                    <a:pt x="375" y="176"/>
                  </a:cubicBezTo>
                  <a:cubicBezTo>
                    <a:pt x="393" y="182"/>
                    <a:pt x="387" y="170"/>
                    <a:pt x="396" y="176"/>
                  </a:cubicBezTo>
                  <a:cubicBezTo>
                    <a:pt x="405" y="182"/>
                    <a:pt x="427" y="203"/>
                    <a:pt x="429" y="212"/>
                  </a:cubicBezTo>
                  <a:cubicBezTo>
                    <a:pt x="431" y="221"/>
                    <a:pt x="424" y="233"/>
                    <a:pt x="408" y="233"/>
                  </a:cubicBezTo>
                  <a:cubicBezTo>
                    <a:pt x="392" y="233"/>
                    <a:pt x="370" y="227"/>
                    <a:pt x="333" y="212"/>
                  </a:cubicBezTo>
                  <a:cubicBezTo>
                    <a:pt x="296" y="197"/>
                    <a:pt x="234" y="167"/>
                    <a:pt x="186" y="143"/>
                  </a:cubicBezTo>
                  <a:cubicBezTo>
                    <a:pt x="138" y="119"/>
                    <a:pt x="78" y="86"/>
                    <a:pt x="48" y="68"/>
                  </a:cubicBezTo>
                  <a:cubicBezTo>
                    <a:pt x="18" y="50"/>
                    <a:pt x="12" y="50"/>
                    <a:pt x="6" y="3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6" name="Freeform 12"/>
            <p:cNvSpPr>
              <a:spLocks/>
            </p:cNvSpPr>
            <p:nvPr userDrawn="1"/>
          </p:nvSpPr>
          <p:spPr bwMode="auto">
            <a:xfrm>
              <a:off x="2262" y="87"/>
              <a:ext cx="396" cy="227"/>
            </a:xfrm>
            <a:custGeom>
              <a:avLst/>
              <a:gdLst/>
              <a:ahLst/>
              <a:cxnLst>
                <a:cxn ang="0">
                  <a:pos x="2" y="9"/>
                </a:cxn>
                <a:cxn ang="0">
                  <a:pos x="53" y="66"/>
                </a:cxn>
                <a:cxn ang="0">
                  <a:pos x="176" y="132"/>
                </a:cxn>
                <a:cxn ang="0">
                  <a:pos x="293" y="189"/>
                </a:cxn>
                <a:cxn ang="0">
                  <a:pos x="341" y="222"/>
                </a:cxn>
                <a:cxn ang="0">
                  <a:pos x="377" y="219"/>
                </a:cxn>
                <a:cxn ang="0">
                  <a:pos x="377" y="180"/>
                </a:cxn>
                <a:cxn ang="0">
                  <a:pos x="260" y="126"/>
                </a:cxn>
                <a:cxn ang="0">
                  <a:pos x="113" y="51"/>
                </a:cxn>
                <a:cxn ang="0">
                  <a:pos x="41" y="9"/>
                </a:cxn>
                <a:cxn ang="0">
                  <a:pos x="2" y="9"/>
                </a:cxn>
              </a:cxnLst>
              <a:rect l="0" t="0" r="r" b="b"/>
              <a:pathLst>
                <a:path w="396" h="227">
                  <a:moveTo>
                    <a:pt x="2" y="9"/>
                  </a:moveTo>
                  <a:cubicBezTo>
                    <a:pt x="4" y="18"/>
                    <a:pt x="24" y="45"/>
                    <a:pt x="53" y="66"/>
                  </a:cubicBezTo>
                  <a:cubicBezTo>
                    <a:pt x="82" y="87"/>
                    <a:pt x="136" y="111"/>
                    <a:pt x="176" y="132"/>
                  </a:cubicBezTo>
                  <a:cubicBezTo>
                    <a:pt x="216" y="153"/>
                    <a:pt x="266" y="174"/>
                    <a:pt x="293" y="189"/>
                  </a:cubicBezTo>
                  <a:cubicBezTo>
                    <a:pt x="320" y="204"/>
                    <a:pt x="327" y="217"/>
                    <a:pt x="341" y="222"/>
                  </a:cubicBezTo>
                  <a:cubicBezTo>
                    <a:pt x="355" y="227"/>
                    <a:pt x="371" y="226"/>
                    <a:pt x="377" y="219"/>
                  </a:cubicBezTo>
                  <a:cubicBezTo>
                    <a:pt x="383" y="212"/>
                    <a:pt x="396" y="195"/>
                    <a:pt x="377" y="180"/>
                  </a:cubicBezTo>
                  <a:cubicBezTo>
                    <a:pt x="358" y="165"/>
                    <a:pt x="304" y="147"/>
                    <a:pt x="260" y="126"/>
                  </a:cubicBezTo>
                  <a:cubicBezTo>
                    <a:pt x="216" y="105"/>
                    <a:pt x="149" y="70"/>
                    <a:pt x="113" y="51"/>
                  </a:cubicBezTo>
                  <a:cubicBezTo>
                    <a:pt x="77" y="32"/>
                    <a:pt x="60" y="17"/>
                    <a:pt x="41" y="9"/>
                  </a:cubicBezTo>
                  <a:cubicBezTo>
                    <a:pt x="22" y="1"/>
                    <a:pt x="0" y="0"/>
                    <a:pt x="2" y="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7" name="Freeform 13"/>
            <p:cNvSpPr>
              <a:spLocks/>
            </p:cNvSpPr>
            <p:nvPr userDrawn="1"/>
          </p:nvSpPr>
          <p:spPr bwMode="auto">
            <a:xfrm>
              <a:off x="2264" y="240"/>
              <a:ext cx="516" cy="223"/>
            </a:xfrm>
            <a:custGeom>
              <a:avLst/>
              <a:gdLst/>
              <a:ahLst/>
              <a:cxnLst>
                <a:cxn ang="0">
                  <a:pos x="3" y="10"/>
                </a:cxn>
                <a:cxn ang="0">
                  <a:pos x="105" y="97"/>
                </a:cxn>
                <a:cxn ang="0">
                  <a:pos x="243" y="178"/>
                </a:cxn>
                <a:cxn ang="0">
                  <a:pos x="357" y="217"/>
                </a:cxn>
                <a:cxn ang="0">
                  <a:pos x="498" y="214"/>
                </a:cxn>
                <a:cxn ang="0">
                  <a:pos x="468" y="187"/>
                </a:cxn>
                <a:cxn ang="0">
                  <a:pos x="309" y="136"/>
                </a:cxn>
                <a:cxn ang="0">
                  <a:pos x="123" y="34"/>
                </a:cxn>
                <a:cxn ang="0">
                  <a:pos x="3" y="10"/>
                </a:cxn>
              </a:cxnLst>
              <a:rect l="0" t="0" r="r" b="b"/>
              <a:pathLst>
                <a:path w="516" h="223">
                  <a:moveTo>
                    <a:pt x="3" y="10"/>
                  </a:moveTo>
                  <a:cubicBezTo>
                    <a:pt x="0" y="20"/>
                    <a:pt x="65" y="69"/>
                    <a:pt x="105" y="97"/>
                  </a:cubicBezTo>
                  <a:cubicBezTo>
                    <a:pt x="145" y="125"/>
                    <a:pt x="201" y="158"/>
                    <a:pt x="243" y="178"/>
                  </a:cubicBezTo>
                  <a:cubicBezTo>
                    <a:pt x="285" y="198"/>
                    <a:pt x="315" y="211"/>
                    <a:pt x="357" y="217"/>
                  </a:cubicBezTo>
                  <a:cubicBezTo>
                    <a:pt x="399" y="223"/>
                    <a:pt x="480" y="219"/>
                    <a:pt x="498" y="214"/>
                  </a:cubicBezTo>
                  <a:cubicBezTo>
                    <a:pt x="516" y="209"/>
                    <a:pt x="499" y="200"/>
                    <a:pt x="468" y="187"/>
                  </a:cubicBezTo>
                  <a:cubicBezTo>
                    <a:pt x="437" y="174"/>
                    <a:pt x="366" y="161"/>
                    <a:pt x="309" y="136"/>
                  </a:cubicBezTo>
                  <a:cubicBezTo>
                    <a:pt x="252" y="111"/>
                    <a:pt x="172" y="54"/>
                    <a:pt x="123" y="34"/>
                  </a:cubicBezTo>
                  <a:cubicBezTo>
                    <a:pt x="74" y="14"/>
                    <a:pt x="6" y="0"/>
                    <a:pt x="3" y="1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8" name="Freeform 14"/>
            <p:cNvSpPr>
              <a:spLocks/>
            </p:cNvSpPr>
            <p:nvPr userDrawn="1"/>
          </p:nvSpPr>
          <p:spPr bwMode="auto">
            <a:xfrm>
              <a:off x="2723" y="324"/>
              <a:ext cx="414" cy="100"/>
            </a:xfrm>
            <a:custGeom>
              <a:avLst/>
              <a:gdLst/>
              <a:ahLst/>
              <a:cxnLst>
                <a:cxn ang="0">
                  <a:pos x="69" y="60"/>
                </a:cxn>
                <a:cxn ang="0">
                  <a:pos x="12" y="42"/>
                </a:cxn>
                <a:cxn ang="0">
                  <a:pos x="3" y="15"/>
                </a:cxn>
                <a:cxn ang="0">
                  <a:pos x="30" y="0"/>
                </a:cxn>
                <a:cxn ang="0">
                  <a:pos x="117" y="18"/>
                </a:cxn>
                <a:cxn ang="0">
                  <a:pos x="243" y="48"/>
                </a:cxn>
                <a:cxn ang="0">
                  <a:pos x="387" y="48"/>
                </a:cxn>
                <a:cxn ang="0">
                  <a:pos x="408" y="54"/>
                </a:cxn>
                <a:cxn ang="0">
                  <a:pos x="381" y="87"/>
                </a:cxn>
                <a:cxn ang="0">
                  <a:pos x="318" y="99"/>
                </a:cxn>
                <a:cxn ang="0">
                  <a:pos x="195" y="93"/>
                </a:cxn>
                <a:cxn ang="0">
                  <a:pos x="69" y="60"/>
                </a:cxn>
              </a:cxnLst>
              <a:rect l="0" t="0" r="r" b="b"/>
              <a:pathLst>
                <a:path w="414" h="100">
                  <a:moveTo>
                    <a:pt x="69" y="60"/>
                  </a:moveTo>
                  <a:cubicBezTo>
                    <a:pt x="39" y="52"/>
                    <a:pt x="23" y="49"/>
                    <a:pt x="12" y="42"/>
                  </a:cubicBezTo>
                  <a:cubicBezTo>
                    <a:pt x="1" y="35"/>
                    <a:pt x="0" y="22"/>
                    <a:pt x="3" y="15"/>
                  </a:cubicBezTo>
                  <a:cubicBezTo>
                    <a:pt x="6" y="8"/>
                    <a:pt x="11" y="0"/>
                    <a:pt x="30" y="0"/>
                  </a:cubicBezTo>
                  <a:cubicBezTo>
                    <a:pt x="49" y="0"/>
                    <a:pt x="82" y="10"/>
                    <a:pt x="117" y="18"/>
                  </a:cubicBezTo>
                  <a:cubicBezTo>
                    <a:pt x="152" y="26"/>
                    <a:pt x="198" y="43"/>
                    <a:pt x="243" y="48"/>
                  </a:cubicBezTo>
                  <a:cubicBezTo>
                    <a:pt x="288" y="53"/>
                    <a:pt x="360" y="47"/>
                    <a:pt x="387" y="48"/>
                  </a:cubicBezTo>
                  <a:cubicBezTo>
                    <a:pt x="414" y="49"/>
                    <a:pt x="409" y="48"/>
                    <a:pt x="408" y="54"/>
                  </a:cubicBezTo>
                  <a:cubicBezTo>
                    <a:pt x="407" y="60"/>
                    <a:pt x="396" y="80"/>
                    <a:pt x="381" y="87"/>
                  </a:cubicBezTo>
                  <a:cubicBezTo>
                    <a:pt x="366" y="94"/>
                    <a:pt x="349" y="98"/>
                    <a:pt x="318" y="99"/>
                  </a:cubicBezTo>
                  <a:cubicBezTo>
                    <a:pt x="287" y="100"/>
                    <a:pt x="237" y="99"/>
                    <a:pt x="195" y="93"/>
                  </a:cubicBezTo>
                  <a:cubicBezTo>
                    <a:pt x="153" y="87"/>
                    <a:pt x="99" y="68"/>
                    <a:pt x="69" y="6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9" name="Freeform 15"/>
            <p:cNvSpPr>
              <a:spLocks/>
            </p:cNvSpPr>
            <p:nvPr userDrawn="1"/>
          </p:nvSpPr>
          <p:spPr bwMode="auto">
            <a:xfrm>
              <a:off x="3165" y="375"/>
              <a:ext cx="150" cy="72"/>
            </a:xfrm>
            <a:custGeom>
              <a:avLst/>
              <a:gdLst/>
              <a:ahLst/>
              <a:cxnLst>
                <a:cxn ang="0">
                  <a:pos x="3" y="67"/>
                </a:cxn>
                <a:cxn ang="0">
                  <a:pos x="84" y="19"/>
                </a:cxn>
                <a:cxn ang="0">
                  <a:pos x="123" y="1"/>
                </a:cxn>
                <a:cxn ang="0">
                  <a:pos x="150" y="22"/>
                </a:cxn>
                <a:cxn ang="0">
                  <a:pos x="123" y="55"/>
                </a:cxn>
                <a:cxn ang="0">
                  <a:pos x="90" y="70"/>
                </a:cxn>
                <a:cxn ang="0">
                  <a:pos x="0" y="67"/>
                </a:cxn>
              </a:cxnLst>
              <a:rect l="0" t="0" r="r" b="b"/>
              <a:pathLst>
                <a:path w="150" h="72">
                  <a:moveTo>
                    <a:pt x="3" y="67"/>
                  </a:moveTo>
                  <a:cubicBezTo>
                    <a:pt x="16" y="59"/>
                    <a:pt x="64" y="30"/>
                    <a:pt x="84" y="19"/>
                  </a:cubicBezTo>
                  <a:cubicBezTo>
                    <a:pt x="104" y="8"/>
                    <a:pt x="112" y="0"/>
                    <a:pt x="123" y="1"/>
                  </a:cubicBezTo>
                  <a:cubicBezTo>
                    <a:pt x="134" y="2"/>
                    <a:pt x="150" y="13"/>
                    <a:pt x="150" y="22"/>
                  </a:cubicBezTo>
                  <a:cubicBezTo>
                    <a:pt x="150" y="31"/>
                    <a:pt x="133" y="47"/>
                    <a:pt x="123" y="55"/>
                  </a:cubicBezTo>
                  <a:cubicBezTo>
                    <a:pt x="113" y="63"/>
                    <a:pt x="110" y="68"/>
                    <a:pt x="90" y="70"/>
                  </a:cubicBezTo>
                  <a:cubicBezTo>
                    <a:pt x="70" y="72"/>
                    <a:pt x="35" y="69"/>
                    <a:pt x="0" y="67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0" name="Freeform 16"/>
            <p:cNvSpPr>
              <a:spLocks/>
            </p:cNvSpPr>
            <p:nvPr userDrawn="1"/>
          </p:nvSpPr>
          <p:spPr bwMode="auto">
            <a:xfrm>
              <a:off x="3463" y="267"/>
              <a:ext cx="148" cy="91"/>
            </a:xfrm>
            <a:custGeom>
              <a:avLst/>
              <a:gdLst/>
              <a:ahLst/>
              <a:cxnLst>
                <a:cxn ang="0">
                  <a:pos x="1" y="69"/>
                </a:cxn>
                <a:cxn ang="0">
                  <a:pos x="25" y="51"/>
                </a:cxn>
                <a:cxn ang="0">
                  <a:pos x="100" y="9"/>
                </a:cxn>
                <a:cxn ang="0">
                  <a:pos x="133" y="3"/>
                </a:cxn>
                <a:cxn ang="0">
                  <a:pos x="136" y="27"/>
                </a:cxn>
                <a:cxn ang="0">
                  <a:pos x="61" y="75"/>
                </a:cxn>
                <a:cxn ang="0">
                  <a:pos x="19" y="90"/>
                </a:cxn>
                <a:cxn ang="0">
                  <a:pos x="1" y="69"/>
                </a:cxn>
              </a:cxnLst>
              <a:rect l="0" t="0" r="r" b="b"/>
              <a:pathLst>
                <a:path w="148" h="91">
                  <a:moveTo>
                    <a:pt x="1" y="69"/>
                  </a:moveTo>
                  <a:cubicBezTo>
                    <a:pt x="2" y="63"/>
                    <a:pt x="9" y="61"/>
                    <a:pt x="25" y="51"/>
                  </a:cubicBezTo>
                  <a:cubicBezTo>
                    <a:pt x="41" y="41"/>
                    <a:pt x="82" y="17"/>
                    <a:pt x="100" y="9"/>
                  </a:cubicBezTo>
                  <a:cubicBezTo>
                    <a:pt x="118" y="1"/>
                    <a:pt x="127" y="0"/>
                    <a:pt x="133" y="3"/>
                  </a:cubicBezTo>
                  <a:cubicBezTo>
                    <a:pt x="139" y="6"/>
                    <a:pt x="148" y="15"/>
                    <a:pt x="136" y="27"/>
                  </a:cubicBezTo>
                  <a:cubicBezTo>
                    <a:pt x="124" y="39"/>
                    <a:pt x="80" y="65"/>
                    <a:pt x="61" y="75"/>
                  </a:cubicBezTo>
                  <a:cubicBezTo>
                    <a:pt x="42" y="85"/>
                    <a:pt x="29" y="91"/>
                    <a:pt x="19" y="90"/>
                  </a:cubicBezTo>
                  <a:cubicBezTo>
                    <a:pt x="9" y="89"/>
                    <a:pt x="0" y="75"/>
                    <a:pt x="1" y="6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1" name="Freeform 17"/>
            <p:cNvSpPr>
              <a:spLocks/>
            </p:cNvSpPr>
            <p:nvPr userDrawn="1"/>
          </p:nvSpPr>
          <p:spPr bwMode="auto">
            <a:xfrm>
              <a:off x="3580" y="58"/>
              <a:ext cx="938" cy="158"/>
            </a:xfrm>
            <a:custGeom>
              <a:avLst/>
              <a:gdLst/>
              <a:ahLst/>
              <a:cxnLst>
                <a:cxn ang="0">
                  <a:pos x="172" y="86"/>
                </a:cxn>
                <a:cxn ang="0">
                  <a:pos x="61" y="137"/>
                </a:cxn>
                <a:cxn ang="0">
                  <a:pos x="16" y="155"/>
                </a:cxn>
                <a:cxn ang="0">
                  <a:pos x="7" y="122"/>
                </a:cxn>
                <a:cxn ang="0">
                  <a:pos x="58" y="80"/>
                </a:cxn>
                <a:cxn ang="0">
                  <a:pos x="172" y="38"/>
                </a:cxn>
                <a:cxn ang="0">
                  <a:pos x="304" y="11"/>
                </a:cxn>
                <a:cxn ang="0">
                  <a:pos x="463" y="2"/>
                </a:cxn>
                <a:cxn ang="0">
                  <a:pos x="631" y="23"/>
                </a:cxn>
                <a:cxn ang="0">
                  <a:pos x="796" y="53"/>
                </a:cxn>
                <a:cxn ang="0">
                  <a:pos x="841" y="47"/>
                </a:cxn>
                <a:cxn ang="0">
                  <a:pos x="907" y="71"/>
                </a:cxn>
                <a:cxn ang="0">
                  <a:pos x="919" y="101"/>
                </a:cxn>
                <a:cxn ang="0">
                  <a:pos x="793" y="98"/>
                </a:cxn>
                <a:cxn ang="0">
                  <a:pos x="634" y="62"/>
                </a:cxn>
                <a:cxn ang="0">
                  <a:pos x="439" y="38"/>
                </a:cxn>
                <a:cxn ang="0">
                  <a:pos x="238" y="59"/>
                </a:cxn>
                <a:cxn ang="0">
                  <a:pos x="172" y="86"/>
                </a:cxn>
              </a:cxnLst>
              <a:rect l="0" t="0" r="r" b="b"/>
              <a:pathLst>
                <a:path w="938" h="158">
                  <a:moveTo>
                    <a:pt x="172" y="86"/>
                  </a:moveTo>
                  <a:cubicBezTo>
                    <a:pt x="142" y="99"/>
                    <a:pt x="87" y="126"/>
                    <a:pt x="61" y="137"/>
                  </a:cubicBezTo>
                  <a:cubicBezTo>
                    <a:pt x="35" y="148"/>
                    <a:pt x="25" y="158"/>
                    <a:pt x="16" y="155"/>
                  </a:cubicBezTo>
                  <a:cubicBezTo>
                    <a:pt x="7" y="152"/>
                    <a:pt x="0" y="134"/>
                    <a:pt x="7" y="122"/>
                  </a:cubicBezTo>
                  <a:cubicBezTo>
                    <a:pt x="14" y="110"/>
                    <a:pt x="31" y="94"/>
                    <a:pt x="58" y="80"/>
                  </a:cubicBezTo>
                  <a:cubicBezTo>
                    <a:pt x="85" y="66"/>
                    <a:pt x="131" y="49"/>
                    <a:pt x="172" y="38"/>
                  </a:cubicBezTo>
                  <a:cubicBezTo>
                    <a:pt x="213" y="27"/>
                    <a:pt x="256" y="17"/>
                    <a:pt x="304" y="11"/>
                  </a:cubicBezTo>
                  <a:cubicBezTo>
                    <a:pt x="352" y="5"/>
                    <a:pt x="409" y="0"/>
                    <a:pt x="463" y="2"/>
                  </a:cubicBezTo>
                  <a:cubicBezTo>
                    <a:pt x="517" y="4"/>
                    <a:pt x="576" y="15"/>
                    <a:pt x="631" y="23"/>
                  </a:cubicBezTo>
                  <a:cubicBezTo>
                    <a:pt x="686" y="31"/>
                    <a:pt x="761" y="49"/>
                    <a:pt x="796" y="53"/>
                  </a:cubicBezTo>
                  <a:cubicBezTo>
                    <a:pt x="831" y="57"/>
                    <a:pt x="823" y="44"/>
                    <a:pt x="841" y="47"/>
                  </a:cubicBezTo>
                  <a:cubicBezTo>
                    <a:pt x="859" y="50"/>
                    <a:pt x="894" y="62"/>
                    <a:pt x="907" y="71"/>
                  </a:cubicBezTo>
                  <a:cubicBezTo>
                    <a:pt x="920" y="80"/>
                    <a:pt x="938" y="97"/>
                    <a:pt x="919" y="101"/>
                  </a:cubicBezTo>
                  <a:cubicBezTo>
                    <a:pt x="900" y="105"/>
                    <a:pt x="840" y="104"/>
                    <a:pt x="793" y="98"/>
                  </a:cubicBezTo>
                  <a:cubicBezTo>
                    <a:pt x="746" y="92"/>
                    <a:pt x="693" y="72"/>
                    <a:pt x="634" y="62"/>
                  </a:cubicBezTo>
                  <a:cubicBezTo>
                    <a:pt x="575" y="52"/>
                    <a:pt x="505" y="38"/>
                    <a:pt x="439" y="38"/>
                  </a:cubicBezTo>
                  <a:cubicBezTo>
                    <a:pt x="373" y="38"/>
                    <a:pt x="284" y="51"/>
                    <a:pt x="238" y="59"/>
                  </a:cubicBezTo>
                  <a:cubicBezTo>
                    <a:pt x="192" y="67"/>
                    <a:pt x="202" y="73"/>
                    <a:pt x="172" y="8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2" name="Freeform 18"/>
            <p:cNvSpPr>
              <a:spLocks/>
            </p:cNvSpPr>
            <p:nvPr userDrawn="1"/>
          </p:nvSpPr>
          <p:spPr bwMode="auto">
            <a:xfrm>
              <a:off x="3686" y="145"/>
              <a:ext cx="372" cy="98"/>
            </a:xfrm>
            <a:custGeom>
              <a:avLst/>
              <a:gdLst/>
              <a:ahLst/>
              <a:cxnLst>
                <a:cxn ang="0">
                  <a:pos x="18" y="47"/>
                </a:cxn>
                <a:cxn ang="0">
                  <a:pos x="141" y="17"/>
                </a:cxn>
                <a:cxn ang="0">
                  <a:pos x="246" y="2"/>
                </a:cxn>
                <a:cxn ang="0">
                  <a:pos x="351" y="5"/>
                </a:cxn>
                <a:cxn ang="0">
                  <a:pos x="372" y="23"/>
                </a:cxn>
                <a:cxn ang="0">
                  <a:pos x="354" y="44"/>
                </a:cxn>
                <a:cxn ang="0">
                  <a:pos x="264" y="50"/>
                </a:cxn>
                <a:cxn ang="0">
                  <a:pos x="168" y="53"/>
                </a:cxn>
                <a:cxn ang="0">
                  <a:pos x="72" y="77"/>
                </a:cxn>
                <a:cxn ang="0">
                  <a:pos x="15" y="95"/>
                </a:cxn>
                <a:cxn ang="0">
                  <a:pos x="0" y="56"/>
                </a:cxn>
              </a:cxnLst>
              <a:rect l="0" t="0" r="r" b="b"/>
              <a:pathLst>
                <a:path w="372" h="98">
                  <a:moveTo>
                    <a:pt x="18" y="47"/>
                  </a:moveTo>
                  <a:cubicBezTo>
                    <a:pt x="60" y="36"/>
                    <a:pt x="103" y="25"/>
                    <a:pt x="141" y="17"/>
                  </a:cubicBezTo>
                  <a:cubicBezTo>
                    <a:pt x="179" y="9"/>
                    <a:pt x="211" y="4"/>
                    <a:pt x="246" y="2"/>
                  </a:cubicBezTo>
                  <a:cubicBezTo>
                    <a:pt x="281" y="0"/>
                    <a:pt x="330" y="1"/>
                    <a:pt x="351" y="5"/>
                  </a:cubicBezTo>
                  <a:cubicBezTo>
                    <a:pt x="372" y="9"/>
                    <a:pt x="372" y="17"/>
                    <a:pt x="372" y="23"/>
                  </a:cubicBezTo>
                  <a:cubicBezTo>
                    <a:pt x="372" y="29"/>
                    <a:pt x="372" y="40"/>
                    <a:pt x="354" y="44"/>
                  </a:cubicBezTo>
                  <a:cubicBezTo>
                    <a:pt x="336" y="48"/>
                    <a:pt x="295" y="49"/>
                    <a:pt x="264" y="50"/>
                  </a:cubicBezTo>
                  <a:cubicBezTo>
                    <a:pt x="233" y="51"/>
                    <a:pt x="200" y="49"/>
                    <a:pt x="168" y="53"/>
                  </a:cubicBezTo>
                  <a:cubicBezTo>
                    <a:pt x="136" y="57"/>
                    <a:pt x="98" y="70"/>
                    <a:pt x="72" y="77"/>
                  </a:cubicBezTo>
                  <a:cubicBezTo>
                    <a:pt x="46" y="84"/>
                    <a:pt x="27" y="98"/>
                    <a:pt x="15" y="95"/>
                  </a:cubicBezTo>
                  <a:cubicBezTo>
                    <a:pt x="3" y="92"/>
                    <a:pt x="1" y="74"/>
                    <a:pt x="0" y="56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3" name="Freeform 19"/>
            <p:cNvSpPr>
              <a:spLocks/>
            </p:cNvSpPr>
            <p:nvPr userDrawn="1"/>
          </p:nvSpPr>
          <p:spPr bwMode="auto">
            <a:xfrm>
              <a:off x="3618" y="308"/>
              <a:ext cx="318" cy="158"/>
            </a:xfrm>
            <a:custGeom>
              <a:avLst/>
              <a:gdLst/>
              <a:ahLst/>
              <a:cxnLst>
                <a:cxn ang="0">
                  <a:pos x="0" y="158"/>
                </a:cxn>
                <a:cxn ang="0">
                  <a:pos x="12" y="137"/>
                </a:cxn>
                <a:cxn ang="0">
                  <a:pos x="162" y="71"/>
                </a:cxn>
                <a:cxn ang="0">
                  <a:pos x="249" y="20"/>
                </a:cxn>
                <a:cxn ang="0">
                  <a:pos x="285" y="2"/>
                </a:cxn>
                <a:cxn ang="0">
                  <a:pos x="309" y="11"/>
                </a:cxn>
                <a:cxn ang="0">
                  <a:pos x="303" y="47"/>
                </a:cxn>
                <a:cxn ang="0">
                  <a:pos x="219" y="89"/>
                </a:cxn>
                <a:cxn ang="0">
                  <a:pos x="108" y="140"/>
                </a:cxn>
                <a:cxn ang="0">
                  <a:pos x="57" y="152"/>
                </a:cxn>
                <a:cxn ang="0">
                  <a:pos x="0" y="158"/>
                </a:cxn>
              </a:cxnLst>
              <a:rect l="0" t="0" r="r" b="b"/>
              <a:pathLst>
                <a:path w="318" h="158">
                  <a:moveTo>
                    <a:pt x="0" y="158"/>
                  </a:moveTo>
                  <a:lnTo>
                    <a:pt x="12" y="137"/>
                  </a:lnTo>
                  <a:cubicBezTo>
                    <a:pt x="39" y="123"/>
                    <a:pt x="122" y="90"/>
                    <a:pt x="162" y="71"/>
                  </a:cubicBezTo>
                  <a:cubicBezTo>
                    <a:pt x="202" y="52"/>
                    <a:pt x="229" y="31"/>
                    <a:pt x="249" y="20"/>
                  </a:cubicBezTo>
                  <a:cubicBezTo>
                    <a:pt x="269" y="9"/>
                    <a:pt x="275" y="4"/>
                    <a:pt x="285" y="2"/>
                  </a:cubicBezTo>
                  <a:cubicBezTo>
                    <a:pt x="295" y="0"/>
                    <a:pt x="306" y="4"/>
                    <a:pt x="309" y="11"/>
                  </a:cubicBezTo>
                  <a:cubicBezTo>
                    <a:pt x="312" y="18"/>
                    <a:pt x="318" y="34"/>
                    <a:pt x="303" y="47"/>
                  </a:cubicBezTo>
                  <a:cubicBezTo>
                    <a:pt x="288" y="60"/>
                    <a:pt x="252" y="74"/>
                    <a:pt x="219" y="89"/>
                  </a:cubicBezTo>
                  <a:cubicBezTo>
                    <a:pt x="186" y="104"/>
                    <a:pt x="135" y="130"/>
                    <a:pt x="108" y="140"/>
                  </a:cubicBezTo>
                  <a:cubicBezTo>
                    <a:pt x="81" y="150"/>
                    <a:pt x="74" y="150"/>
                    <a:pt x="57" y="152"/>
                  </a:cubicBezTo>
                  <a:cubicBezTo>
                    <a:pt x="40" y="154"/>
                    <a:pt x="23" y="154"/>
                    <a:pt x="0" y="15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4" name="Freeform 20"/>
            <p:cNvSpPr>
              <a:spLocks/>
            </p:cNvSpPr>
            <p:nvPr userDrawn="1"/>
          </p:nvSpPr>
          <p:spPr bwMode="auto">
            <a:xfrm>
              <a:off x="3413" y="291"/>
              <a:ext cx="380" cy="174"/>
            </a:xfrm>
            <a:custGeom>
              <a:avLst/>
              <a:gdLst/>
              <a:ahLst/>
              <a:cxnLst>
                <a:cxn ang="0">
                  <a:pos x="3" y="165"/>
                </a:cxn>
                <a:cxn ang="0">
                  <a:pos x="129" y="93"/>
                </a:cxn>
                <a:cxn ang="0">
                  <a:pos x="261" y="30"/>
                </a:cxn>
                <a:cxn ang="0">
                  <a:pos x="351" y="0"/>
                </a:cxn>
                <a:cxn ang="0">
                  <a:pos x="378" y="27"/>
                </a:cxn>
                <a:cxn ang="0">
                  <a:pos x="336" y="51"/>
                </a:cxn>
                <a:cxn ang="0">
                  <a:pos x="291" y="60"/>
                </a:cxn>
                <a:cxn ang="0">
                  <a:pos x="240" y="75"/>
                </a:cxn>
                <a:cxn ang="0">
                  <a:pos x="189" y="120"/>
                </a:cxn>
                <a:cxn ang="0">
                  <a:pos x="102" y="174"/>
                </a:cxn>
                <a:cxn ang="0">
                  <a:pos x="0" y="162"/>
                </a:cxn>
              </a:cxnLst>
              <a:rect l="0" t="0" r="r" b="b"/>
              <a:pathLst>
                <a:path w="380" h="174">
                  <a:moveTo>
                    <a:pt x="3" y="165"/>
                  </a:moveTo>
                  <a:cubicBezTo>
                    <a:pt x="24" y="153"/>
                    <a:pt x="86" y="115"/>
                    <a:pt x="129" y="93"/>
                  </a:cubicBezTo>
                  <a:cubicBezTo>
                    <a:pt x="172" y="71"/>
                    <a:pt x="224" y="45"/>
                    <a:pt x="261" y="30"/>
                  </a:cubicBezTo>
                  <a:cubicBezTo>
                    <a:pt x="298" y="15"/>
                    <a:pt x="332" y="0"/>
                    <a:pt x="351" y="0"/>
                  </a:cubicBezTo>
                  <a:cubicBezTo>
                    <a:pt x="370" y="0"/>
                    <a:pt x="380" y="19"/>
                    <a:pt x="378" y="27"/>
                  </a:cubicBezTo>
                  <a:cubicBezTo>
                    <a:pt x="376" y="35"/>
                    <a:pt x="350" y="46"/>
                    <a:pt x="336" y="51"/>
                  </a:cubicBezTo>
                  <a:cubicBezTo>
                    <a:pt x="322" y="56"/>
                    <a:pt x="307" y="56"/>
                    <a:pt x="291" y="60"/>
                  </a:cubicBezTo>
                  <a:cubicBezTo>
                    <a:pt x="275" y="64"/>
                    <a:pt x="257" y="65"/>
                    <a:pt x="240" y="75"/>
                  </a:cubicBezTo>
                  <a:cubicBezTo>
                    <a:pt x="223" y="85"/>
                    <a:pt x="212" y="104"/>
                    <a:pt x="189" y="120"/>
                  </a:cubicBezTo>
                  <a:cubicBezTo>
                    <a:pt x="166" y="136"/>
                    <a:pt x="133" y="167"/>
                    <a:pt x="102" y="174"/>
                  </a:cubicBezTo>
                  <a:lnTo>
                    <a:pt x="0" y="162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5" name="Freeform 21"/>
            <p:cNvSpPr>
              <a:spLocks/>
            </p:cNvSpPr>
            <p:nvPr userDrawn="1"/>
          </p:nvSpPr>
          <p:spPr bwMode="auto">
            <a:xfrm>
              <a:off x="4178" y="187"/>
              <a:ext cx="523" cy="69"/>
            </a:xfrm>
            <a:custGeom>
              <a:avLst/>
              <a:gdLst/>
              <a:ahLst/>
              <a:cxnLst>
                <a:cxn ang="0">
                  <a:pos x="84" y="11"/>
                </a:cxn>
                <a:cxn ang="0">
                  <a:pos x="27" y="5"/>
                </a:cxn>
                <a:cxn ang="0">
                  <a:pos x="9" y="35"/>
                </a:cxn>
                <a:cxn ang="0">
                  <a:pos x="81" y="56"/>
                </a:cxn>
                <a:cxn ang="0">
                  <a:pos x="255" y="68"/>
                </a:cxn>
                <a:cxn ang="0">
                  <a:pos x="432" y="50"/>
                </a:cxn>
                <a:cxn ang="0">
                  <a:pos x="513" y="5"/>
                </a:cxn>
                <a:cxn ang="0">
                  <a:pos x="372" y="20"/>
                </a:cxn>
                <a:cxn ang="0">
                  <a:pos x="141" y="14"/>
                </a:cxn>
                <a:cxn ang="0">
                  <a:pos x="84" y="11"/>
                </a:cxn>
              </a:cxnLst>
              <a:rect l="0" t="0" r="r" b="b"/>
              <a:pathLst>
                <a:path w="523" h="69">
                  <a:moveTo>
                    <a:pt x="84" y="11"/>
                  </a:moveTo>
                  <a:cubicBezTo>
                    <a:pt x="65" y="9"/>
                    <a:pt x="40" y="1"/>
                    <a:pt x="27" y="5"/>
                  </a:cubicBezTo>
                  <a:cubicBezTo>
                    <a:pt x="14" y="9"/>
                    <a:pt x="0" y="27"/>
                    <a:pt x="9" y="35"/>
                  </a:cubicBezTo>
                  <a:cubicBezTo>
                    <a:pt x="18" y="43"/>
                    <a:pt x="40" y="51"/>
                    <a:pt x="81" y="56"/>
                  </a:cubicBezTo>
                  <a:cubicBezTo>
                    <a:pt x="122" y="61"/>
                    <a:pt x="197" y="69"/>
                    <a:pt x="255" y="68"/>
                  </a:cubicBezTo>
                  <a:cubicBezTo>
                    <a:pt x="313" y="67"/>
                    <a:pt x="389" y="60"/>
                    <a:pt x="432" y="50"/>
                  </a:cubicBezTo>
                  <a:cubicBezTo>
                    <a:pt x="475" y="40"/>
                    <a:pt x="523" y="10"/>
                    <a:pt x="513" y="5"/>
                  </a:cubicBezTo>
                  <a:cubicBezTo>
                    <a:pt x="503" y="0"/>
                    <a:pt x="434" y="19"/>
                    <a:pt x="372" y="20"/>
                  </a:cubicBezTo>
                  <a:cubicBezTo>
                    <a:pt x="310" y="21"/>
                    <a:pt x="189" y="15"/>
                    <a:pt x="141" y="14"/>
                  </a:cubicBezTo>
                  <a:cubicBezTo>
                    <a:pt x="93" y="13"/>
                    <a:pt x="103" y="13"/>
                    <a:pt x="84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6" name="Freeform 22"/>
            <p:cNvSpPr>
              <a:spLocks/>
            </p:cNvSpPr>
            <p:nvPr userDrawn="1"/>
          </p:nvSpPr>
          <p:spPr bwMode="auto">
            <a:xfrm>
              <a:off x="4689" y="186"/>
              <a:ext cx="537" cy="120"/>
            </a:xfrm>
            <a:custGeom>
              <a:avLst/>
              <a:gdLst/>
              <a:ahLst/>
              <a:cxnLst>
                <a:cxn ang="0">
                  <a:pos x="23" y="6"/>
                </a:cxn>
                <a:cxn ang="0">
                  <a:pos x="188" y="3"/>
                </a:cxn>
                <a:cxn ang="0">
                  <a:pos x="323" y="27"/>
                </a:cxn>
                <a:cxn ang="0">
                  <a:pos x="464" y="69"/>
                </a:cxn>
                <a:cxn ang="0">
                  <a:pos x="521" y="90"/>
                </a:cxn>
                <a:cxn ang="0">
                  <a:pos x="533" y="105"/>
                </a:cxn>
                <a:cxn ang="0">
                  <a:pos x="497" y="120"/>
                </a:cxn>
                <a:cxn ang="0">
                  <a:pos x="452" y="108"/>
                </a:cxn>
                <a:cxn ang="0">
                  <a:pos x="350" y="72"/>
                </a:cxn>
                <a:cxn ang="0">
                  <a:pos x="158" y="39"/>
                </a:cxn>
                <a:cxn ang="0">
                  <a:pos x="50" y="39"/>
                </a:cxn>
                <a:cxn ang="0">
                  <a:pos x="23" y="6"/>
                </a:cxn>
              </a:cxnLst>
              <a:rect l="0" t="0" r="r" b="b"/>
              <a:pathLst>
                <a:path w="537" h="120">
                  <a:moveTo>
                    <a:pt x="23" y="6"/>
                  </a:moveTo>
                  <a:cubicBezTo>
                    <a:pt x="46" y="0"/>
                    <a:pt x="138" y="0"/>
                    <a:pt x="188" y="3"/>
                  </a:cubicBezTo>
                  <a:cubicBezTo>
                    <a:pt x="238" y="6"/>
                    <a:pt x="277" y="16"/>
                    <a:pt x="323" y="27"/>
                  </a:cubicBezTo>
                  <a:cubicBezTo>
                    <a:pt x="369" y="38"/>
                    <a:pt x="431" y="59"/>
                    <a:pt x="464" y="69"/>
                  </a:cubicBezTo>
                  <a:cubicBezTo>
                    <a:pt x="497" y="79"/>
                    <a:pt x="509" y="84"/>
                    <a:pt x="521" y="90"/>
                  </a:cubicBezTo>
                  <a:cubicBezTo>
                    <a:pt x="533" y="96"/>
                    <a:pt x="537" y="100"/>
                    <a:pt x="533" y="105"/>
                  </a:cubicBezTo>
                  <a:cubicBezTo>
                    <a:pt x="529" y="110"/>
                    <a:pt x="510" y="120"/>
                    <a:pt x="497" y="120"/>
                  </a:cubicBezTo>
                  <a:cubicBezTo>
                    <a:pt x="484" y="120"/>
                    <a:pt x="476" y="116"/>
                    <a:pt x="452" y="108"/>
                  </a:cubicBezTo>
                  <a:cubicBezTo>
                    <a:pt x="428" y="100"/>
                    <a:pt x="399" y="84"/>
                    <a:pt x="350" y="72"/>
                  </a:cubicBezTo>
                  <a:cubicBezTo>
                    <a:pt x="301" y="60"/>
                    <a:pt x="208" y="45"/>
                    <a:pt x="158" y="39"/>
                  </a:cubicBezTo>
                  <a:cubicBezTo>
                    <a:pt x="108" y="33"/>
                    <a:pt x="72" y="43"/>
                    <a:pt x="50" y="39"/>
                  </a:cubicBezTo>
                  <a:cubicBezTo>
                    <a:pt x="28" y="35"/>
                    <a:pt x="0" y="12"/>
                    <a:pt x="23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7" name="Freeform 23"/>
            <p:cNvSpPr>
              <a:spLocks/>
            </p:cNvSpPr>
            <p:nvPr userDrawn="1"/>
          </p:nvSpPr>
          <p:spPr bwMode="auto">
            <a:xfrm>
              <a:off x="4968" y="312"/>
              <a:ext cx="800" cy="143"/>
            </a:xfrm>
            <a:custGeom>
              <a:avLst/>
              <a:gdLst/>
              <a:ahLst/>
              <a:cxnLst>
                <a:cxn ang="0">
                  <a:pos x="800" y="24"/>
                </a:cxn>
                <a:cxn ang="0">
                  <a:pos x="782" y="15"/>
                </a:cxn>
                <a:cxn ang="0">
                  <a:pos x="659" y="63"/>
                </a:cxn>
                <a:cxn ang="0">
                  <a:pos x="500" y="84"/>
                </a:cxn>
                <a:cxn ang="0">
                  <a:pos x="326" y="69"/>
                </a:cxn>
                <a:cxn ang="0">
                  <a:pos x="98" y="21"/>
                </a:cxn>
                <a:cxn ang="0">
                  <a:pos x="11" y="6"/>
                </a:cxn>
                <a:cxn ang="0">
                  <a:pos x="32" y="60"/>
                </a:cxn>
                <a:cxn ang="0">
                  <a:pos x="155" y="96"/>
                </a:cxn>
                <a:cxn ang="0">
                  <a:pos x="410" y="138"/>
                </a:cxn>
                <a:cxn ang="0">
                  <a:pos x="596" y="129"/>
                </a:cxn>
                <a:cxn ang="0">
                  <a:pos x="737" y="90"/>
                </a:cxn>
                <a:cxn ang="0">
                  <a:pos x="788" y="69"/>
                </a:cxn>
                <a:cxn ang="0">
                  <a:pos x="800" y="24"/>
                </a:cxn>
              </a:cxnLst>
              <a:rect l="0" t="0" r="r" b="b"/>
              <a:pathLst>
                <a:path w="800" h="143">
                  <a:moveTo>
                    <a:pt x="800" y="24"/>
                  </a:moveTo>
                  <a:lnTo>
                    <a:pt x="782" y="15"/>
                  </a:lnTo>
                  <a:cubicBezTo>
                    <a:pt x="759" y="21"/>
                    <a:pt x="706" y="51"/>
                    <a:pt x="659" y="63"/>
                  </a:cubicBezTo>
                  <a:cubicBezTo>
                    <a:pt x="612" y="75"/>
                    <a:pt x="555" y="83"/>
                    <a:pt x="500" y="84"/>
                  </a:cubicBezTo>
                  <a:cubicBezTo>
                    <a:pt x="445" y="85"/>
                    <a:pt x="393" y="79"/>
                    <a:pt x="326" y="69"/>
                  </a:cubicBezTo>
                  <a:cubicBezTo>
                    <a:pt x="259" y="59"/>
                    <a:pt x="150" y="31"/>
                    <a:pt x="98" y="21"/>
                  </a:cubicBezTo>
                  <a:cubicBezTo>
                    <a:pt x="46" y="11"/>
                    <a:pt x="22" y="0"/>
                    <a:pt x="11" y="6"/>
                  </a:cubicBezTo>
                  <a:cubicBezTo>
                    <a:pt x="0" y="12"/>
                    <a:pt x="8" y="45"/>
                    <a:pt x="32" y="60"/>
                  </a:cubicBezTo>
                  <a:cubicBezTo>
                    <a:pt x="56" y="75"/>
                    <a:pt x="92" y="83"/>
                    <a:pt x="155" y="96"/>
                  </a:cubicBezTo>
                  <a:cubicBezTo>
                    <a:pt x="218" y="109"/>
                    <a:pt x="337" y="133"/>
                    <a:pt x="410" y="138"/>
                  </a:cubicBezTo>
                  <a:cubicBezTo>
                    <a:pt x="483" y="143"/>
                    <a:pt x="542" y="137"/>
                    <a:pt x="596" y="129"/>
                  </a:cubicBezTo>
                  <a:cubicBezTo>
                    <a:pt x="650" y="121"/>
                    <a:pt x="705" y="100"/>
                    <a:pt x="737" y="90"/>
                  </a:cubicBezTo>
                  <a:cubicBezTo>
                    <a:pt x="769" y="80"/>
                    <a:pt x="780" y="80"/>
                    <a:pt x="788" y="69"/>
                  </a:cubicBezTo>
                  <a:cubicBezTo>
                    <a:pt x="796" y="58"/>
                    <a:pt x="792" y="39"/>
                    <a:pt x="800" y="2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8" name="Freeform 24"/>
            <p:cNvSpPr>
              <a:spLocks/>
            </p:cNvSpPr>
            <p:nvPr userDrawn="1"/>
          </p:nvSpPr>
          <p:spPr bwMode="auto">
            <a:xfrm>
              <a:off x="5318" y="240"/>
              <a:ext cx="402" cy="115"/>
            </a:xfrm>
            <a:custGeom>
              <a:avLst/>
              <a:gdLst/>
              <a:ahLst/>
              <a:cxnLst>
                <a:cxn ang="0">
                  <a:pos x="402" y="0"/>
                </a:cxn>
                <a:cxn ang="0">
                  <a:pos x="384" y="12"/>
                </a:cxn>
                <a:cxn ang="0">
                  <a:pos x="276" y="51"/>
                </a:cxn>
                <a:cxn ang="0">
                  <a:pos x="165" y="66"/>
                </a:cxn>
                <a:cxn ang="0">
                  <a:pos x="51" y="57"/>
                </a:cxn>
                <a:cxn ang="0">
                  <a:pos x="15" y="54"/>
                </a:cxn>
                <a:cxn ang="0">
                  <a:pos x="3" y="69"/>
                </a:cxn>
                <a:cxn ang="0">
                  <a:pos x="9" y="93"/>
                </a:cxn>
                <a:cxn ang="0">
                  <a:pos x="54" y="102"/>
                </a:cxn>
                <a:cxn ang="0">
                  <a:pos x="198" y="111"/>
                </a:cxn>
                <a:cxn ang="0">
                  <a:pos x="336" y="75"/>
                </a:cxn>
                <a:cxn ang="0">
                  <a:pos x="375" y="54"/>
                </a:cxn>
                <a:cxn ang="0">
                  <a:pos x="402" y="0"/>
                </a:cxn>
              </a:cxnLst>
              <a:rect l="0" t="0" r="r" b="b"/>
              <a:pathLst>
                <a:path w="402" h="115">
                  <a:moveTo>
                    <a:pt x="402" y="0"/>
                  </a:moveTo>
                  <a:lnTo>
                    <a:pt x="384" y="12"/>
                  </a:lnTo>
                  <a:cubicBezTo>
                    <a:pt x="363" y="20"/>
                    <a:pt x="312" y="42"/>
                    <a:pt x="276" y="51"/>
                  </a:cubicBezTo>
                  <a:cubicBezTo>
                    <a:pt x="240" y="60"/>
                    <a:pt x="202" y="65"/>
                    <a:pt x="165" y="66"/>
                  </a:cubicBezTo>
                  <a:cubicBezTo>
                    <a:pt x="128" y="67"/>
                    <a:pt x="76" y="59"/>
                    <a:pt x="51" y="57"/>
                  </a:cubicBezTo>
                  <a:cubicBezTo>
                    <a:pt x="26" y="55"/>
                    <a:pt x="23" y="52"/>
                    <a:pt x="15" y="54"/>
                  </a:cubicBezTo>
                  <a:cubicBezTo>
                    <a:pt x="7" y="56"/>
                    <a:pt x="4" y="63"/>
                    <a:pt x="3" y="69"/>
                  </a:cubicBezTo>
                  <a:cubicBezTo>
                    <a:pt x="2" y="75"/>
                    <a:pt x="0" y="88"/>
                    <a:pt x="9" y="93"/>
                  </a:cubicBezTo>
                  <a:cubicBezTo>
                    <a:pt x="18" y="98"/>
                    <a:pt x="22" y="99"/>
                    <a:pt x="54" y="102"/>
                  </a:cubicBezTo>
                  <a:cubicBezTo>
                    <a:pt x="86" y="105"/>
                    <a:pt x="151" y="115"/>
                    <a:pt x="198" y="111"/>
                  </a:cubicBezTo>
                  <a:cubicBezTo>
                    <a:pt x="245" y="107"/>
                    <a:pt x="307" y="84"/>
                    <a:pt x="336" y="75"/>
                  </a:cubicBezTo>
                  <a:cubicBezTo>
                    <a:pt x="365" y="66"/>
                    <a:pt x="365" y="65"/>
                    <a:pt x="375" y="54"/>
                  </a:cubicBezTo>
                  <a:cubicBezTo>
                    <a:pt x="385" y="43"/>
                    <a:pt x="392" y="26"/>
                    <a:pt x="402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20640" y="6161088"/>
            <a:ext cx="9169400" cy="138112"/>
            <a:chOff x="0" y="4032"/>
            <a:chExt cx="5776" cy="87"/>
          </a:xfrm>
        </p:grpSpPr>
        <p:sp>
          <p:nvSpPr>
            <p:cNvPr id="1378330" name="Freeform 26"/>
            <p:cNvSpPr>
              <a:spLocks/>
            </p:cNvSpPr>
            <p:nvPr userDrawn="1"/>
          </p:nvSpPr>
          <p:spPr bwMode="auto">
            <a:xfrm>
              <a:off x="4041" y="4047"/>
              <a:ext cx="1735" cy="72"/>
            </a:xfrm>
            <a:custGeom>
              <a:avLst/>
              <a:gdLst/>
              <a:ahLst/>
              <a:cxnLst>
                <a:cxn ang="0">
                  <a:pos x="165" y="6"/>
                </a:cxn>
                <a:cxn ang="0">
                  <a:pos x="450" y="3"/>
                </a:cxn>
                <a:cxn ang="0">
                  <a:pos x="714" y="12"/>
                </a:cxn>
                <a:cxn ang="0">
                  <a:pos x="957" y="24"/>
                </a:cxn>
                <a:cxn ang="0">
                  <a:pos x="1173" y="24"/>
                </a:cxn>
                <a:cxn ang="0">
                  <a:pos x="1473" y="15"/>
                </a:cxn>
                <a:cxn ang="0">
                  <a:pos x="1617" y="0"/>
                </a:cxn>
                <a:cxn ang="0">
                  <a:pos x="1719" y="15"/>
                </a:cxn>
                <a:cxn ang="0">
                  <a:pos x="1716" y="66"/>
                </a:cxn>
                <a:cxn ang="0">
                  <a:pos x="1632" y="51"/>
                </a:cxn>
                <a:cxn ang="0">
                  <a:pos x="1407" y="51"/>
                </a:cxn>
                <a:cxn ang="0">
                  <a:pos x="1191" y="48"/>
                </a:cxn>
                <a:cxn ang="0">
                  <a:pos x="870" y="60"/>
                </a:cxn>
                <a:cxn ang="0">
                  <a:pos x="492" y="48"/>
                </a:cxn>
                <a:cxn ang="0">
                  <a:pos x="291" y="27"/>
                </a:cxn>
                <a:cxn ang="0">
                  <a:pos x="21" y="36"/>
                </a:cxn>
                <a:cxn ang="0">
                  <a:pos x="165" y="6"/>
                </a:cxn>
              </a:cxnLst>
              <a:rect l="0" t="0" r="r" b="b"/>
              <a:pathLst>
                <a:path w="1735" h="72">
                  <a:moveTo>
                    <a:pt x="165" y="6"/>
                  </a:moveTo>
                  <a:cubicBezTo>
                    <a:pt x="236" y="1"/>
                    <a:pt x="359" y="2"/>
                    <a:pt x="450" y="3"/>
                  </a:cubicBezTo>
                  <a:cubicBezTo>
                    <a:pt x="541" y="4"/>
                    <a:pt x="630" y="9"/>
                    <a:pt x="714" y="12"/>
                  </a:cubicBezTo>
                  <a:cubicBezTo>
                    <a:pt x="798" y="15"/>
                    <a:pt x="881" y="22"/>
                    <a:pt x="957" y="24"/>
                  </a:cubicBezTo>
                  <a:cubicBezTo>
                    <a:pt x="1033" y="26"/>
                    <a:pt x="1087" y="25"/>
                    <a:pt x="1173" y="24"/>
                  </a:cubicBezTo>
                  <a:cubicBezTo>
                    <a:pt x="1259" y="23"/>
                    <a:pt x="1399" y="19"/>
                    <a:pt x="1473" y="15"/>
                  </a:cubicBezTo>
                  <a:cubicBezTo>
                    <a:pt x="1547" y="11"/>
                    <a:pt x="1576" y="0"/>
                    <a:pt x="1617" y="0"/>
                  </a:cubicBezTo>
                  <a:cubicBezTo>
                    <a:pt x="1658" y="0"/>
                    <a:pt x="1703" y="4"/>
                    <a:pt x="1719" y="15"/>
                  </a:cubicBezTo>
                  <a:cubicBezTo>
                    <a:pt x="1735" y="26"/>
                    <a:pt x="1730" y="60"/>
                    <a:pt x="1716" y="66"/>
                  </a:cubicBezTo>
                  <a:cubicBezTo>
                    <a:pt x="1702" y="72"/>
                    <a:pt x="1683" y="53"/>
                    <a:pt x="1632" y="51"/>
                  </a:cubicBezTo>
                  <a:cubicBezTo>
                    <a:pt x="1581" y="49"/>
                    <a:pt x="1480" y="51"/>
                    <a:pt x="1407" y="51"/>
                  </a:cubicBezTo>
                  <a:cubicBezTo>
                    <a:pt x="1334" y="51"/>
                    <a:pt x="1280" y="47"/>
                    <a:pt x="1191" y="48"/>
                  </a:cubicBezTo>
                  <a:cubicBezTo>
                    <a:pt x="1102" y="49"/>
                    <a:pt x="986" y="60"/>
                    <a:pt x="870" y="60"/>
                  </a:cubicBezTo>
                  <a:cubicBezTo>
                    <a:pt x="754" y="60"/>
                    <a:pt x="588" y="53"/>
                    <a:pt x="492" y="48"/>
                  </a:cubicBezTo>
                  <a:cubicBezTo>
                    <a:pt x="396" y="43"/>
                    <a:pt x="369" y="29"/>
                    <a:pt x="291" y="27"/>
                  </a:cubicBezTo>
                  <a:cubicBezTo>
                    <a:pt x="213" y="25"/>
                    <a:pt x="42" y="39"/>
                    <a:pt x="21" y="36"/>
                  </a:cubicBezTo>
                  <a:cubicBezTo>
                    <a:pt x="0" y="33"/>
                    <a:pt x="94" y="11"/>
                    <a:pt x="165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31" name="Freeform 27"/>
            <p:cNvSpPr>
              <a:spLocks/>
            </p:cNvSpPr>
            <p:nvPr userDrawn="1"/>
          </p:nvSpPr>
          <p:spPr bwMode="auto">
            <a:xfrm>
              <a:off x="1727" y="4038"/>
              <a:ext cx="2655" cy="60"/>
            </a:xfrm>
            <a:custGeom>
              <a:avLst/>
              <a:gdLst/>
              <a:ahLst/>
              <a:cxnLst>
                <a:cxn ang="0">
                  <a:pos x="2641" y="6"/>
                </a:cxn>
                <a:cxn ang="0">
                  <a:pos x="2620" y="30"/>
                </a:cxn>
                <a:cxn ang="0">
                  <a:pos x="2368" y="45"/>
                </a:cxn>
                <a:cxn ang="0">
                  <a:pos x="2023" y="60"/>
                </a:cxn>
                <a:cxn ang="0">
                  <a:pos x="1786" y="48"/>
                </a:cxn>
                <a:cxn ang="0">
                  <a:pos x="1525" y="36"/>
                </a:cxn>
                <a:cxn ang="0">
                  <a:pos x="1195" y="45"/>
                </a:cxn>
                <a:cxn ang="0">
                  <a:pos x="817" y="39"/>
                </a:cxn>
                <a:cxn ang="0">
                  <a:pos x="499" y="27"/>
                </a:cxn>
                <a:cxn ang="0">
                  <a:pos x="136" y="39"/>
                </a:cxn>
                <a:cxn ang="0">
                  <a:pos x="10" y="33"/>
                </a:cxn>
                <a:cxn ang="0">
                  <a:pos x="76" y="24"/>
                </a:cxn>
                <a:cxn ang="0">
                  <a:pos x="310" y="18"/>
                </a:cxn>
                <a:cxn ang="0">
                  <a:pos x="544" y="0"/>
                </a:cxn>
                <a:cxn ang="0">
                  <a:pos x="853" y="21"/>
                </a:cxn>
                <a:cxn ang="0">
                  <a:pos x="1114" y="21"/>
                </a:cxn>
                <a:cxn ang="0">
                  <a:pos x="1399" y="3"/>
                </a:cxn>
                <a:cxn ang="0">
                  <a:pos x="1588" y="9"/>
                </a:cxn>
                <a:cxn ang="0">
                  <a:pos x="1807" y="21"/>
                </a:cxn>
                <a:cxn ang="0">
                  <a:pos x="2035" y="12"/>
                </a:cxn>
                <a:cxn ang="0">
                  <a:pos x="2290" y="18"/>
                </a:cxn>
                <a:cxn ang="0">
                  <a:pos x="2596" y="3"/>
                </a:cxn>
                <a:cxn ang="0">
                  <a:pos x="2641" y="6"/>
                </a:cxn>
              </a:cxnLst>
              <a:rect l="0" t="0" r="r" b="b"/>
              <a:pathLst>
                <a:path w="2655" h="60">
                  <a:moveTo>
                    <a:pt x="2641" y="6"/>
                  </a:moveTo>
                  <a:lnTo>
                    <a:pt x="2620" y="30"/>
                  </a:lnTo>
                  <a:cubicBezTo>
                    <a:pt x="2575" y="36"/>
                    <a:pt x="2467" y="40"/>
                    <a:pt x="2368" y="45"/>
                  </a:cubicBezTo>
                  <a:cubicBezTo>
                    <a:pt x="2269" y="50"/>
                    <a:pt x="2120" y="60"/>
                    <a:pt x="2023" y="60"/>
                  </a:cubicBezTo>
                  <a:cubicBezTo>
                    <a:pt x="1926" y="60"/>
                    <a:pt x="1869" y="52"/>
                    <a:pt x="1786" y="48"/>
                  </a:cubicBezTo>
                  <a:cubicBezTo>
                    <a:pt x="1703" y="44"/>
                    <a:pt x="1623" y="36"/>
                    <a:pt x="1525" y="36"/>
                  </a:cubicBezTo>
                  <a:cubicBezTo>
                    <a:pt x="1427" y="36"/>
                    <a:pt x="1313" y="44"/>
                    <a:pt x="1195" y="45"/>
                  </a:cubicBezTo>
                  <a:cubicBezTo>
                    <a:pt x="1077" y="46"/>
                    <a:pt x="933" y="42"/>
                    <a:pt x="817" y="39"/>
                  </a:cubicBezTo>
                  <a:cubicBezTo>
                    <a:pt x="701" y="36"/>
                    <a:pt x="612" y="27"/>
                    <a:pt x="499" y="27"/>
                  </a:cubicBezTo>
                  <a:cubicBezTo>
                    <a:pt x="386" y="27"/>
                    <a:pt x="217" y="38"/>
                    <a:pt x="136" y="39"/>
                  </a:cubicBezTo>
                  <a:cubicBezTo>
                    <a:pt x="55" y="40"/>
                    <a:pt x="20" y="36"/>
                    <a:pt x="10" y="33"/>
                  </a:cubicBezTo>
                  <a:cubicBezTo>
                    <a:pt x="0" y="30"/>
                    <a:pt x="26" y="27"/>
                    <a:pt x="76" y="24"/>
                  </a:cubicBezTo>
                  <a:cubicBezTo>
                    <a:pt x="126" y="21"/>
                    <a:pt x="232" y="22"/>
                    <a:pt x="310" y="18"/>
                  </a:cubicBezTo>
                  <a:cubicBezTo>
                    <a:pt x="388" y="14"/>
                    <a:pt x="454" y="0"/>
                    <a:pt x="544" y="0"/>
                  </a:cubicBezTo>
                  <a:cubicBezTo>
                    <a:pt x="634" y="0"/>
                    <a:pt x="758" y="18"/>
                    <a:pt x="853" y="21"/>
                  </a:cubicBezTo>
                  <a:cubicBezTo>
                    <a:pt x="948" y="24"/>
                    <a:pt x="1023" y="24"/>
                    <a:pt x="1114" y="21"/>
                  </a:cubicBezTo>
                  <a:cubicBezTo>
                    <a:pt x="1205" y="18"/>
                    <a:pt x="1320" y="5"/>
                    <a:pt x="1399" y="3"/>
                  </a:cubicBezTo>
                  <a:cubicBezTo>
                    <a:pt x="1478" y="1"/>
                    <a:pt x="1520" y="6"/>
                    <a:pt x="1588" y="9"/>
                  </a:cubicBezTo>
                  <a:cubicBezTo>
                    <a:pt x="1656" y="12"/>
                    <a:pt x="1733" y="21"/>
                    <a:pt x="1807" y="21"/>
                  </a:cubicBezTo>
                  <a:cubicBezTo>
                    <a:pt x="1881" y="21"/>
                    <a:pt x="1955" y="12"/>
                    <a:pt x="2035" y="12"/>
                  </a:cubicBezTo>
                  <a:cubicBezTo>
                    <a:pt x="2115" y="12"/>
                    <a:pt x="2197" y="19"/>
                    <a:pt x="2290" y="18"/>
                  </a:cubicBezTo>
                  <a:cubicBezTo>
                    <a:pt x="2383" y="17"/>
                    <a:pt x="2537" y="5"/>
                    <a:pt x="2596" y="3"/>
                  </a:cubicBezTo>
                  <a:cubicBezTo>
                    <a:pt x="2655" y="1"/>
                    <a:pt x="2651" y="3"/>
                    <a:pt x="2641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32" name="Freeform 28"/>
            <p:cNvSpPr>
              <a:spLocks/>
            </p:cNvSpPr>
            <p:nvPr userDrawn="1"/>
          </p:nvSpPr>
          <p:spPr bwMode="auto">
            <a:xfrm>
              <a:off x="0" y="4032"/>
              <a:ext cx="2041" cy="62"/>
            </a:xfrm>
            <a:custGeom>
              <a:avLst/>
              <a:gdLst/>
              <a:ahLst/>
              <a:cxnLst>
                <a:cxn ang="0">
                  <a:pos x="1893" y="39"/>
                </a:cxn>
                <a:cxn ang="0">
                  <a:pos x="1578" y="45"/>
                </a:cxn>
                <a:cxn ang="0">
                  <a:pos x="1011" y="60"/>
                </a:cxn>
                <a:cxn ang="0">
                  <a:pos x="438" y="57"/>
                </a:cxn>
                <a:cxn ang="0">
                  <a:pos x="0" y="36"/>
                </a:cxn>
                <a:cxn ang="0">
                  <a:pos x="0" y="3"/>
                </a:cxn>
                <a:cxn ang="0">
                  <a:pos x="210" y="18"/>
                </a:cxn>
                <a:cxn ang="0">
                  <a:pos x="474" y="21"/>
                </a:cxn>
                <a:cxn ang="0">
                  <a:pos x="678" y="9"/>
                </a:cxn>
                <a:cxn ang="0">
                  <a:pos x="897" y="9"/>
                </a:cxn>
                <a:cxn ang="0">
                  <a:pos x="1167" y="30"/>
                </a:cxn>
                <a:cxn ang="0">
                  <a:pos x="1500" y="24"/>
                </a:cxn>
                <a:cxn ang="0">
                  <a:pos x="1758" y="3"/>
                </a:cxn>
                <a:cxn ang="0">
                  <a:pos x="1938" y="18"/>
                </a:cxn>
                <a:cxn ang="0">
                  <a:pos x="2034" y="33"/>
                </a:cxn>
                <a:cxn ang="0">
                  <a:pos x="1893" y="39"/>
                </a:cxn>
              </a:cxnLst>
              <a:rect l="0" t="0" r="r" b="b"/>
              <a:pathLst>
                <a:path w="2041" h="62">
                  <a:moveTo>
                    <a:pt x="1893" y="39"/>
                  </a:moveTo>
                  <a:cubicBezTo>
                    <a:pt x="1817" y="41"/>
                    <a:pt x="1725" y="42"/>
                    <a:pt x="1578" y="45"/>
                  </a:cubicBezTo>
                  <a:cubicBezTo>
                    <a:pt x="1431" y="48"/>
                    <a:pt x="1201" y="58"/>
                    <a:pt x="1011" y="60"/>
                  </a:cubicBezTo>
                  <a:cubicBezTo>
                    <a:pt x="821" y="62"/>
                    <a:pt x="606" y="61"/>
                    <a:pt x="438" y="57"/>
                  </a:cubicBezTo>
                  <a:cubicBezTo>
                    <a:pt x="270" y="53"/>
                    <a:pt x="73" y="45"/>
                    <a:pt x="0" y="36"/>
                  </a:cubicBezTo>
                  <a:lnTo>
                    <a:pt x="0" y="3"/>
                  </a:lnTo>
                  <a:cubicBezTo>
                    <a:pt x="35" y="0"/>
                    <a:pt x="131" y="15"/>
                    <a:pt x="210" y="18"/>
                  </a:cubicBezTo>
                  <a:cubicBezTo>
                    <a:pt x="289" y="21"/>
                    <a:pt x="396" y="22"/>
                    <a:pt x="474" y="21"/>
                  </a:cubicBezTo>
                  <a:cubicBezTo>
                    <a:pt x="552" y="20"/>
                    <a:pt x="608" y="11"/>
                    <a:pt x="678" y="9"/>
                  </a:cubicBezTo>
                  <a:cubicBezTo>
                    <a:pt x="748" y="7"/>
                    <a:pt x="816" y="6"/>
                    <a:pt x="897" y="9"/>
                  </a:cubicBezTo>
                  <a:cubicBezTo>
                    <a:pt x="978" y="12"/>
                    <a:pt x="1067" y="28"/>
                    <a:pt x="1167" y="30"/>
                  </a:cubicBezTo>
                  <a:cubicBezTo>
                    <a:pt x="1267" y="32"/>
                    <a:pt x="1402" y="28"/>
                    <a:pt x="1500" y="24"/>
                  </a:cubicBezTo>
                  <a:cubicBezTo>
                    <a:pt x="1598" y="20"/>
                    <a:pt x="1685" y="4"/>
                    <a:pt x="1758" y="3"/>
                  </a:cubicBezTo>
                  <a:cubicBezTo>
                    <a:pt x="1831" y="2"/>
                    <a:pt x="1892" y="13"/>
                    <a:pt x="1938" y="18"/>
                  </a:cubicBezTo>
                  <a:cubicBezTo>
                    <a:pt x="1984" y="23"/>
                    <a:pt x="2041" y="30"/>
                    <a:pt x="2034" y="33"/>
                  </a:cubicBezTo>
                  <a:cubicBezTo>
                    <a:pt x="2027" y="36"/>
                    <a:pt x="1969" y="37"/>
                    <a:pt x="1893" y="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</p:grpSp>
      <p:sp>
        <p:nvSpPr>
          <p:cNvPr id="1378333" name="Rectangle 2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68488"/>
            <a:ext cx="7772400" cy="1600200"/>
          </a:xfrm>
        </p:spPr>
        <p:txBody>
          <a:bodyPr anchorCtr="1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78334" name="Rectangle 3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273175" y="3729038"/>
            <a:ext cx="6400800" cy="1371600"/>
          </a:xfrm>
        </p:spPr>
        <p:txBody>
          <a:bodyPr anchorCtr="1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78335" name="Rectangle 31"/>
          <p:cNvSpPr>
            <a:spLocks noGrp="1" noChangeArrowheads="1"/>
          </p:cNvSpPr>
          <p:nvPr>
            <p:ph type="dt" sz="quarter" idx="2"/>
          </p:nvPr>
        </p:nvSpPr>
        <p:spPr>
          <a:xfrm>
            <a:off x="685800" y="63484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1378336" name="Rectangle 32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34841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1378337" name="Rectangle 3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3484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DD012FE-553F-4693-B084-461144F4FD1A}" type="slidenum">
              <a:rPr lang="en-US">
                <a:solidFill>
                  <a:srgbClr val="545472"/>
                </a:solidFill>
                <a:latin typeface="Times New Roman" pitchFamily="18" charset="0"/>
              </a:rPr>
              <a:pPr/>
              <a:t>‹#›</a:t>
            </a:fld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23B5FA-7DB4-4CB0-98C9-7A6B446E66CC}" type="slidenum">
              <a:rPr lang="en-US">
                <a:solidFill>
                  <a:srgbClr val="545472"/>
                </a:solidFill>
                <a:latin typeface="Times New Roman" pitchFamily="18" charset="0"/>
              </a:rPr>
              <a:pPr/>
              <a:t>‹#›</a:t>
            </a:fld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4D290-F95E-470B-9A12-B1A492E50458}" type="slidenum">
              <a:rPr lang="en-US">
                <a:solidFill>
                  <a:srgbClr val="545472"/>
                </a:solidFill>
                <a:latin typeface="Times New Roman" pitchFamily="18" charset="0"/>
              </a:rPr>
              <a:pPr/>
              <a:t>‹#›</a:t>
            </a:fld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BA3CD2-D70C-4D3C-85A7-504E3F4971AC}" type="slidenum">
              <a:rPr lang="en-US">
                <a:solidFill>
                  <a:srgbClr val="545472"/>
                </a:solidFill>
                <a:latin typeface="Times New Roman" pitchFamily="18" charset="0"/>
              </a:rPr>
              <a:pPr/>
              <a:t>‹#›</a:t>
            </a:fld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E4B37D-C419-4D33-BE20-D4C3D5951D4B}" type="slidenum">
              <a:rPr lang="en-US">
                <a:solidFill>
                  <a:srgbClr val="545472"/>
                </a:solidFill>
                <a:latin typeface="Times New Roman" pitchFamily="18" charset="0"/>
              </a:rPr>
              <a:pPr/>
              <a:t>‹#›</a:t>
            </a:fld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915FA-3A95-4632-89BB-5645C415CA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640B91-E04C-4434-A828-D4B2FA35600B}" type="slidenum">
              <a:rPr lang="en-US">
                <a:solidFill>
                  <a:srgbClr val="545472"/>
                </a:solidFill>
                <a:latin typeface="Times New Roman" pitchFamily="18" charset="0"/>
              </a:rPr>
              <a:pPr/>
              <a:t>‹#›</a:t>
            </a:fld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3E6C3A-A8B9-4305-8AFA-71235AB66AFF}" type="slidenum">
              <a:rPr lang="en-US">
                <a:solidFill>
                  <a:srgbClr val="545472"/>
                </a:solidFill>
                <a:latin typeface="Times New Roman" pitchFamily="18" charset="0"/>
              </a:rPr>
              <a:pPr/>
              <a:t>‹#›</a:t>
            </a:fld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2B495A-645B-4A1D-8A3C-ACAFF54906B4}" type="slidenum">
              <a:rPr lang="en-US">
                <a:solidFill>
                  <a:srgbClr val="545472"/>
                </a:solidFill>
                <a:latin typeface="Times New Roman" pitchFamily="18" charset="0"/>
              </a:rPr>
              <a:pPr/>
              <a:t>‹#›</a:t>
            </a:fld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A6EF15-F6D5-41E4-85CB-FE8178988333}" type="slidenum">
              <a:rPr lang="en-US">
                <a:solidFill>
                  <a:srgbClr val="545472"/>
                </a:solidFill>
                <a:latin typeface="Times New Roman" pitchFamily="18" charset="0"/>
              </a:rPr>
              <a:pPr/>
              <a:t>‹#›</a:t>
            </a:fld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89998-51BD-4EBD-8AE7-B5BF94FF3A8C}" type="slidenum">
              <a:rPr lang="en-US">
                <a:solidFill>
                  <a:srgbClr val="545472"/>
                </a:solidFill>
                <a:latin typeface="Times New Roman" pitchFamily="18" charset="0"/>
              </a:rPr>
              <a:pPr/>
              <a:t>‹#›</a:t>
            </a:fld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8350"/>
            <a:ext cx="1943100" cy="53276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768350"/>
            <a:ext cx="5676900" cy="53276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8E5716-34FE-4245-9A26-7BD4803AD109}" type="slidenum">
              <a:rPr lang="en-US">
                <a:solidFill>
                  <a:srgbClr val="545472"/>
                </a:solidFill>
                <a:latin typeface="Times New Roman" pitchFamily="18" charset="0"/>
              </a:rPr>
              <a:pPr/>
              <a:t>‹#›</a:t>
            </a:fld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3300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3300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3300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3300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3300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3300"/>
                </a:solidFill>
              </a:endParaRPr>
            </a:p>
          </p:txBody>
        </p:sp>
      </p:grpSp>
      <p:sp>
        <p:nvSpPr>
          <p:cNvPr id="155956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5956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A12BCDA9-5182-4A7B-808F-50518D1B95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418B9-E758-403F-B5EF-771AED9E4EB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4CBD4-A901-4953-AFFB-9CBEB583BD63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AFB40-18DC-4A10-9B6F-4A29835FF8BE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8F50C-95A8-474F-B6CA-6092AE4171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3C72D-54E4-4FF7-8E2F-A7B0D1A330E3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7C6CE-D817-4CE3-858D-8AF1A9E20FC0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18288-5554-4B6D-9726-53D373040050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09B65F-5DC9-48AE-AD03-42030EA73A15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251AD-2984-4A65-B7E1-133D872C37E0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ACEB2-9217-4AE7-9B1B-02DC053CD8D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E2ABC-D5E7-4926-A0CC-1DCE937FCBA4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2FFAAC-A962-4493-91FA-D85FEEEF1F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4DEFA-5E4C-4ECA-B0C1-AE3F5BDEBD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28472-6DF3-4686-A6DD-3343AF691A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974B4-6F97-415C-A255-290BF869C7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2E75C-A180-48EC-98D4-040D9A9281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181D89-68BA-4022-9CF9-5ABB981975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7C7C2-6244-4011-8B5E-0647DEF92C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C6F91-1E44-4184-B2E2-0C63FCE3E8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BBAF3-B118-4148-ACF9-BCB5A2CEB9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CAE64-F8DB-4BFD-AEAE-56DD1482CB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5CC2B-0CD9-4549-8963-A17D5BF32D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343A2-434E-4527-AED6-47BF92F54D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999FA-1556-49C8-BD0D-7CF963A3389F}" type="slidenum">
              <a:rPr lang="en-US">
                <a:solidFill>
                  <a:srgbClr val="000000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AA062-B56E-4B33-9EC2-76CAD00E07EA}" type="slidenum">
              <a:rPr lang="en-US">
                <a:solidFill>
                  <a:srgbClr val="000000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3A78A-C199-4467-913B-CC4EB0D86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27C7C-EA4D-457D-B34D-EDA94E94E45E}" type="slidenum">
              <a:rPr lang="en-US">
                <a:solidFill>
                  <a:srgbClr val="000000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6DA57-F05B-4DEB-A8A7-2307F050E17A}" type="slidenum">
              <a:rPr lang="en-US">
                <a:solidFill>
                  <a:srgbClr val="000000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38DCE-B98F-4863-97BA-2B7FCED1C78D}" type="slidenum">
              <a:rPr lang="en-US">
                <a:solidFill>
                  <a:srgbClr val="000000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E6D8C-4102-4F20-9944-2957EB792A45}" type="slidenum">
              <a:rPr lang="en-US">
                <a:solidFill>
                  <a:srgbClr val="000000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F9820-D6E3-4014-B9AE-76FC4DA948A6}" type="slidenum">
              <a:rPr lang="en-US">
                <a:solidFill>
                  <a:srgbClr val="000000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74EA8-75BC-4316-A2B4-86C71FAFB69E}" type="slidenum">
              <a:rPr lang="en-US">
                <a:solidFill>
                  <a:srgbClr val="000000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0C564-A554-4987-A960-4DC1C21A45FE}" type="slidenum">
              <a:rPr lang="en-US">
                <a:solidFill>
                  <a:srgbClr val="000000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0A581-18C0-4D9B-A075-CCEA7BD7EB97}" type="slidenum">
              <a:rPr lang="en-US">
                <a:solidFill>
                  <a:srgbClr val="000000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D4724-FD50-4008-8E84-DDCF487559C0}" type="slidenum">
              <a:rPr lang="en-US">
                <a:solidFill>
                  <a:srgbClr val="000000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kumimoji="1" lang="en-US" i="1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632EFBEE-50D8-44B0-9FDC-7279EB5671AE}" type="slidenum">
              <a:rPr kumimoji="1" lang="en-US" i="1">
                <a:solidFill>
                  <a:srgbClr val="000000"/>
                </a:solidFill>
              </a:rPr>
              <a:pPr eaLnBrk="0" hangingPunct="0">
                <a:defRPr/>
              </a:pPr>
              <a:t>‹#›</a:t>
            </a:fld>
            <a:endParaRPr kumimoji="1" lang="en-US" i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B6C00-62D3-4876-A77F-A1304B4E2E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kumimoji="1" lang="en-US" i="1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CC789F0F-977C-40B3-831A-7C24DB45FEBE}" type="slidenum">
              <a:rPr kumimoji="1" lang="en-US" i="1">
                <a:solidFill>
                  <a:srgbClr val="000000"/>
                </a:solidFill>
              </a:rPr>
              <a:pPr eaLnBrk="0" hangingPunct="0">
                <a:defRPr/>
              </a:pPr>
              <a:t>‹#›</a:t>
            </a:fld>
            <a:endParaRPr kumimoji="1" lang="en-US" i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kumimoji="1" lang="en-US" i="1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B401B7A5-582D-4214-89A0-218EAB788071}" type="slidenum">
              <a:rPr kumimoji="1" lang="en-US" i="1">
                <a:solidFill>
                  <a:srgbClr val="000000"/>
                </a:solidFill>
              </a:rPr>
              <a:pPr eaLnBrk="0" hangingPunct="0">
                <a:defRPr/>
              </a:pPr>
              <a:t>‹#›</a:t>
            </a:fld>
            <a:endParaRPr kumimoji="1" lang="en-US" i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kumimoji="1" lang="en-US" i="1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35CCC072-4DE6-4DE8-8127-5203291EF3EE}" type="slidenum">
              <a:rPr kumimoji="1" lang="en-US" i="1">
                <a:solidFill>
                  <a:srgbClr val="000000"/>
                </a:solidFill>
              </a:rPr>
              <a:pPr eaLnBrk="0" hangingPunct="0">
                <a:defRPr/>
              </a:pPr>
              <a:t>‹#›</a:t>
            </a:fld>
            <a:endParaRPr kumimoji="1" lang="en-US" i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kumimoji="1" lang="en-US" i="1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9B8A186-D2AE-46CC-9849-F57B1F0528CA}" type="slidenum">
              <a:rPr kumimoji="1" lang="en-US" i="1">
                <a:solidFill>
                  <a:srgbClr val="000000"/>
                </a:solidFill>
              </a:rPr>
              <a:pPr eaLnBrk="0" hangingPunct="0">
                <a:defRPr/>
              </a:pPr>
              <a:t>‹#›</a:t>
            </a:fld>
            <a:endParaRPr kumimoji="1" lang="en-US" i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kumimoji="1" lang="en-US" i="1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EB0BF804-24DA-42A9-9F38-44C6F4C7BF21}" type="slidenum">
              <a:rPr kumimoji="1" lang="en-US" i="1">
                <a:solidFill>
                  <a:srgbClr val="000000"/>
                </a:solidFill>
              </a:rPr>
              <a:pPr eaLnBrk="0" hangingPunct="0">
                <a:defRPr/>
              </a:pPr>
              <a:t>‹#›</a:t>
            </a:fld>
            <a:endParaRPr kumimoji="1" lang="en-US" i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kumimoji="1" lang="en-US" i="1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71EEF4FE-BAB6-48E6-A609-4FB651D4AF6A}" type="slidenum">
              <a:rPr kumimoji="1" lang="en-US" i="1">
                <a:solidFill>
                  <a:srgbClr val="000000"/>
                </a:solidFill>
              </a:rPr>
              <a:pPr eaLnBrk="0" hangingPunct="0">
                <a:defRPr/>
              </a:pPr>
              <a:t>‹#›</a:t>
            </a:fld>
            <a:endParaRPr kumimoji="1" lang="en-US" i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kumimoji="1" lang="en-US" i="1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02E24A45-6C85-4D6C-BA4B-2CD56AF73935}" type="slidenum">
              <a:rPr kumimoji="1" lang="en-US" i="1">
                <a:solidFill>
                  <a:srgbClr val="000000"/>
                </a:solidFill>
              </a:rPr>
              <a:pPr eaLnBrk="0" hangingPunct="0">
                <a:defRPr/>
              </a:pPr>
              <a:t>‹#›</a:t>
            </a:fld>
            <a:endParaRPr kumimoji="1" lang="en-US" i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kumimoji="1" lang="en-US" i="1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5823E8A3-B01C-41E9-AB30-F78B74B78041}" type="slidenum">
              <a:rPr kumimoji="1" lang="en-US" i="1">
                <a:solidFill>
                  <a:srgbClr val="000000"/>
                </a:solidFill>
              </a:rPr>
              <a:pPr eaLnBrk="0" hangingPunct="0">
                <a:defRPr/>
              </a:pPr>
              <a:t>‹#›</a:t>
            </a:fld>
            <a:endParaRPr kumimoji="1" lang="en-US" i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kumimoji="1" lang="en-US" i="1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088FE11D-42A2-4934-B879-5BCF0EC64DDB}" type="slidenum">
              <a:rPr kumimoji="1" lang="en-US" i="1">
                <a:solidFill>
                  <a:srgbClr val="000000"/>
                </a:solidFill>
              </a:rPr>
              <a:pPr eaLnBrk="0" hangingPunct="0">
                <a:defRPr/>
              </a:pPr>
              <a:t>‹#›</a:t>
            </a:fld>
            <a:endParaRPr kumimoji="1" lang="en-US" i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kumimoji="1" lang="en-US" i="1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2325D680-D9BB-484A-875B-58DF3A231BB2}" type="slidenum">
              <a:rPr kumimoji="1" lang="en-US" i="1">
                <a:solidFill>
                  <a:srgbClr val="000000"/>
                </a:solidFill>
              </a:rPr>
              <a:pPr eaLnBrk="0" hangingPunct="0">
                <a:defRPr/>
              </a:pPr>
              <a:t>‹#›</a:t>
            </a:fld>
            <a:endParaRPr kumimoji="1" lang="en-US" i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5759E-C94E-4AFE-8DDE-46F05E90CA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</p:grpSp>
      <p:sp>
        <p:nvSpPr>
          <p:cNvPr id="148173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8173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5EFD6A34-916B-4FA7-A784-71DF8D071B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74712-0B19-419B-B873-047CC3E697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28DAE-B737-4A74-A18B-A604F18AF8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63759-8640-4EE5-AD16-3293E48424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D147FA-2624-49E7-8BB4-9DC631751F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77BDE1-FD54-4648-8309-24C18D6452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B270C-2A40-4E7A-9A8D-C0F8D41CA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BF7D8-F7A2-4E87-A06C-CB76FADA7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B0999-7350-43E7-B771-65A138E931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F89B7-9073-4C00-9793-98FB41FAD9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ACC1E-F225-428A-9550-ACC9B314622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EFE57-14AD-479C-9532-487DEC45BB4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EC65F-5E59-4A1F-9BF3-6B2FD5E441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E1184-2F3C-4F8C-B2C3-71226ACA2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84752D-F315-4D05-9E38-9048B95E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B7702-71E6-4C71-A203-D2D42214CF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3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B8EED0-3EEF-4938-AB9E-284870E9F6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B30531-68A7-475D-8CC2-11F04B0D4A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53971F-FF4D-403D-B7FB-1AEEBF10C32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1AEC95-DE53-4342-9B72-74A86EA5C17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1DFF3-14AE-49A6-9E9C-19D478F0938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8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945596-228A-43DC-A116-4DC807242C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5FC27A-E2F7-4489-9597-B25A4D85443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57A45-8914-4D78-8D63-FA999ACFA2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74F877-635B-4186-8A63-77308B676DD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17" y="274671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715DFB-ACC6-4193-8816-95F7E233348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F6DD8E8-46B3-4A81-850D-1FE09E26E0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1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4347173C-75FE-4110-8538-2939B2E27C50}" type="slidenum">
              <a:rPr kumimoji="1" lang="en-US" i="1"/>
              <a:pPr eaLnBrk="0" hangingPunct="0">
                <a:defRPr/>
              </a:pPr>
              <a:t>‹#›</a:t>
            </a:fld>
            <a:endParaRPr kumimoji="1" lang="en-US" i="1"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B2E4D3DF-9F50-405A-A692-75DE604927E9}" type="slidenum">
              <a:rPr kumimoji="1" lang="en-US" i="1"/>
              <a:pPr eaLnBrk="0" hangingPunct="0">
                <a:defRPr/>
              </a:pPr>
              <a:t>‹#›</a:t>
            </a:fld>
            <a:endParaRPr kumimoji="1" lang="en-US" i="1"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9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2A18C0F9-FA12-4C72-B957-B7A7E4C1B839}" type="slidenum">
              <a:rPr kumimoji="1" lang="en-US" i="1"/>
              <a:pPr eaLnBrk="0" hangingPunct="0">
                <a:defRPr/>
              </a:pPr>
              <a:t>‹#›</a:t>
            </a:fld>
            <a:endParaRPr kumimoji="1" lang="en-US" i="1"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14500E47-AFE4-4F50-AA3F-29A5C92DF079}" type="slidenum">
              <a:rPr kumimoji="1" lang="en-US" i="1"/>
              <a:pPr eaLnBrk="0" hangingPunct="0">
                <a:defRPr/>
              </a:pPr>
              <a:t>‹#›</a:t>
            </a:fld>
            <a:endParaRPr kumimoji="1" lang="en-US" i="1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101BD857-3101-4415-8CEF-F670CDF38559}" type="slidenum">
              <a:rPr kumimoji="1" lang="en-US" i="1"/>
              <a:pPr eaLnBrk="0" hangingPunct="0">
                <a:defRPr/>
              </a:pPr>
              <a:t>‹#›</a:t>
            </a:fld>
            <a:endParaRPr kumimoji="1" lang="en-US" i="1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15E3B0D7-3FBD-4184-AEA5-F2767686D966}" type="slidenum">
              <a:rPr kumimoji="1" lang="en-US" i="1"/>
              <a:pPr eaLnBrk="0" hangingPunct="0">
                <a:defRPr/>
              </a:pPr>
              <a:t>‹#›</a:t>
            </a:fld>
            <a:endParaRPr kumimoji="1" lang="en-US" i="1"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E34984FD-AE03-47CD-A152-7C307EAB51C8}" type="slidenum">
              <a:rPr kumimoji="1" lang="en-US" i="1"/>
              <a:pPr eaLnBrk="0" hangingPunct="0">
                <a:defRPr/>
              </a:pPr>
              <a:t>‹#›</a:t>
            </a:fld>
            <a:endParaRPr kumimoji="1" lang="en-US" i="1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04800"/>
            <a:ext cx="196215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73405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BB87C-ACBB-4369-8F6F-21146360F6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4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467D39AD-9894-40D8-BD5E-9867B078B24E}" type="slidenum">
              <a:rPr kumimoji="1" lang="en-US" i="1"/>
              <a:pPr eaLnBrk="0" hangingPunct="0">
                <a:defRPr/>
              </a:pPr>
              <a:t>‹#›</a:t>
            </a:fld>
            <a:endParaRPr kumimoji="1" lang="en-US" i="1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784F5342-8960-48CB-8971-456ECC08D256}" type="slidenum">
              <a:rPr kumimoji="1" lang="en-US" i="1"/>
              <a:pPr eaLnBrk="0" hangingPunct="0">
                <a:defRPr/>
              </a:pPr>
              <a:t>‹#›</a:t>
            </a:fld>
            <a:endParaRPr kumimoji="1" lang="en-US" i="1"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22FEF393-8CA8-449B-944C-D7014F263F3A}" type="slidenum">
              <a:rPr kumimoji="1" lang="en-US" i="1"/>
              <a:pPr eaLnBrk="0" hangingPunct="0">
                <a:defRPr/>
              </a:pPr>
              <a:t>‹#›</a:t>
            </a:fld>
            <a:endParaRPr kumimoji="1" lang="en-US" i="1"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6EF83D8-F7C3-4B1B-88B4-C36273B62420}" type="slidenum">
              <a:rPr kumimoji="1" lang="en-US" i="1"/>
              <a:pPr eaLnBrk="0" hangingPunct="0">
                <a:defRPr/>
              </a:pPr>
              <a:t>‹#›</a:t>
            </a:fld>
            <a:endParaRPr kumimoji="1" lang="en-US" i="1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3300"/>
                </a:solidFill>
                <a:latin typeface="Arial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3300"/>
                </a:solidFill>
                <a:latin typeface="Arial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3300"/>
                </a:solidFill>
                <a:latin typeface="Arial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3300"/>
                </a:solidFill>
                <a:latin typeface="Arial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3300"/>
                </a:solidFill>
                <a:latin typeface="Arial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3300"/>
                </a:solidFill>
                <a:latin typeface="Arial" charset="0"/>
              </a:endParaRPr>
            </a:p>
          </p:txBody>
        </p:sp>
      </p:grpSp>
      <p:sp>
        <p:nvSpPr>
          <p:cNvPr id="159232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9233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34290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EB31ECA7-ECD1-4BCF-9835-D1B7151535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10FDF-CBCD-4E15-973A-203169A39D9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588C9-8764-4FC7-8B53-1C0C76CD50B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EA223-2B0C-45B5-9088-B34D2AC09BB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7726B-9D52-411E-9704-E4A43A7A04D3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088F0-30DE-42BC-83A5-6ABE93E09511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18288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8288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DEACA-CB1E-4E8A-829E-0D75B80420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46E1E-F750-4B50-9F91-075B567A8EFD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FE2DA-283D-4AC2-AA3E-62CF5121781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D0A64-F8E1-422C-808E-C58B14569A90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3D8E7-A4BF-4480-BB54-F26BE3772BF9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04800"/>
            <a:ext cx="196215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73405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8596A3-9AEB-4506-BE47-490B399D8DD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38F42-1D31-4F33-BE54-9812EDC5599E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29C1F-4F4A-49EF-90E8-C0284188A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96DF6-8820-42B8-861D-C2B3ACD2E617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5FDD7-3161-4B5F-A567-539396D76D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4BBFE-57D6-41F4-A43F-F4062DFAB867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65651-F76A-46AA-98D8-B01E869E7A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848C6-D9AB-409F-8A9D-8861745167CA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C6DF1-E72F-4292-8000-A202961223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B6F62-B596-492B-A95E-8612C69B585C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689D3-AAE2-4D79-B1D0-9580B1AB08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aseline="30000">
                <a:solidFill>
                  <a:srgbClr val="003300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aseline="30000">
                <a:solidFill>
                  <a:srgbClr val="003300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aseline="30000">
                <a:solidFill>
                  <a:srgbClr val="003300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aseline="30000">
                <a:solidFill>
                  <a:srgbClr val="003300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aseline="30000">
                <a:solidFill>
                  <a:srgbClr val="003300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aseline="30000">
                <a:solidFill>
                  <a:srgbClr val="003300"/>
                </a:solidFill>
              </a:endParaRPr>
            </a:p>
          </p:txBody>
        </p:sp>
      </p:grpSp>
      <p:sp>
        <p:nvSpPr>
          <p:cNvPr id="238285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8285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824B404A-F70E-4A32-ACC0-E3A94C0F2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B600D-73BD-4B3B-BED9-64DEA1B8EDB0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A0FC9-DC99-45BF-A8C2-075F7435B9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E6DC0-0970-40B6-9005-B2CD9686F8A7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69A60-0DF2-4C35-9325-6252E4B735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9A145-B89C-427F-99AE-310FB3C90C6A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DDC3C-6015-4C4B-A891-24AA135901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E3E8D-67BC-44D0-A0CD-2FABAD1C3086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E6E00-3739-489B-8B93-44C98D2340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2D5BE-C213-451D-928E-D7203ECB56B9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FF731-890D-45B7-96FD-6A222A05B8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3D333-6D52-4C1B-A059-F4D5ED54DBC0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96E57-AE4F-49D6-91AB-D083987485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6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796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7962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endParaRPr lang="en-US"/>
          </a:p>
        </p:txBody>
      </p:sp>
      <p:sp>
        <p:nvSpPr>
          <p:cNvPr id="87962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endParaRPr lang="en-US"/>
          </a:p>
        </p:txBody>
      </p:sp>
      <p:sp>
        <p:nvSpPr>
          <p:cNvPr id="87962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fld id="{1B57C9F5-1A37-4B95-BA90-A4C3A00AC384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879623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7FE02A-10EC-4AC6-B197-0C9535627C72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5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753256-4F5A-4520-B3F4-9A5AF805F8B7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10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9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EA7109-2187-4A2F-8DE5-335867545C54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3EA16-7251-4B27-A159-7362F1786A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0AB72-9791-4319-A4E9-E1A8D293A5E7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0CF017-D65A-46E9-B7D2-80E6C8E6CA5F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307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702C8E-0BF7-40DE-8882-74027CF145BE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73C123-E1C2-4D49-ACD2-E5F4B9AE4A72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C6A3E-CB10-4958-B101-A1A940C8BD2F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711FD4-079C-408D-A1BD-C934C2B9EA0C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8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F7C0E-710D-4296-BAF8-290A8FD33DAA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FB0CD-074C-4A95-BA4B-45517BBA79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40504-3EF4-4910-8C89-9770710695DD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5FD55-17F6-45F3-8F95-9F380352B9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C46DE-8E6B-45F5-AD4F-E98C11774516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7DD1A-01DF-40F9-86E3-B33518F281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EE1FA7-B1FD-4300-B661-461D099802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4C725-EB93-44DB-80B3-5A47139E0DAE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25251-EEC7-4499-AD92-E0FF43DDD3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7ABE9-E36A-4541-8AB9-1BC33502E4F4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F6A5C-D210-41BE-8123-1FE26BE790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9260D-3B03-4F60-869C-ED3D0D1D2A34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D5A64-2874-4230-9957-CF6F6814A7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7D720-14FA-4496-BE57-D8A460E2FAA5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54464-DE0C-45C2-857B-5EB6B85A6F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30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3FC0F-20B2-4E6E-A087-C0573104E846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0B8B0-FB49-4217-B57E-322D433227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BA25D-8284-4952-B3D0-00027C78CF1C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D7307-9914-46D5-A633-4066CC5A41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1422B-F663-42CF-933B-F2BE976F8F0E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119C7-FD8A-4CCA-851E-BC4EDF32AF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9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9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1E94D-D69B-4966-9BCF-3AEB4723BE1F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B5FA6-B1C3-4DD6-9C62-400AA78545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4C38C-D34C-4E05-84C9-44DA25FE42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5E1B3-8B5B-4B28-AEAE-C5C3A218FC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A16E0-0769-4EFF-866B-C4BC906106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B79CD-E8CC-46A6-A08B-CF25CE4B67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581DB-E073-45CE-A324-3DC80E29FA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20B53-42CB-4F4E-82AE-283076B8EF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74B5B-B54F-4B1B-8323-740EA6D0C0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60D4C-932F-4C4B-BBE6-DD3A4C579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3A068-CED3-4EEC-80AC-38E1F9D5BB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03EA1-A466-45AD-B525-353CA129F2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F38C3-7D04-4FB2-A2C8-BD60B86CB0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8FA60-F8AA-43C2-BE3D-68F06B42CE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aseline="30000">
                <a:solidFill>
                  <a:srgbClr val="003300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aseline="30000">
                <a:solidFill>
                  <a:srgbClr val="003300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aseline="30000">
                <a:solidFill>
                  <a:srgbClr val="003300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aseline="30000">
                <a:solidFill>
                  <a:srgbClr val="003300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aseline="30000">
                <a:solidFill>
                  <a:srgbClr val="003300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aseline="30000">
                <a:solidFill>
                  <a:srgbClr val="003300"/>
                </a:solidFill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9484AF77-D3A6-4EFE-A6D3-3050EE9ECD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531A2-77D6-4910-967E-BDFCD0AB8D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C96E1-5310-44F5-BB6F-54EA40EE88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4D60D-0888-4A2F-9104-3BD9619EE3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0D2B4-3A53-49F9-A78C-020C24880C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1E8AF-1C7D-4F75-BA56-0518FB5063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BF2D6-8931-4CBD-98AA-CC4B1FAE73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376FA-F7A9-4051-86B0-87ED036CC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02FFC-DC58-429B-A557-483F813772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2CD3C-AB8C-4117-8123-C66D50DF83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D78AA-0D57-4A04-B667-866659A036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E0F2A-2B92-49BC-975D-001A209AC6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8A8995-1363-47D5-9C79-20D948F031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B36B9-BD43-481F-855F-959D9F9B32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C2A06-14BB-4189-8685-9A887A6FED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4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C08E9C-4508-436C-82CC-7B9F188064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E85D4-4E84-49A2-87DC-228DC45341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A2CB4-9F73-4027-9A4D-445E6DA77E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B8DC0D-2350-4394-9D91-C9354F62F8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E8F72-EE5D-47A8-A617-9CD7B5A5A4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9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7CFD4-8A31-4B89-AB0F-06D7BCA4D5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6FC99-695F-4B5C-A2BA-3F95901C72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9F675-76CF-4E5B-B85D-664CB4378B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6F58F-95F2-481C-B7E5-043D59FED2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155EC-71F6-4CC2-B13F-C6F3E4766F1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32F80-EB8C-4B6A-9043-F6B31CD6C7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2" y="274681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8B02E-3973-478D-A9A8-03D6090B66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3F2E1-E796-4F9E-B858-10ABA6F782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04D85-ED66-419B-B3DA-B9995BD94B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CDFCF-D260-450B-B688-36CA775417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0D4D0-9938-4CB7-A244-FF5500B9E0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B646A-C54D-4883-BFDA-FB07939565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9C7D56-49EB-4155-A897-D61B6BF690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7FB41-5A9C-4FB2-BF69-E2A795377E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12103-DFD8-4530-A495-9FDB733CB2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5FB7EA-9CA3-4EDA-BF2D-4DB0380404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3CDFAE-FB12-4C06-8F89-168758967E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214AA-33CF-4D9D-AD11-60F06EA47B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713C6-2E2B-48A0-82C9-4B9E48C412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8D137-6BD5-47DB-AC03-6B06008CCC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3F16E-0E6D-4B66-80AC-ACFA10A61A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AEF29-5DEE-404D-BADA-A009BA68A9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7D1A6-EB5B-4EC5-84DD-F1C692C6AD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D70E9-232D-4944-A6FE-60864F3406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47D22-C0A4-41B3-9AF8-60E466D980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FB5F8-0FB1-4AEC-B0F4-0BC22F4D2F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6DC46-6C0D-4320-8055-89373C58603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E3732F-7724-428A-BBE3-F1575A4D2E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4C658-9862-455E-8D56-F949BADA15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8A3A9-94E7-4AB3-B6F3-2C46838030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6F36A-6A83-40DF-A90B-24328050C0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D4E32-63CC-48DF-9361-FA5E4BC403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815082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139F2-22FB-435D-8BA3-09FA7B2133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98417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DABD1-22D8-4C80-BD46-79924F7252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815709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8FCEF-B8D5-4468-A51E-0740AB274C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46684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024F6-B620-4AC4-9478-7FD1813136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8311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E0C6D-E7EE-4178-AE0F-20687D11E6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80664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02CC9-0DCA-4AFA-A602-20A24AD545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225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CF98B-304E-4C73-B064-3CC604ACB3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6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75D57-BA86-4120-A4EF-0377F2C85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88461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42493-CE95-4811-A533-35CBD7E8A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37719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8A6A5-F8E2-4D0D-BA52-891E00FFA3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408265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8" y="274653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57CDB-3C38-4149-B78B-FC145E089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309265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AC99A-CF41-408E-83EE-FEF76562D19F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D7F74-52FD-4433-A426-D217604CCC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383268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ACC1E-F225-428A-9550-ACC9B3146223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EFE57-14AD-479C-9532-487DEC45BB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495963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6F58F-95F2-481C-B7E5-043D59FED2D8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155EC-71F6-4CC2-B13F-C6F3E4766F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143105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C7C5F-1EA0-4976-9A3B-0BA3DD95B2C9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86995-FBD5-422E-89D4-07542BD5DA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676244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1136F-C39E-4A32-BFA5-67F62CE7D560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3FED8-793C-417D-B285-8682D887D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920284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1BAC1-AD8D-4028-B4CB-E18E41120A0D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0347E-7B37-4826-88E0-ABF1357FF9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0427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05AAC-10AC-4397-B7F3-3F7C9B5EFF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20A6E-F33F-4A07-97EE-CD16DDFA2A42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79F75-4C0A-4388-AE54-02AB7C3F63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840611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08EDE-1885-4DF7-992B-413477AD4A21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87C8D-3ADC-46E6-BEFA-8229EE7E9B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51225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A3583-F378-4302-BEA2-E67E7AA51C50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5A484-69DF-4B9F-8926-FB50E5AF17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843821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B6A67-B694-47F3-82D4-69842CED4D99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C59FF-9576-4B09-8BA6-A1569E8C16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22732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F8276-6A7B-4548-AD66-4312FFA0AD2C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F65DD-D0D2-4E1C-8981-865BB02E37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5052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CDC63-F4DE-4891-BF23-14B86A2A86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AA614-0D3E-4D0A-8F1E-F061AFB709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19CD09-1E65-4E21-A1AE-1DA662FA4A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94ECB2-7790-4E16-A5C6-5A05D15FCB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2B07E-137A-47BD-9B80-7F9CDF5C08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C7C5F-1EA0-4976-9A3B-0BA3DD95B2C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86995-FBD5-422E-89D4-07542BD5DA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97AA7-5B05-4BD0-A81E-1B446047EB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A6341-1961-481F-BDC2-072934492A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6E975-9546-4000-A369-AB570EFA6C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140B3-2C64-4780-B952-EBFDEC99C6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FAC085-07C8-4AEC-B38A-6EAF8ED14C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CDA6B-DFB4-42B5-8516-FBD627ACDC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aseline="30000">
                <a:solidFill>
                  <a:srgbClr val="003300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aseline="30000">
                <a:solidFill>
                  <a:srgbClr val="003300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aseline="30000">
                <a:solidFill>
                  <a:srgbClr val="003300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aseline="30000">
                <a:solidFill>
                  <a:srgbClr val="003300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aseline="30000">
                <a:solidFill>
                  <a:srgbClr val="003300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aseline="30000">
                <a:solidFill>
                  <a:srgbClr val="003300"/>
                </a:solidFill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1D47DEB4-0EB9-45B9-9D30-96D7D3C4BD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5D31B-8693-4570-B764-1899F814A9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38051-F312-4FB4-8719-14741FBCD3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78C6C-A684-45DC-810C-DD8E9DB59C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1136F-C39E-4A32-BFA5-67F62CE7D56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3FED8-793C-417D-B285-8682D887D4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856B4-8100-4AA1-8222-DC8D5242CE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6CD38-067F-40D8-853F-7992887374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EB49ED-2B29-4938-8728-2AA7ADD6B8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98BC56-8F90-419F-91C4-E84DCB8DAE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3BC2E-C7D4-4BAC-91CA-5023F6FCAC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B698A-FF80-4241-A9D4-BE7D1595A3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5591BE-886A-457C-880A-F06A314703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849438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0F5CB8-BDA1-4E04-BB4E-C657819FF5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54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54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54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54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54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5400" i="1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26829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829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5B088015-8979-4631-A7C6-62F9409B78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2123A-CCCB-4CC6-A784-14CB6D8F0EE1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1BAC1-AD8D-4028-B4CB-E18E41120A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0347E-7B37-4826-88E0-ABF1357FF95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3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A712F7-7659-4717-BF30-7BDC37E7094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19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53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E16F4-29AF-4834-875E-0B64B7A07432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7C0EE-379B-48FF-8841-748F410924D7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BDF07-C955-469D-87F4-A07D962678A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DFEDC-BB8D-4429-885D-6160DA63421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8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BE234-28F9-4DCC-B1E7-F10D79DE696C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B534F-FACD-458A-B7FC-752452AC36B5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26908-2947-45E7-8A59-5FBCF39B9497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93834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ECAE7F-0782-4A36-AFAB-6ABC2BD5F29C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3300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3300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3300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3300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3300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3300"/>
                </a:solidFill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CE92E6B8-2886-42FC-A082-57C417412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20A6E-F33F-4A07-97EE-CD16DDFA2A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79F75-4C0A-4388-AE54-02AB7C3F63B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7CE132-FD7A-49FE-A0F7-E846DF56F0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47E6C-3D86-4F91-BCB5-E59AB243E6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5F5B4-023B-4E4A-A936-0EDCD64B2D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D018F-D4E5-4E4F-9CAB-BEE9720A2A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B96A1-0CC8-482E-877D-7CA3D300DC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6329D-C55D-4849-B909-C7A1DE468B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7C3AB-7056-4E6B-85DD-3419720C83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BC611-327B-49E3-8D5E-23C871A0EA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933E9-C5BE-4CA2-B139-5FD6D6D931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C30C6-F5D4-467E-A6F8-E68A9C6821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08EDE-1885-4DF7-992B-413477AD4A2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87C8D-3ADC-46E6-BEFA-8229EE7E9B3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3300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3300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3300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3300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3300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3300"/>
                </a:solidFill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A3E45E13-D2D0-4973-ABE7-5FF39A772D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88992-01AF-4869-92A5-DD2D6DF9E2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7AF14-2EE7-4EF0-A787-8D36CEEEE8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3D089-512F-405D-9226-ABAA552CE0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C1122-F92C-4E7D-B02A-D207620DE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FFEF4-A2DE-4CB3-BC5B-696D6CE3BB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74B6B-4E3F-4CB3-97B0-2698122A3F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DE1403-580C-44A7-827B-81CBC7437D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91C18B-5D23-4131-9E21-3F091C8D89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148CE-6006-477A-B542-35CC6974D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A3583-F378-4302-BEA2-E67E7AA51C5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5A484-69DF-4B9F-8926-FB50E5AF17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F4975-76E2-4F2C-9AE2-9C253E2461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>
                <a:solidFill>
                  <a:srgbClr val="FFFFFF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>
                <a:solidFill>
                  <a:srgbClr val="FFFFFF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>
                <a:solidFill>
                  <a:srgbClr val="FFFFFF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>
                <a:solidFill>
                  <a:srgbClr val="FFFFFF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>
                <a:solidFill>
                  <a:srgbClr val="FFFFFF"/>
                </a:solidFill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9E1DB6F2-0E22-48B8-9962-43B32C50BB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3F617-BDCF-49ED-ACB0-A619DEC59B3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594493-D267-4D63-A6FA-315572423F9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A6B31-32F8-4A7D-ADAE-69A196791E4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6B3A7-DD90-4089-A1DB-2E27F54E6128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5D19C-1BAF-4E57-A2FD-8A4442B17D3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4A6B2-DF99-4616-9A2A-3AD4EB656F5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E79FF-882C-4F3B-8FF8-6EA09FBC8875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BC810-EA98-4863-AF86-6C3AE2487138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image" Target="../media/image3.jpe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36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image" Target="../media/image4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slideLayout" Target="../slideLayouts/slideLayout212.xml"/><Relationship Id="rId2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1.xml"/><Relationship Id="rId3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30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1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3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41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3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52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7.xml"/><Relationship Id="rId1" Type="http://schemas.openxmlformats.org/officeDocument/2006/relationships/slideLayout" Target="../slideLayouts/slideLayout246.xml"/><Relationship Id="rId6" Type="http://schemas.openxmlformats.org/officeDocument/2006/relationships/slideLayout" Target="../slideLayouts/slideLayout251.xml"/><Relationship Id="rId11" Type="http://schemas.openxmlformats.org/officeDocument/2006/relationships/slideLayout" Target="../slideLayouts/slideLayout256.xml"/><Relationship Id="rId5" Type="http://schemas.openxmlformats.org/officeDocument/2006/relationships/slideLayout" Target="../slideLayouts/slideLayout250.xml"/><Relationship Id="rId10" Type="http://schemas.openxmlformats.org/officeDocument/2006/relationships/slideLayout" Target="../slideLayouts/slideLayout255.xml"/><Relationship Id="rId4" Type="http://schemas.openxmlformats.org/officeDocument/2006/relationships/slideLayout" Target="../slideLayouts/slideLayout249.xml"/><Relationship Id="rId9" Type="http://schemas.openxmlformats.org/officeDocument/2006/relationships/slideLayout" Target="../slideLayouts/slideLayout254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4.xml"/><Relationship Id="rId3" Type="http://schemas.openxmlformats.org/officeDocument/2006/relationships/slideLayout" Target="../slideLayouts/slideLayout259.xml"/><Relationship Id="rId7" Type="http://schemas.openxmlformats.org/officeDocument/2006/relationships/slideLayout" Target="../slideLayouts/slideLayout263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8.xml"/><Relationship Id="rId1" Type="http://schemas.openxmlformats.org/officeDocument/2006/relationships/slideLayout" Target="../slideLayouts/slideLayout257.xml"/><Relationship Id="rId6" Type="http://schemas.openxmlformats.org/officeDocument/2006/relationships/slideLayout" Target="../slideLayouts/slideLayout262.xml"/><Relationship Id="rId11" Type="http://schemas.openxmlformats.org/officeDocument/2006/relationships/slideLayout" Target="../slideLayouts/slideLayout267.xml"/><Relationship Id="rId5" Type="http://schemas.openxmlformats.org/officeDocument/2006/relationships/slideLayout" Target="../slideLayouts/slideLayout261.xml"/><Relationship Id="rId10" Type="http://schemas.openxmlformats.org/officeDocument/2006/relationships/slideLayout" Target="../slideLayouts/slideLayout266.xml"/><Relationship Id="rId4" Type="http://schemas.openxmlformats.org/officeDocument/2006/relationships/slideLayout" Target="../slideLayouts/slideLayout260.xml"/><Relationship Id="rId9" Type="http://schemas.openxmlformats.org/officeDocument/2006/relationships/slideLayout" Target="../slideLayouts/slideLayout265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5.xml"/><Relationship Id="rId3" Type="http://schemas.openxmlformats.org/officeDocument/2006/relationships/slideLayout" Target="../slideLayouts/slideLayout270.xml"/><Relationship Id="rId7" Type="http://schemas.openxmlformats.org/officeDocument/2006/relationships/slideLayout" Target="../slideLayouts/slideLayout274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9.xml"/><Relationship Id="rId1" Type="http://schemas.openxmlformats.org/officeDocument/2006/relationships/slideLayout" Target="../slideLayouts/slideLayout268.xml"/><Relationship Id="rId6" Type="http://schemas.openxmlformats.org/officeDocument/2006/relationships/slideLayout" Target="../slideLayouts/slideLayout273.xml"/><Relationship Id="rId11" Type="http://schemas.openxmlformats.org/officeDocument/2006/relationships/slideLayout" Target="../slideLayouts/slideLayout278.xml"/><Relationship Id="rId5" Type="http://schemas.openxmlformats.org/officeDocument/2006/relationships/slideLayout" Target="../slideLayouts/slideLayout272.xml"/><Relationship Id="rId10" Type="http://schemas.openxmlformats.org/officeDocument/2006/relationships/slideLayout" Target="../slideLayouts/slideLayout277.xml"/><Relationship Id="rId4" Type="http://schemas.openxmlformats.org/officeDocument/2006/relationships/slideLayout" Target="../slideLayouts/slideLayout271.xml"/><Relationship Id="rId9" Type="http://schemas.openxmlformats.org/officeDocument/2006/relationships/slideLayout" Target="../slideLayouts/slideLayout276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81.xml"/><Relationship Id="rId7" Type="http://schemas.openxmlformats.org/officeDocument/2006/relationships/slideLayout" Target="../slideLayouts/slideLayout285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80.xml"/><Relationship Id="rId1" Type="http://schemas.openxmlformats.org/officeDocument/2006/relationships/slideLayout" Target="../slideLayouts/slideLayout279.xml"/><Relationship Id="rId6" Type="http://schemas.openxmlformats.org/officeDocument/2006/relationships/slideLayout" Target="../slideLayouts/slideLayout284.xml"/><Relationship Id="rId11" Type="http://schemas.openxmlformats.org/officeDocument/2006/relationships/slideLayout" Target="../slideLayouts/slideLayout289.xml"/><Relationship Id="rId5" Type="http://schemas.openxmlformats.org/officeDocument/2006/relationships/slideLayout" Target="../slideLayouts/slideLayout283.xml"/><Relationship Id="rId10" Type="http://schemas.openxmlformats.org/officeDocument/2006/relationships/slideLayout" Target="../slideLayouts/slideLayout288.xml"/><Relationship Id="rId4" Type="http://schemas.openxmlformats.org/officeDocument/2006/relationships/slideLayout" Target="../slideLayouts/slideLayout282.xml"/><Relationship Id="rId9" Type="http://schemas.openxmlformats.org/officeDocument/2006/relationships/slideLayout" Target="../slideLayouts/slideLayout287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7.xml"/><Relationship Id="rId3" Type="http://schemas.openxmlformats.org/officeDocument/2006/relationships/slideLayout" Target="../slideLayouts/slideLayout292.xml"/><Relationship Id="rId7" Type="http://schemas.openxmlformats.org/officeDocument/2006/relationships/slideLayout" Target="../slideLayouts/slideLayout296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91.xml"/><Relationship Id="rId1" Type="http://schemas.openxmlformats.org/officeDocument/2006/relationships/slideLayout" Target="../slideLayouts/slideLayout290.xml"/><Relationship Id="rId6" Type="http://schemas.openxmlformats.org/officeDocument/2006/relationships/slideLayout" Target="../slideLayouts/slideLayout295.xml"/><Relationship Id="rId11" Type="http://schemas.openxmlformats.org/officeDocument/2006/relationships/slideLayout" Target="../slideLayouts/slideLayout300.xml"/><Relationship Id="rId5" Type="http://schemas.openxmlformats.org/officeDocument/2006/relationships/slideLayout" Target="../slideLayouts/slideLayout294.xml"/><Relationship Id="rId10" Type="http://schemas.openxmlformats.org/officeDocument/2006/relationships/slideLayout" Target="../slideLayouts/slideLayout299.xml"/><Relationship Id="rId4" Type="http://schemas.openxmlformats.org/officeDocument/2006/relationships/slideLayout" Target="../slideLayouts/slideLayout293.xml"/><Relationship Id="rId9" Type="http://schemas.openxmlformats.org/officeDocument/2006/relationships/slideLayout" Target="../slideLayouts/slideLayout298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8.xml"/><Relationship Id="rId3" Type="http://schemas.openxmlformats.org/officeDocument/2006/relationships/slideLayout" Target="../slideLayouts/slideLayout303.xml"/><Relationship Id="rId7" Type="http://schemas.openxmlformats.org/officeDocument/2006/relationships/slideLayout" Target="../slideLayouts/slideLayout307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302.xml"/><Relationship Id="rId1" Type="http://schemas.openxmlformats.org/officeDocument/2006/relationships/slideLayout" Target="../slideLayouts/slideLayout301.xml"/><Relationship Id="rId6" Type="http://schemas.openxmlformats.org/officeDocument/2006/relationships/slideLayout" Target="../slideLayouts/slideLayout306.xml"/><Relationship Id="rId11" Type="http://schemas.openxmlformats.org/officeDocument/2006/relationships/slideLayout" Target="../slideLayouts/slideLayout311.xml"/><Relationship Id="rId5" Type="http://schemas.openxmlformats.org/officeDocument/2006/relationships/slideLayout" Target="../slideLayouts/slideLayout305.xml"/><Relationship Id="rId10" Type="http://schemas.openxmlformats.org/officeDocument/2006/relationships/slideLayout" Target="../slideLayouts/slideLayout310.xml"/><Relationship Id="rId4" Type="http://schemas.openxmlformats.org/officeDocument/2006/relationships/slideLayout" Target="../slideLayouts/slideLayout304.xml"/><Relationship Id="rId9" Type="http://schemas.openxmlformats.org/officeDocument/2006/relationships/slideLayout" Target="../slideLayouts/slideLayout309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9.xml"/><Relationship Id="rId3" Type="http://schemas.openxmlformats.org/officeDocument/2006/relationships/slideLayout" Target="../slideLayouts/slideLayout314.xml"/><Relationship Id="rId7" Type="http://schemas.openxmlformats.org/officeDocument/2006/relationships/slideLayout" Target="../slideLayouts/slideLayout318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3.xml"/><Relationship Id="rId1" Type="http://schemas.openxmlformats.org/officeDocument/2006/relationships/slideLayout" Target="../slideLayouts/slideLayout312.xml"/><Relationship Id="rId6" Type="http://schemas.openxmlformats.org/officeDocument/2006/relationships/slideLayout" Target="../slideLayouts/slideLayout317.xml"/><Relationship Id="rId11" Type="http://schemas.openxmlformats.org/officeDocument/2006/relationships/slideLayout" Target="../slideLayouts/slideLayout322.xml"/><Relationship Id="rId5" Type="http://schemas.openxmlformats.org/officeDocument/2006/relationships/slideLayout" Target="../slideLayouts/slideLayout316.xml"/><Relationship Id="rId10" Type="http://schemas.openxmlformats.org/officeDocument/2006/relationships/slideLayout" Target="../slideLayouts/slideLayout321.xml"/><Relationship Id="rId4" Type="http://schemas.openxmlformats.org/officeDocument/2006/relationships/slideLayout" Target="../slideLayouts/slideLayout315.xml"/><Relationship Id="rId9" Type="http://schemas.openxmlformats.org/officeDocument/2006/relationships/slideLayout" Target="../slideLayouts/slideLayout3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0.xml"/><Relationship Id="rId3" Type="http://schemas.openxmlformats.org/officeDocument/2006/relationships/slideLayout" Target="../slideLayouts/slideLayout325.xml"/><Relationship Id="rId7" Type="http://schemas.openxmlformats.org/officeDocument/2006/relationships/slideLayout" Target="../slideLayouts/slideLayout329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4.xml"/><Relationship Id="rId1" Type="http://schemas.openxmlformats.org/officeDocument/2006/relationships/slideLayout" Target="../slideLayouts/slideLayout323.xml"/><Relationship Id="rId6" Type="http://schemas.openxmlformats.org/officeDocument/2006/relationships/slideLayout" Target="../slideLayouts/slideLayout328.xml"/><Relationship Id="rId11" Type="http://schemas.openxmlformats.org/officeDocument/2006/relationships/slideLayout" Target="../slideLayouts/slideLayout333.xml"/><Relationship Id="rId5" Type="http://schemas.openxmlformats.org/officeDocument/2006/relationships/slideLayout" Target="../slideLayouts/slideLayout327.xml"/><Relationship Id="rId10" Type="http://schemas.openxmlformats.org/officeDocument/2006/relationships/slideLayout" Target="../slideLayouts/slideLayout332.xml"/><Relationship Id="rId4" Type="http://schemas.openxmlformats.org/officeDocument/2006/relationships/slideLayout" Target="../slideLayouts/slideLayout326.xml"/><Relationship Id="rId9" Type="http://schemas.openxmlformats.org/officeDocument/2006/relationships/slideLayout" Target="../slideLayouts/slideLayout331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1.xml"/><Relationship Id="rId3" Type="http://schemas.openxmlformats.org/officeDocument/2006/relationships/slideLayout" Target="../slideLayouts/slideLayout336.xml"/><Relationship Id="rId7" Type="http://schemas.openxmlformats.org/officeDocument/2006/relationships/slideLayout" Target="../slideLayouts/slideLayout340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5.xml"/><Relationship Id="rId1" Type="http://schemas.openxmlformats.org/officeDocument/2006/relationships/slideLayout" Target="../slideLayouts/slideLayout334.xml"/><Relationship Id="rId6" Type="http://schemas.openxmlformats.org/officeDocument/2006/relationships/slideLayout" Target="../slideLayouts/slideLayout339.xml"/><Relationship Id="rId11" Type="http://schemas.openxmlformats.org/officeDocument/2006/relationships/slideLayout" Target="../slideLayouts/slideLayout344.xml"/><Relationship Id="rId5" Type="http://schemas.openxmlformats.org/officeDocument/2006/relationships/slideLayout" Target="../slideLayouts/slideLayout338.xml"/><Relationship Id="rId10" Type="http://schemas.openxmlformats.org/officeDocument/2006/relationships/slideLayout" Target="../slideLayouts/slideLayout343.xml"/><Relationship Id="rId4" Type="http://schemas.openxmlformats.org/officeDocument/2006/relationships/slideLayout" Target="../slideLayouts/slideLayout337.xml"/><Relationship Id="rId9" Type="http://schemas.openxmlformats.org/officeDocument/2006/relationships/slideLayout" Target="../slideLayouts/slideLayout3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4E69632-159E-47D6-9A40-B0403B150A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E33C0F4-03ED-4C12-95C5-1B16BAD8EEC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777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6777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677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358864-D63E-4798-AD17-7995935644B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14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14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14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14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99CD91-22CE-40D8-992A-62479BE2DD6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62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3300"/>
              </a:solidFill>
            </a:endParaRPr>
          </a:p>
        </p:txBody>
      </p:sp>
      <p:sp>
        <p:nvSpPr>
          <p:cNvPr id="1525763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3300"/>
              </a:solidFill>
            </a:endParaRPr>
          </a:p>
        </p:txBody>
      </p:sp>
      <p:sp>
        <p:nvSpPr>
          <p:cNvPr id="1525764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3300"/>
              </a:solidFill>
            </a:endParaRPr>
          </a:p>
        </p:txBody>
      </p:sp>
      <p:sp>
        <p:nvSpPr>
          <p:cNvPr id="1525765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3300"/>
              </a:solidFill>
            </a:endParaRPr>
          </a:p>
        </p:txBody>
      </p:sp>
      <p:sp>
        <p:nvSpPr>
          <p:cNvPr id="1525766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3300"/>
              </a:solidFill>
            </a:endParaRPr>
          </a:p>
        </p:txBody>
      </p:sp>
      <p:sp>
        <p:nvSpPr>
          <p:cNvPr id="1525767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3300"/>
              </a:solidFill>
            </a:endParaRPr>
          </a:p>
        </p:txBody>
      </p:sp>
      <p:sp>
        <p:nvSpPr>
          <p:cNvPr id="152576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4717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25770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525771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525772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993EA66A-980B-45FF-A421-BC954A236F54}" type="slidenum">
              <a:rPr lang="en-US"/>
              <a:pPr fontAlgn="base"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56700" cy="757238"/>
            <a:chOff x="0" y="0"/>
            <a:chExt cx="5768" cy="477"/>
          </a:xfrm>
        </p:grpSpPr>
        <p:sp>
          <p:nvSpPr>
            <p:cNvPr id="1377283" name="Freeform 3"/>
            <p:cNvSpPr>
              <a:spLocks/>
            </p:cNvSpPr>
            <p:nvPr userDrawn="1"/>
          </p:nvSpPr>
          <p:spPr bwMode="auto">
            <a:xfrm>
              <a:off x="5" y="0"/>
              <a:ext cx="5763" cy="477"/>
            </a:xfrm>
            <a:custGeom>
              <a:avLst/>
              <a:gdLst/>
              <a:ahLst/>
              <a:cxnLst>
                <a:cxn ang="0">
                  <a:pos x="0" y="450"/>
                </a:cxn>
                <a:cxn ang="0">
                  <a:pos x="3" y="0"/>
                </a:cxn>
                <a:cxn ang="0">
                  <a:pos x="5763" y="0"/>
                </a:cxn>
                <a:cxn ang="0">
                  <a:pos x="5763" y="465"/>
                </a:cxn>
                <a:cxn ang="0">
                  <a:pos x="4821" y="477"/>
                </a:cxn>
                <a:cxn ang="0">
                  <a:pos x="4326" y="447"/>
                </a:cxn>
                <a:cxn ang="0">
                  <a:pos x="3783" y="465"/>
                </a:cxn>
                <a:cxn ang="0">
                  <a:pos x="3417" y="456"/>
                </a:cxn>
                <a:cxn ang="0">
                  <a:pos x="2973" y="459"/>
                </a:cxn>
                <a:cxn ang="0">
                  <a:pos x="2451" y="453"/>
                </a:cxn>
                <a:cxn ang="0">
                  <a:pos x="2289" y="441"/>
                </a:cxn>
                <a:cxn ang="0">
                  <a:pos x="2010" y="453"/>
                </a:cxn>
                <a:cxn ang="0">
                  <a:pos x="1827" y="450"/>
                </a:cxn>
                <a:cxn ang="0">
                  <a:pos x="1215" y="465"/>
                </a:cxn>
                <a:cxn ang="0">
                  <a:pos x="660" y="456"/>
                </a:cxn>
                <a:cxn ang="0">
                  <a:pos x="0" y="450"/>
                </a:cxn>
              </a:cxnLst>
              <a:rect l="0" t="0" r="r" b="b"/>
              <a:pathLst>
                <a:path w="5763" h="477">
                  <a:moveTo>
                    <a:pt x="0" y="450"/>
                  </a:moveTo>
                  <a:lnTo>
                    <a:pt x="3" y="0"/>
                  </a:lnTo>
                  <a:lnTo>
                    <a:pt x="5763" y="0"/>
                  </a:lnTo>
                  <a:lnTo>
                    <a:pt x="5763" y="465"/>
                  </a:lnTo>
                  <a:lnTo>
                    <a:pt x="4821" y="477"/>
                  </a:lnTo>
                  <a:lnTo>
                    <a:pt x="4326" y="447"/>
                  </a:lnTo>
                  <a:lnTo>
                    <a:pt x="3783" y="465"/>
                  </a:lnTo>
                  <a:lnTo>
                    <a:pt x="3417" y="456"/>
                  </a:lnTo>
                  <a:lnTo>
                    <a:pt x="2973" y="459"/>
                  </a:lnTo>
                  <a:lnTo>
                    <a:pt x="2451" y="453"/>
                  </a:lnTo>
                  <a:lnTo>
                    <a:pt x="2289" y="441"/>
                  </a:lnTo>
                  <a:lnTo>
                    <a:pt x="2010" y="453"/>
                  </a:lnTo>
                  <a:lnTo>
                    <a:pt x="1827" y="450"/>
                  </a:lnTo>
                  <a:lnTo>
                    <a:pt x="1215" y="465"/>
                  </a:lnTo>
                  <a:lnTo>
                    <a:pt x="660" y="456"/>
                  </a:lnTo>
                  <a:lnTo>
                    <a:pt x="0" y="45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84" name="Freeform 4"/>
            <p:cNvSpPr>
              <a:spLocks/>
            </p:cNvSpPr>
            <p:nvPr userDrawn="1"/>
          </p:nvSpPr>
          <p:spPr bwMode="auto">
            <a:xfrm>
              <a:off x="0" y="98"/>
              <a:ext cx="256" cy="253"/>
            </a:xfrm>
            <a:custGeom>
              <a:avLst/>
              <a:gdLst/>
              <a:ahLst/>
              <a:cxnLst>
                <a:cxn ang="0">
                  <a:pos x="8" y="190"/>
                </a:cxn>
                <a:cxn ang="0">
                  <a:pos x="71" y="115"/>
                </a:cxn>
                <a:cxn ang="0">
                  <a:pos x="203" y="16"/>
                </a:cxn>
                <a:cxn ang="0">
                  <a:pos x="251" y="19"/>
                </a:cxn>
                <a:cxn ang="0">
                  <a:pos x="236" y="46"/>
                </a:cxn>
                <a:cxn ang="0">
                  <a:pos x="176" y="82"/>
                </a:cxn>
                <a:cxn ang="0">
                  <a:pos x="92" y="154"/>
                </a:cxn>
                <a:cxn ang="0">
                  <a:pos x="23" y="247"/>
                </a:cxn>
                <a:cxn ang="0">
                  <a:pos x="8" y="190"/>
                </a:cxn>
              </a:cxnLst>
              <a:rect l="0" t="0" r="r" b="b"/>
              <a:pathLst>
                <a:path w="256" h="253">
                  <a:moveTo>
                    <a:pt x="8" y="190"/>
                  </a:moveTo>
                  <a:cubicBezTo>
                    <a:pt x="16" y="168"/>
                    <a:pt x="38" y="144"/>
                    <a:pt x="71" y="115"/>
                  </a:cubicBezTo>
                  <a:cubicBezTo>
                    <a:pt x="104" y="86"/>
                    <a:pt x="173" y="32"/>
                    <a:pt x="203" y="16"/>
                  </a:cubicBezTo>
                  <a:cubicBezTo>
                    <a:pt x="233" y="0"/>
                    <a:pt x="246" y="14"/>
                    <a:pt x="251" y="19"/>
                  </a:cubicBezTo>
                  <a:cubicBezTo>
                    <a:pt x="256" y="24"/>
                    <a:pt x="249" y="35"/>
                    <a:pt x="236" y="46"/>
                  </a:cubicBezTo>
                  <a:cubicBezTo>
                    <a:pt x="223" y="57"/>
                    <a:pt x="200" y="64"/>
                    <a:pt x="176" y="82"/>
                  </a:cubicBezTo>
                  <a:cubicBezTo>
                    <a:pt x="152" y="100"/>
                    <a:pt x="118" y="126"/>
                    <a:pt x="92" y="154"/>
                  </a:cubicBezTo>
                  <a:cubicBezTo>
                    <a:pt x="66" y="182"/>
                    <a:pt x="36" y="241"/>
                    <a:pt x="23" y="247"/>
                  </a:cubicBezTo>
                  <a:cubicBezTo>
                    <a:pt x="10" y="253"/>
                    <a:pt x="0" y="212"/>
                    <a:pt x="8" y="19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85" name="Freeform 5"/>
            <p:cNvSpPr>
              <a:spLocks/>
            </p:cNvSpPr>
            <p:nvPr userDrawn="1"/>
          </p:nvSpPr>
          <p:spPr bwMode="auto">
            <a:xfrm>
              <a:off x="56" y="0"/>
              <a:ext cx="708" cy="459"/>
            </a:xfrm>
            <a:custGeom>
              <a:avLst/>
              <a:gdLst/>
              <a:ahLst/>
              <a:cxnLst>
                <a:cxn ang="0">
                  <a:pos x="0" y="432"/>
                </a:cxn>
                <a:cxn ang="0">
                  <a:pos x="0" y="453"/>
                </a:cxn>
                <a:cxn ang="0">
                  <a:pos x="72" y="324"/>
                </a:cxn>
                <a:cxn ang="0">
                  <a:pos x="198" y="201"/>
                </a:cxn>
                <a:cxn ang="0">
                  <a:pos x="366" y="102"/>
                </a:cxn>
                <a:cxn ang="0">
                  <a:pos x="531" y="36"/>
                </a:cxn>
                <a:cxn ang="0">
                  <a:pos x="609" y="0"/>
                </a:cxn>
                <a:cxn ang="0">
                  <a:pos x="708" y="3"/>
                </a:cxn>
                <a:cxn ang="0">
                  <a:pos x="591" y="66"/>
                </a:cxn>
                <a:cxn ang="0">
                  <a:pos x="417" y="126"/>
                </a:cxn>
                <a:cxn ang="0">
                  <a:pos x="237" y="231"/>
                </a:cxn>
                <a:cxn ang="0">
                  <a:pos x="117" y="345"/>
                </a:cxn>
                <a:cxn ang="0">
                  <a:pos x="51" y="459"/>
                </a:cxn>
                <a:cxn ang="0">
                  <a:pos x="0" y="453"/>
                </a:cxn>
              </a:cxnLst>
              <a:rect l="0" t="0" r="r" b="b"/>
              <a:pathLst>
                <a:path w="708" h="459">
                  <a:moveTo>
                    <a:pt x="0" y="432"/>
                  </a:moveTo>
                  <a:lnTo>
                    <a:pt x="0" y="453"/>
                  </a:lnTo>
                  <a:cubicBezTo>
                    <a:pt x="12" y="435"/>
                    <a:pt x="39" y="366"/>
                    <a:pt x="72" y="324"/>
                  </a:cubicBezTo>
                  <a:cubicBezTo>
                    <a:pt x="105" y="282"/>
                    <a:pt x="149" y="238"/>
                    <a:pt x="198" y="201"/>
                  </a:cubicBezTo>
                  <a:cubicBezTo>
                    <a:pt x="247" y="164"/>
                    <a:pt x="311" y="129"/>
                    <a:pt x="366" y="102"/>
                  </a:cubicBezTo>
                  <a:cubicBezTo>
                    <a:pt x="421" y="75"/>
                    <a:pt x="490" y="53"/>
                    <a:pt x="531" y="36"/>
                  </a:cubicBezTo>
                  <a:cubicBezTo>
                    <a:pt x="572" y="19"/>
                    <a:pt x="580" y="5"/>
                    <a:pt x="609" y="0"/>
                  </a:cubicBezTo>
                  <a:lnTo>
                    <a:pt x="708" y="3"/>
                  </a:lnTo>
                  <a:cubicBezTo>
                    <a:pt x="705" y="14"/>
                    <a:pt x="640" y="45"/>
                    <a:pt x="591" y="66"/>
                  </a:cubicBezTo>
                  <a:cubicBezTo>
                    <a:pt x="542" y="87"/>
                    <a:pt x="476" y="98"/>
                    <a:pt x="417" y="126"/>
                  </a:cubicBezTo>
                  <a:cubicBezTo>
                    <a:pt x="358" y="154"/>
                    <a:pt x="287" y="195"/>
                    <a:pt x="237" y="231"/>
                  </a:cubicBezTo>
                  <a:cubicBezTo>
                    <a:pt x="187" y="267"/>
                    <a:pt x="148" y="307"/>
                    <a:pt x="117" y="345"/>
                  </a:cubicBezTo>
                  <a:cubicBezTo>
                    <a:pt x="86" y="383"/>
                    <a:pt x="70" y="441"/>
                    <a:pt x="51" y="459"/>
                  </a:cubicBezTo>
                  <a:lnTo>
                    <a:pt x="0" y="453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86" name="Freeform 6"/>
            <p:cNvSpPr>
              <a:spLocks/>
            </p:cNvSpPr>
            <p:nvPr userDrawn="1"/>
          </p:nvSpPr>
          <p:spPr bwMode="auto">
            <a:xfrm>
              <a:off x="131" y="269"/>
              <a:ext cx="251" cy="194"/>
            </a:xfrm>
            <a:custGeom>
              <a:avLst/>
              <a:gdLst/>
              <a:ahLst/>
              <a:cxnLst>
                <a:cxn ang="0">
                  <a:pos x="21" y="163"/>
                </a:cxn>
                <a:cxn ang="0">
                  <a:pos x="9" y="184"/>
                </a:cxn>
                <a:cxn ang="0">
                  <a:pos x="75" y="103"/>
                </a:cxn>
                <a:cxn ang="0">
                  <a:pos x="165" y="28"/>
                </a:cxn>
                <a:cxn ang="0">
                  <a:pos x="207" y="7"/>
                </a:cxn>
                <a:cxn ang="0">
                  <a:pos x="246" y="4"/>
                </a:cxn>
                <a:cxn ang="0">
                  <a:pos x="237" y="34"/>
                </a:cxn>
                <a:cxn ang="0">
                  <a:pos x="183" y="61"/>
                </a:cxn>
                <a:cxn ang="0">
                  <a:pos x="108" y="124"/>
                </a:cxn>
                <a:cxn ang="0">
                  <a:pos x="54" y="190"/>
                </a:cxn>
                <a:cxn ang="0">
                  <a:pos x="6" y="184"/>
                </a:cxn>
              </a:cxnLst>
              <a:rect l="0" t="0" r="r" b="b"/>
              <a:pathLst>
                <a:path w="251" h="194">
                  <a:moveTo>
                    <a:pt x="21" y="163"/>
                  </a:moveTo>
                  <a:cubicBezTo>
                    <a:pt x="10" y="178"/>
                    <a:pt x="0" y="194"/>
                    <a:pt x="9" y="184"/>
                  </a:cubicBezTo>
                  <a:cubicBezTo>
                    <a:pt x="18" y="174"/>
                    <a:pt x="49" y="129"/>
                    <a:pt x="75" y="103"/>
                  </a:cubicBezTo>
                  <a:cubicBezTo>
                    <a:pt x="101" y="77"/>
                    <a:pt x="143" y="44"/>
                    <a:pt x="165" y="28"/>
                  </a:cubicBezTo>
                  <a:cubicBezTo>
                    <a:pt x="187" y="12"/>
                    <a:pt x="194" y="11"/>
                    <a:pt x="207" y="7"/>
                  </a:cubicBezTo>
                  <a:cubicBezTo>
                    <a:pt x="220" y="3"/>
                    <a:pt x="241" y="0"/>
                    <a:pt x="246" y="4"/>
                  </a:cubicBezTo>
                  <a:cubicBezTo>
                    <a:pt x="251" y="8"/>
                    <a:pt x="247" y="25"/>
                    <a:pt x="237" y="34"/>
                  </a:cubicBezTo>
                  <a:cubicBezTo>
                    <a:pt x="227" y="43"/>
                    <a:pt x="204" y="46"/>
                    <a:pt x="183" y="61"/>
                  </a:cubicBezTo>
                  <a:cubicBezTo>
                    <a:pt x="162" y="76"/>
                    <a:pt x="129" y="103"/>
                    <a:pt x="108" y="124"/>
                  </a:cubicBezTo>
                  <a:cubicBezTo>
                    <a:pt x="87" y="145"/>
                    <a:pt x="71" y="180"/>
                    <a:pt x="54" y="190"/>
                  </a:cubicBezTo>
                  <a:lnTo>
                    <a:pt x="6" y="18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87" name="Freeform 7"/>
            <p:cNvSpPr>
              <a:spLocks/>
            </p:cNvSpPr>
            <p:nvPr userDrawn="1"/>
          </p:nvSpPr>
          <p:spPr bwMode="auto">
            <a:xfrm>
              <a:off x="341" y="0"/>
              <a:ext cx="159" cy="72"/>
            </a:xfrm>
            <a:custGeom>
              <a:avLst/>
              <a:gdLst/>
              <a:ahLst/>
              <a:cxnLst>
                <a:cxn ang="0">
                  <a:pos x="99" y="0"/>
                </a:cxn>
                <a:cxn ang="0">
                  <a:pos x="15" y="36"/>
                </a:cxn>
                <a:cxn ang="0">
                  <a:pos x="6" y="60"/>
                </a:cxn>
                <a:cxn ang="0">
                  <a:pos x="36" y="69"/>
                </a:cxn>
                <a:cxn ang="0">
                  <a:pos x="87" y="42"/>
                </a:cxn>
                <a:cxn ang="0">
                  <a:pos x="159" y="0"/>
                </a:cxn>
                <a:cxn ang="0">
                  <a:pos x="99" y="0"/>
                </a:cxn>
              </a:cxnLst>
              <a:rect l="0" t="0" r="r" b="b"/>
              <a:pathLst>
                <a:path w="159" h="72">
                  <a:moveTo>
                    <a:pt x="99" y="0"/>
                  </a:moveTo>
                  <a:cubicBezTo>
                    <a:pt x="75" y="6"/>
                    <a:pt x="30" y="26"/>
                    <a:pt x="15" y="36"/>
                  </a:cubicBezTo>
                  <a:cubicBezTo>
                    <a:pt x="0" y="46"/>
                    <a:pt x="3" y="55"/>
                    <a:pt x="6" y="60"/>
                  </a:cubicBezTo>
                  <a:cubicBezTo>
                    <a:pt x="9" y="65"/>
                    <a:pt x="23" y="72"/>
                    <a:pt x="36" y="69"/>
                  </a:cubicBezTo>
                  <a:cubicBezTo>
                    <a:pt x="49" y="66"/>
                    <a:pt x="67" y="53"/>
                    <a:pt x="87" y="42"/>
                  </a:cubicBezTo>
                  <a:cubicBezTo>
                    <a:pt x="107" y="31"/>
                    <a:pt x="158" y="6"/>
                    <a:pt x="159" y="0"/>
                  </a:cubicBezTo>
                  <a:lnTo>
                    <a:pt x="99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88" name="Freeform 8"/>
            <p:cNvSpPr>
              <a:spLocks/>
            </p:cNvSpPr>
            <p:nvPr userDrawn="1"/>
          </p:nvSpPr>
          <p:spPr bwMode="auto">
            <a:xfrm>
              <a:off x="488" y="0"/>
              <a:ext cx="455" cy="216"/>
            </a:xfrm>
            <a:custGeom>
              <a:avLst/>
              <a:gdLst/>
              <a:ahLst/>
              <a:cxnLst>
                <a:cxn ang="0">
                  <a:pos x="395" y="0"/>
                </a:cxn>
                <a:cxn ang="0">
                  <a:pos x="338" y="48"/>
                </a:cxn>
                <a:cxn ang="0">
                  <a:pos x="242" y="102"/>
                </a:cxn>
                <a:cxn ang="0">
                  <a:pos x="104" y="147"/>
                </a:cxn>
                <a:cxn ang="0">
                  <a:pos x="35" y="168"/>
                </a:cxn>
                <a:cxn ang="0">
                  <a:pos x="8" y="192"/>
                </a:cxn>
                <a:cxn ang="0">
                  <a:pos x="8" y="213"/>
                </a:cxn>
                <a:cxn ang="0">
                  <a:pos x="59" y="213"/>
                </a:cxn>
                <a:cxn ang="0">
                  <a:pos x="86" y="192"/>
                </a:cxn>
                <a:cxn ang="0">
                  <a:pos x="173" y="159"/>
                </a:cxn>
                <a:cxn ang="0">
                  <a:pos x="299" y="126"/>
                </a:cxn>
                <a:cxn ang="0">
                  <a:pos x="392" y="72"/>
                </a:cxn>
                <a:cxn ang="0">
                  <a:pos x="455" y="0"/>
                </a:cxn>
                <a:cxn ang="0">
                  <a:pos x="395" y="0"/>
                </a:cxn>
              </a:cxnLst>
              <a:rect l="0" t="0" r="r" b="b"/>
              <a:pathLst>
                <a:path w="455" h="216">
                  <a:moveTo>
                    <a:pt x="395" y="0"/>
                  </a:moveTo>
                  <a:cubicBezTo>
                    <a:pt x="376" y="8"/>
                    <a:pt x="364" y="31"/>
                    <a:pt x="338" y="48"/>
                  </a:cubicBezTo>
                  <a:cubicBezTo>
                    <a:pt x="312" y="65"/>
                    <a:pt x="281" y="86"/>
                    <a:pt x="242" y="102"/>
                  </a:cubicBezTo>
                  <a:cubicBezTo>
                    <a:pt x="203" y="118"/>
                    <a:pt x="138" y="136"/>
                    <a:pt x="104" y="147"/>
                  </a:cubicBezTo>
                  <a:cubicBezTo>
                    <a:pt x="70" y="158"/>
                    <a:pt x="51" y="161"/>
                    <a:pt x="35" y="168"/>
                  </a:cubicBezTo>
                  <a:cubicBezTo>
                    <a:pt x="19" y="175"/>
                    <a:pt x="12" y="185"/>
                    <a:pt x="8" y="192"/>
                  </a:cubicBezTo>
                  <a:cubicBezTo>
                    <a:pt x="4" y="199"/>
                    <a:pt x="0" y="210"/>
                    <a:pt x="8" y="213"/>
                  </a:cubicBezTo>
                  <a:cubicBezTo>
                    <a:pt x="16" y="216"/>
                    <a:pt x="46" y="216"/>
                    <a:pt x="59" y="213"/>
                  </a:cubicBezTo>
                  <a:cubicBezTo>
                    <a:pt x="72" y="210"/>
                    <a:pt x="67" y="201"/>
                    <a:pt x="86" y="192"/>
                  </a:cubicBezTo>
                  <a:cubicBezTo>
                    <a:pt x="105" y="183"/>
                    <a:pt x="138" y="170"/>
                    <a:pt x="173" y="159"/>
                  </a:cubicBezTo>
                  <a:cubicBezTo>
                    <a:pt x="208" y="148"/>
                    <a:pt x="263" y="140"/>
                    <a:pt x="299" y="126"/>
                  </a:cubicBezTo>
                  <a:cubicBezTo>
                    <a:pt x="335" y="112"/>
                    <a:pt x="366" y="93"/>
                    <a:pt x="392" y="72"/>
                  </a:cubicBezTo>
                  <a:cubicBezTo>
                    <a:pt x="418" y="51"/>
                    <a:pt x="454" y="12"/>
                    <a:pt x="455" y="0"/>
                  </a:cubicBezTo>
                  <a:lnTo>
                    <a:pt x="39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89" name="Freeform 9"/>
            <p:cNvSpPr>
              <a:spLocks/>
            </p:cNvSpPr>
            <p:nvPr userDrawn="1"/>
          </p:nvSpPr>
          <p:spPr bwMode="auto">
            <a:xfrm>
              <a:off x="1448" y="37"/>
              <a:ext cx="414" cy="108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24" y="11"/>
                </a:cxn>
                <a:cxn ang="0">
                  <a:pos x="156" y="2"/>
                </a:cxn>
                <a:cxn ang="0">
                  <a:pos x="288" y="23"/>
                </a:cxn>
                <a:cxn ang="0">
                  <a:pos x="384" y="53"/>
                </a:cxn>
                <a:cxn ang="0">
                  <a:pos x="411" y="74"/>
                </a:cxn>
                <a:cxn ang="0">
                  <a:pos x="405" y="104"/>
                </a:cxn>
                <a:cxn ang="0">
                  <a:pos x="363" y="101"/>
                </a:cxn>
                <a:cxn ang="0">
                  <a:pos x="294" y="77"/>
                </a:cxn>
                <a:cxn ang="0">
                  <a:pos x="174" y="50"/>
                </a:cxn>
                <a:cxn ang="0">
                  <a:pos x="72" y="62"/>
                </a:cxn>
                <a:cxn ang="0">
                  <a:pos x="36" y="59"/>
                </a:cxn>
                <a:cxn ang="0">
                  <a:pos x="0" y="11"/>
                </a:cxn>
              </a:cxnLst>
              <a:rect l="0" t="0" r="r" b="b"/>
              <a:pathLst>
                <a:path w="414" h="108">
                  <a:moveTo>
                    <a:pt x="0" y="11"/>
                  </a:moveTo>
                  <a:lnTo>
                    <a:pt x="24" y="11"/>
                  </a:lnTo>
                  <a:cubicBezTo>
                    <a:pt x="50" y="9"/>
                    <a:pt x="112" y="0"/>
                    <a:pt x="156" y="2"/>
                  </a:cubicBezTo>
                  <a:cubicBezTo>
                    <a:pt x="200" y="4"/>
                    <a:pt x="250" y="15"/>
                    <a:pt x="288" y="23"/>
                  </a:cubicBezTo>
                  <a:cubicBezTo>
                    <a:pt x="326" y="31"/>
                    <a:pt x="363" y="44"/>
                    <a:pt x="384" y="53"/>
                  </a:cubicBezTo>
                  <a:cubicBezTo>
                    <a:pt x="405" y="62"/>
                    <a:pt x="408" y="66"/>
                    <a:pt x="411" y="74"/>
                  </a:cubicBezTo>
                  <a:cubicBezTo>
                    <a:pt x="414" y="82"/>
                    <a:pt x="413" y="100"/>
                    <a:pt x="405" y="104"/>
                  </a:cubicBezTo>
                  <a:cubicBezTo>
                    <a:pt x="397" y="108"/>
                    <a:pt x="381" y="105"/>
                    <a:pt x="363" y="101"/>
                  </a:cubicBezTo>
                  <a:cubicBezTo>
                    <a:pt x="345" y="97"/>
                    <a:pt x="325" y="85"/>
                    <a:pt x="294" y="77"/>
                  </a:cubicBezTo>
                  <a:cubicBezTo>
                    <a:pt x="263" y="69"/>
                    <a:pt x="211" y="53"/>
                    <a:pt x="174" y="50"/>
                  </a:cubicBezTo>
                  <a:cubicBezTo>
                    <a:pt x="137" y="47"/>
                    <a:pt x="95" y="61"/>
                    <a:pt x="72" y="62"/>
                  </a:cubicBezTo>
                  <a:cubicBezTo>
                    <a:pt x="49" y="63"/>
                    <a:pt x="48" y="66"/>
                    <a:pt x="36" y="59"/>
                  </a:cubicBezTo>
                  <a:cubicBezTo>
                    <a:pt x="24" y="52"/>
                    <a:pt x="13" y="36"/>
                    <a:pt x="0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0" name="Freeform 10"/>
            <p:cNvSpPr>
              <a:spLocks/>
            </p:cNvSpPr>
            <p:nvPr userDrawn="1"/>
          </p:nvSpPr>
          <p:spPr bwMode="auto">
            <a:xfrm>
              <a:off x="1790" y="0"/>
              <a:ext cx="520" cy="225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12" y="24"/>
                </a:cxn>
                <a:cxn ang="0">
                  <a:pos x="114" y="54"/>
                </a:cxn>
                <a:cxn ang="0">
                  <a:pos x="240" y="117"/>
                </a:cxn>
                <a:cxn ang="0">
                  <a:pos x="333" y="153"/>
                </a:cxn>
                <a:cxn ang="0">
                  <a:pos x="438" y="219"/>
                </a:cxn>
                <a:cxn ang="0">
                  <a:pos x="426" y="192"/>
                </a:cxn>
                <a:cxn ang="0">
                  <a:pos x="441" y="180"/>
                </a:cxn>
                <a:cxn ang="0">
                  <a:pos x="519" y="216"/>
                </a:cxn>
                <a:cxn ang="0">
                  <a:pos x="450" y="162"/>
                </a:cxn>
                <a:cxn ang="0">
                  <a:pos x="381" y="135"/>
                </a:cxn>
                <a:cxn ang="0">
                  <a:pos x="285" y="84"/>
                </a:cxn>
                <a:cxn ang="0">
                  <a:pos x="186" y="18"/>
                </a:cxn>
                <a:cxn ang="0">
                  <a:pos x="123" y="0"/>
                </a:cxn>
                <a:cxn ang="0">
                  <a:pos x="42" y="0"/>
                </a:cxn>
              </a:cxnLst>
              <a:rect l="0" t="0" r="r" b="b"/>
              <a:pathLst>
                <a:path w="520" h="225">
                  <a:moveTo>
                    <a:pt x="42" y="0"/>
                  </a:moveTo>
                  <a:cubicBezTo>
                    <a:pt x="24" y="4"/>
                    <a:pt x="0" y="15"/>
                    <a:pt x="12" y="24"/>
                  </a:cubicBezTo>
                  <a:cubicBezTo>
                    <a:pt x="24" y="33"/>
                    <a:pt x="76" y="39"/>
                    <a:pt x="114" y="54"/>
                  </a:cubicBezTo>
                  <a:cubicBezTo>
                    <a:pt x="152" y="69"/>
                    <a:pt x="203" y="100"/>
                    <a:pt x="240" y="117"/>
                  </a:cubicBezTo>
                  <a:cubicBezTo>
                    <a:pt x="277" y="134"/>
                    <a:pt x="300" y="136"/>
                    <a:pt x="333" y="153"/>
                  </a:cubicBezTo>
                  <a:cubicBezTo>
                    <a:pt x="366" y="170"/>
                    <a:pt x="423" y="213"/>
                    <a:pt x="438" y="219"/>
                  </a:cubicBezTo>
                  <a:cubicBezTo>
                    <a:pt x="453" y="225"/>
                    <a:pt x="426" y="198"/>
                    <a:pt x="426" y="192"/>
                  </a:cubicBezTo>
                  <a:cubicBezTo>
                    <a:pt x="426" y="186"/>
                    <a:pt x="426" y="176"/>
                    <a:pt x="441" y="180"/>
                  </a:cubicBezTo>
                  <a:cubicBezTo>
                    <a:pt x="456" y="184"/>
                    <a:pt x="518" y="219"/>
                    <a:pt x="519" y="216"/>
                  </a:cubicBezTo>
                  <a:cubicBezTo>
                    <a:pt x="520" y="213"/>
                    <a:pt x="473" y="176"/>
                    <a:pt x="450" y="162"/>
                  </a:cubicBezTo>
                  <a:cubicBezTo>
                    <a:pt x="427" y="148"/>
                    <a:pt x="408" y="148"/>
                    <a:pt x="381" y="135"/>
                  </a:cubicBezTo>
                  <a:cubicBezTo>
                    <a:pt x="354" y="122"/>
                    <a:pt x="318" y="104"/>
                    <a:pt x="285" y="84"/>
                  </a:cubicBezTo>
                  <a:cubicBezTo>
                    <a:pt x="252" y="64"/>
                    <a:pt x="213" y="32"/>
                    <a:pt x="186" y="18"/>
                  </a:cubicBezTo>
                  <a:cubicBezTo>
                    <a:pt x="159" y="4"/>
                    <a:pt x="147" y="2"/>
                    <a:pt x="123" y="0"/>
                  </a:cubicBezTo>
                  <a:lnTo>
                    <a:pt x="4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1" name="Freeform 11"/>
            <p:cNvSpPr>
              <a:spLocks/>
            </p:cNvSpPr>
            <p:nvPr userDrawn="1"/>
          </p:nvSpPr>
          <p:spPr bwMode="auto">
            <a:xfrm>
              <a:off x="1943" y="154"/>
              <a:ext cx="431" cy="233"/>
            </a:xfrm>
            <a:custGeom>
              <a:avLst/>
              <a:gdLst/>
              <a:ahLst/>
              <a:cxnLst>
                <a:cxn ang="0">
                  <a:pos x="6" y="38"/>
                </a:cxn>
                <a:cxn ang="0">
                  <a:pos x="9" y="20"/>
                </a:cxn>
                <a:cxn ang="0">
                  <a:pos x="42" y="2"/>
                </a:cxn>
                <a:cxn ang="0">
                  <a:pos x="90" y="35"/>
                </a:cxn>
                <a:cxn ang="0">
                  <a:pos x="189" y="89"/>
                </a:cxn>
                <a:cxn ang="0">
                  <a:pos x="288" y="140"/>
                </a:cxn>
                <a:cxn ang="0">
                  <a:pos x="375" y="176"/>
                </a:cxn>
                <a:cxn ang="0">
                  <a:pos x="396" y="176"/>
                </a:cxn>
                <a:cxn ang="0">
                  <a:pos x="429" y="212"/>
                </a:cxn>
                <a:cxn ang="0">
                  <a:pos x="408" y="233"/>
                </a:cxn>
                <a:cxn ang="0">
                  <a:pos x="333" y="212"/>
                </a:cxn>
                <a:cxn ang="0">
                  <a:pos x="186" y="143"/>
                </a:cxn>
                <a:cxn ang="0">
                  <a:pos x="48" y="68"/>
                </a:cxn>
                <a:cxn ang="0">
                  <a:pos x="6" y="38"/>
                </a:cxn>
              </a:cxnLst>
              <a:rect l="0" t="0" r="r" b="b"/>
              <a:pathLst>
                <a:path w="431" h="233">
                  <a:moveTo>
                    <a:pt x="6" y="38"/>
                  </a:moveTo>
                  <a:cubicBezTo>
                    <a:pt x="0" y="26"/>
                    <a:pt x="3" y="26"/>
                    <a:pt x="9" y="20"/>
                  </a:cubicBezTo>
                  <a:cubicBezTo>
                    <a:pt x="15" y="14"/>
                    <a:pt x="29" y="0"/>
                    <a:pt x="42" y="2"/>
                  </a:cubicBezTo>
                  <a:cubicBezTo>
                    <a:pt x="55" y="4"/>
                    <a:pt x="66" y="21"/>
                    <a:pt x="90" y="35"/>
                  </a:cubicBezTo>
                  <a:cubicBezTo>
                    <a:pt x="114" y="49"/>
                    <a:pt x="156" y="72"/>
                    <a:pt x="189" y="89"/>
                  </a:cubicBezTo>
                  <a:cubicBezTo>
                    <a:pt x="222" y="106"/>
                    <a:pt x="257" y="126"/>
                    <a:pt x="288" y="140"/>
                  </a:cubicBezTo>
                  <a:cubicBezTo>
                    <a:pt x="319" y="154"/>
                    <a:pt x="357" y="170"/>
                    <a:pt x="375" y="176"/>
                  </a:cubicBezTo>
                  <a:cubicBezTo>
                    <a:pt x="393" y="182"/>
                    <a:pt x="387" y="170"/>
                    <a:pt x="396" y="176"/>
                  </a:cubicBezTo>
                  <a:cubicBezTo>
                    <a:pt x="405" y="182"/>
                    <a:pt x="427" y="203"/>
                    <a:pt x="429" y="212"/>
                  </a:cubicBezTo>
                  <a:cubicBezTo>
                    <a:pt x="431" y="221"/>
                    <a:pt x="424" y="233"/>
                    <a:pt x="408" y="233"/>
                  </a:cubicBezTo>
                  <a:cubicBezTo>
                    <a:pt x="392" y="233"/>
                    <a:pt x="370" y="227"/>
                    <a:pt x="333" y="212"/>
                  </a:cubicBezTo>
                  <a:cubicBezTo>
                    <a:pt x="296" y="197"/>
                    <a:pt x="234" y="167"/>
                    <a:pt x="186" y="143"/>
                  </a:cubicBezTo>
                  <a:cubicBezTo>
                    <a:pt x="138" y="119"/>
                    <a:pt x="78" y="86"/>
                    <a:pt x="48" y="68"/>
                  </a:cubicBezTo>
                  <a:cubicBezTo>
                    <a:pt x="18" y="50"/>
                    <a:pt x="12" y="50"/>
                    <a:pt x="6" y="3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2" name="Freeform 12"/>
            <p:cNvSpPr>
              <a:spLocks/>
            </p:cNvSpPr>
            <p:nvPr userDrawn="1"/>
          </p:nvSpPr>
          <p:spPr bwMode="auto">
            <a:xfrm>
              <a:off x="2262" y="87"/>
              <a:ext cx="396" cy="227"/>
            </a:xfrm>
            <a:custGeom>
              <a:avLst/>
              <a:gdLst/>
              <a:ahLst/>
              <a:cxnLst>
                <a:cxn ang="0">
                  <a:pos x="2" y="9"/>
                </a:cxn>
                <a:cxn ang="0">
                  <a:pos x="53" y="66"/>
                </a:cxn>
                <a:cxn ang="0">
                  <a:pos x="176" y="132"/>
                </a:cxn>
                <a:cxn ang="0">
                  <a:pos x="293" y="189"/>
                </a:cxn>
                <a:cxn ang="0">
                  <a:pos x="341" y="222"/>
                </a:cxn>
                <a:cxn ang="0">
                  <a:pos x="377" y="219"/>
                </a:cxn>
                <a:cxn ang="0">
                  <a:pos x="377" y="180"/>
                </a:cxn>
                <a:cxn ang="0">
                  <a:pos x="260" y="126"/>
                </a:cxn>
                <a:cxn ang="0">
                  <a:pos x="113" y="51"/>
                </a:cxn>
                <a:cxn ang="0">
                  <a:pos x="41" y="9"/>
                </a:cxn>
                <a:cxn ang="0">
                  <a:pos x="2" y="9"/>
                </a:cxn>
              </a:cxnLst>
              <a:rect l="0" t="0" r="r" b="b"/>
              <a:pathLst>
                <a:path w="396" h="227">
                  <a:moveTo>
                    <a:pt x="2" y="9"/>
                  </a:moveTo>
                  <a:cubicBezTo>
                    <a:pt x="4" y="18"/>
                    <a:pt x="24" y="45"/>
                    <a:pt x="53" y="66"/>
                  </a:cubicBezTo>
                  <a:cubicBezTo>
                    <a:pt x="82" y="87"/>
                    <a:pt x="136" y="111"/>
                    <a:pt x="176" y="132"/>
                  </a:cubicBezTo>
                  <a:cubicBezTo>
                    <a:pt x="216" y="153"/>
                    <a:pt x="266" y="174"/>
                    <a:pt x="293" y="189"/>
                  </a:cubicBezTo>
                  <a:cubicBezTo>
                    <a:pt x="320" y="204"/>
                    <a:pt x="327" y="217"/>
                    <a:pt x="341" y="222"/>
                  </a:cubicBezTo>
                  <a:cubicBezTo>
                    <a:pt x="355" y="227"/>
                    <a:pt x="371" y="226"/>
                    <a:pt x="377" y="219"/>
                  </a:cubicBezTo>
                  <a:cubicBezTo>
                    <a:pt x="383" y="212"/>
                    <a:pt x="396" y="195"/>
                    <a:pt x="377" y="180"/>
                  </a:cubicBezTo>
                  <a:cubicBezTo>
                    <a:pt x="358" y="165"/>
                    <a:pt x="304" y="147"/>
                    <a:pt x="260" y="126"/>
                  </a:cubicBezTo>
                  <a:cubicBezTo>
                    <a:pt x="216" y="105"/>
                    <a:pt x="149" y="70"/>
                    <a:pt x="113" y="51"/>
                  </a:cubicBezTo>
                  <a:cubicBezTo>
                    <a:pt x="77" y="32"/>
                    <a:pt x="60" y="17"/>
                    <a:pt x="41" y="9"/>
                  </a:cubicBezTo>
                  <a:cubicBezTo>
                    <a:pt x="22" y="1"/>
                    <a:pt x="0" y="0"/>
                    <a:pt x="2" y="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3" name="Freeform 13"/>
            <p:cNvSpPr>
              <a:spLocks/>
            </p:cNvSpPr>
            <p:nvPr userDrawn="1"/>
          </p:nvSpPr>
          <p:spPr bwMode="auto">
            <a:xfrm>
              <a:off x="2264" y="240"/>
              <a:ext cx="516" cy="223"/>
            </a:xfrm>
            <a:custGeom>
              <a:avLst/>
              <a:gdLst/>
              <a:ahLst/>
              <a:cxnLst>
                <a:cxn ang="0">
                  <a:pos x="3" y="10"/>
                </a:cxn>
                <a:cxn ang="0">
                  <a:pos x="105" y="97"/>
                </a:cxn>
                <a:cxn ang="0">
                  <a:pos x="243" y="178"/>
                </a:cxn>
                <a:cxn ang="0">
                  <a:pos x="357" y="217"/>
                </a:cxn>
                <a:cxn ang="0">
                  <a:pos x="498" y="214"/>
                </a:cxn>
                <a:cxn ang="0">
                  <a:pos x="468" y="187"/>
                </a:cxn>
                <a:cxn ang="0">
                  <a:pos x="309" y="136"/>
                </a:cxn>
                <a:cxn ang="0">
                  <a:pos x="123" y="34"/>
                </a:cxn>
                <a:cxn ang="0">
                  <a:pos x="3" y="10"/>
                </a:cxn>
              </a:cxnLst>
              <a:rect l="0" t="0" r="r" b="b"/>
              <a:pathLst>
                <a:path w="516" h="223">
                  <a:moveTo>
                    <a:pt x="3" y="10"/>
                  </a:moveTo>
                  <a:cubicBezTo>
                    <a:pt x="0" y="20"/>
                    <a:pt x="65" y="69"/>
                    <a:pt x="105" y="97"/>
                  </a:cubicBezTo>
                  <a:cubicBezTo>
                    <a:pt x="145" y="125"/>
                    <a:pt x="201" y="158"/>
                    <a:pt x="243" y="178"/>
                  </a:cubicBezTo>
                  <a:cubicBezTo>
                    <a:pt x="285" y="198"/>
                    <a:pt x="315" y="211"/>
                    <a:pt x="357" y="217"/>
                  </a:cubicBezTo>
                  <a:cubicBezTo>
                    <a:pt x="399" y="223"/>
                    <a:pt x="480" y="219"/>
                    <a:pt x="498" y="214"/>
                  </a:cubicBezTo>
                  <a:cubicBezTo>
                    <a:pt x="516" y="209"/>
                    <a:pt x="499" y="200"/>
                    <a:pt x="468" y="187"/>
                  </a:cubicBezTo>
                  <a:cubicBezTo>
                    <a:pt x="437" y="174"/>
                    <a:pt x="366" y="161"/>
                    <a:pt x="309" y="136"/>
                  </a:cubicBezTo>
                  <a:cubicBezTo>
                    <a:pt x="252" y="111"/>
                    <a:pt x="172" y="54"/>
                    <a:pt x="123" y="34"/>
                  </a:cubicBezTo>
                  <a:cubicBezTo>
                    <a:pt x="74" y="14"/>
                    <a:pt x="6" y="0"/>
                    <a:pt x="3" y="1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4" name="Freeform 14"/>
            <p:cNvSpPr>
              <a:spLocks/>
            </p:cNvSpPr>
            <p:nvPr userDrawn="1"/>
          </p:nvSpPr>
          <p:spPr bwMode="auto">
            <a:xfrm>
              <a:off x="2723" y="324"/>
              <a:ext cx="414" cy="100"/>
            </a:xfrm>
            <a:custGeom>
              <a:avLst/>
              <a:gdLst/>
              <a:ahLst/>
              <a:cxnLst>
                <a:cxn ang="0">
                  <a:pos x="69" y="60"/>
                </a:cxn>
                <a:cxn ang="0">
                  <a:pos x="12" y="42"/>
                </a:cxn>
                <a:cxn ang="0">
                  <a:pos x="3" y="15"/>
                </a:cxn>
                <a:cxn ang="0">
                  <a:pos x="30" y="0"/>
                </a:cxn>
                <a:cxn ang="0">
                  <a:pos x="117" y="18"/>
                </a:cxn>
                <a:cxn ang="0">
                  <a:pos x="243" y="48"/>
                </a:cxn>
                <a:cxn ang="0">
                  <a:pos x="387" y="48"/>
                </a:cxn>
                <a:cxn ang="0">
                  <a:pos x="408" y="54"/>
                </a:cxn>
                <a:cxn ang="0">
                  <a:pos x="381" y="87"/>
                </a:cxn>
                <a:cxn ang="0">
                  <a:pos x="318" y="99"/>
                </a:cxn>
                <a:cxn ang="0">
                  <a:pos x="195" y="93"/>
                </a:cxn>
                <a:cxn ang="0">
                  <a:pos x="69" y="60"/>
                </a:cxn>
              </a:cxnLst>
              <a:rect l="0" t="0" r="r" b="b"/>
              <a:pathLst>
                <a:path w="414" h="100">
                  <a:moveTo>
                    <a:pt x="69" y="60"/>
                  </a:moveTo>
                  <a:cubicBezTo>
                    <a:pt x="39" y="52"/>
                    <a:pt x="23" y="49"/>
                    <a:pt x="12" y="42"/>
                  </a:cubicBezTo>
                  <a:cubicBezTo>
                    <a:pt x="1" y="35"/>
                    <a:pt x="0" y="22"/>
                    <a:pt x="3" y="15"/>
                  </a:cubicBezTo>
                  <a:cubicBezTo>
                    <a:pt x="6" y="8"/>
                    <a:pt x="11" y="0"/>
                    <a:pt x="30" y="0"/>
                  </a:cubicBezTo>
                  <a:cubicBezTo>
                    <a:pt x="49" y="0"/>
                    <a:pt x="82" y="10"/>
                    <a:pt x="117" y="18"/>
                  </a:cubicBezTo>
                  <a:cubicBezTo>
                    <a:pt x="152" y="26"/>
                    <a:pt x="198" y="43"/>
                    <a:pt x="243" y="48"/>
                  </a:cubicBezTo>
                  <a:cubicBezTo>
                    <a:pt x="288" y="53"/>
                    <a:pt x="360" y="47"/>
                    <a:pt x="387" y="48"/>
                  </a:cubicBezTo>
                  <a:cubicBezTo>
                    <a:pt x="414" y="49"/>
                    <a:pt x="409" y="48"/>
                    <a:pt x="408" y="54"/>
                  </a:cubicBezTo>
                  <a:cubicBezTo>
                    <a:pt x="407" y="60"/>
                    <a:pt x="396" y="80"/>
                    <a:pt x="381" y="87"/>
                  </a:cubicBezTo>
                  <a:cubicBezTo>
                    <a:pt x="366" y="94"/>
                    <a:pt x="349" y="98"/>
                    <a:pt x="318" y="99"/>
                  </a:cubicBezTo>
                  <a:cubicBezTo>
                    <a:pt x="287" y="100"/>
                    <a:pt x="237" y="99"/>
                    <a:pt x="195" y="93"/>
                  </a:cubicBezTo>
                  <a:cubicBezTo>
                    <a:pt x="153" y="87"/>
                    <a:pt x="99" y="68"/>
                    <a:pt x="69" y="6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5" name="Freeform 15"/>
            <p:cNvSpPr>
              <a:spLocks/>
            </p:cNvSpPr>
            <p:nvPr userDrawn="1"/>
          </p:nvSpPr>
          <p:spPr bwMode="auto">
            <a:xfrm>
              <a:off x="3165" y="375"/>
              <a:ext cx="150" cy="72"/>
            </a:xfrm>
            <a:custGeom>
              <a:avLst/>
              <a:gdLst/>
              <a:ahLst/>
              <a:cxnLst>
                <a:cxn ang="0">
                  <a:pos x="3" y="67"/>
                </a:cxn>
                <a:cxn ang="0">
                  <a:pos x="84" y="19"/>
                </a:cxn>
                <a:cxn ang="0">
                  <a:pos x="123" y="1"/>
                </a:cxn>
                <a:cxn ang="0">
                  <a:pos x="150" y="22"/>
                </a:cxn>
                <a:cxn ang="0">
                  <a:pos x="123" y="55"/>
                </a:cxn>
                <a:cxn ang="0">
                  <a:pos x="90" y="70"/>
                </a:cxn>
                <a:cxn ang="0">
                  <a:pos x="0" y="67"/>
                </a:cxn>
              </a:cxnLst>
              <a:rect l="0" t="0" r="r" b="b"/>
              <a:pathLst>
                <a:path w="150" h="72">
                  <a:moveTo>
                    <a:pt x="3" y="67"/>
                  </a:moveTo>
                  <a:cubicBezTo>
                    <a:pt x="16" y="59"/>
                    <a:pt x="64" y="30"/>
                    <a:pt x="84" y="19"/>
                  </a:cubicBezTo>
                  <a:cubicBezTo>
                    <a:pt x="104" y="8"/>
                    <a:pt x="112" y="0"/>
                    <a:pt x="123" y="1"/>
                  </a:cubicBezTo>
                  <a:cubicBezTo>
                    <a:pt x="134" y="2"/>
                    <a:pt x="150" y="13"/>
                    <a:pt x="150" y="22"/>
                  </a:cubicBezTo>
                  <a:cubicBezTo>
                    <a:pt x="150" y="31"/>
                    <a:pt x="133" y="47"/>
                    <a:pt x="123" y="55"/>
                  </a:cubicBezTo>
                  <a:cubicBezTo>
                    <a:pt x="113" y="63"/>
                    <a:pt x="110" y="68"/>
                    <a:pt x="90" y="70"/>
                  </a:cubicBezTo>
                  <a:cubicBezTo>
                    <a:pt x="70" y="72"/>
                    <a:pt x="35" y="69"/>
                    <a:pt x="0" y="67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6" name="Freeform 16"/>
            <p:cNvSpPr>
              <a:spLocks/>
            </p:cNvSpPr>
            <p:nvPr userDrawn="1"/>
          </p:nvSpPr>
          <p:spPr bwMode="auto">
            <a:xfrm>
              <a:off x="3463" y="267"/>
              <a:ext cx="148" cy="91"/>
            </a:xfrm>
            <a:custGeom>
              <a:avLst/>
              <a:gdLst/>
              <a:ahLst/>
              <a:cxnLst>
                <a:cxn ang="0">
                  <a:pos x="1" y="69"/>
                </a:cxn>
                <a:cxn ang="0">
                  <a:pos x="25" y="51"/>
                </a:cxn>
                <a:cxn ang="0">
                  <a:pos x="100" y="9"/>
                </a:cxn>
                <a:cxn ang="0">
                  <a:pos x="133" y="3"/>
                </a:cxn>
                <a:cxn ang="0">
                  <a:pos x="136" y="27"/>
                </a:cxn>
                <a:cxn ang="0">
                  <a:pos x="61" y="75"/>
                </a:cxn>
                <a:cxn ang="0">
                  <a:pos x="19" y="90"/>
                </a:cxn>
                <a:cxn ang="0">
                  <a:pos x="1" y="69"/>
                </a:cxn>
              </a:cxnLst>
              <a:rect l="0" t="0" r="r" b="b"/>
              <a:pathLst>
                <a:path w="148" h="91">
                  <a:moveTo>
                    <a:pt x="1" y="69"/>
                  </a:moveTo>
                  <a:cubicBezTo>
                    <a:pt x="2" y="63"/>
                    <a:pt x="9" y="61"/>
                    <a:pt x="25" y="51"/>
                  </a:cubicBezTo>
                  <a:cubicBezTo>
                    <a:pt x="41" y="41"/>
                    <a:pt x="82" y="17"/>
                    <a:pt x="100" y="9"/>
                  </a:cubicBezTo>
                  <a:cubicBezTo>
                    <a:pt x="118" y="1"/>
                    <a:pt x="127" y="0"/>
                    <a:pt x="133" y="3"/>
                  </a:cubicBezTo>
                  <a:cubicBezTo>
                    <a:pt x="139" y="6"/>
                    <a:pt x="148" y="15"/>
                    <a:pt x="136" y="27"/>
                  </a:cubicBezTo>
                  <a:cubicBezTo>
                    <a:pt x="124" y="39"/>
                    <a:pt x="80" y="65"/>
                    <a:pt x="61" y="75"/>
                  </a:cubicBezTo>
                  <a:cubicBezTo>
                    <a:pt x="42" y="85"/>
                    <a:pt x="29" y="91"/>
                    <a:pt x="19" y="90"/>
                  </a:cubicBezTo>
                  <a:cubicBezTo>
                    <a:pt x="9" y="89"/>
                    <a:pt x="0" y="75"/>
                    <a:pt x="1" y="6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7" name="Freeform 17"/>
            <p:cNvSpPr>
              <a:spLocks/>
            </p:cNvSpPr>
            <p:nvPr userDrawn="1"/>
          </p:nvSpPr>
          <p:spPr bwMode="auto">
            <a:xfrm>
              <a:off x="3580" y="58"/>
              <a:ext cx="938" cy="158"/>
            </a:xfrm>
            <a:custGeom>
              <a:avLst/>
              <a:gdLst/>
              <a:ahLst/>
              <a:cxnLst>
                <a:cxn ang="0">
                  <a:pos x="172" y="86"/>
                </a:cxn>
                <a:cxn ang="0">
                  <a:pos x="61" y="137"/>
                </a:cxn>
                <a:cxn ang="0">
                  <a:pos x="16" y="155"/>
                </a:cxn>
                <a:cxn ang="0">
                  <a:pos x="7" y="122"/>
                </a:cxn>
                <a:cxn ang="0">
                  <a:pos x="58" y="80"/>
                </a:cxn>
                <a:cxn ang="0">
                  <a:pos x="172" y="38"/>
                </a:cxn>
                <a:cxn ang="0">
                  <a:pos x="304" y="11"/>
                </a:cxn>
                <a:cxn ang="0">
                  <a:pos x="463" y="2"/>
                </a:cxn>
                <a:cxn ang="0">
                  <a:pos x="631" y="23"/>
                </a:cxn>
                <a:cxn ang="0">
                  <a:pos x="796" y="53"/>
                </a:cxn>
                <a:cxn ang="0">
                  <a:pos x="841" y="47"/>
                </a:cxn>
                <a:cxn ang="0">
                  <a:pos x="907" y="71"/>
                </a:cxn>
                <a:cxn ang="0">
                  <a:pos x="919" y="101"/>
                </a:cxn>
                <a:cxn ang="0">
                  <a:pos x="793" y="98"/>
                </a:cxn>
                <a:cxn ang="0">
                  <a:pos x="634" y="62"/>
                </a:cxn>
                <a:cxn ang="0">
                  <a:pos x="439" y="38"/>
                </a:cxn>
                <a:cxn ang="0">
                  <a:pos x="238" y="59"/>
                </a:cxn>
                <a:cxn ang="0">
                  <a:pos x="172" y="86"/>
                </a:cxn>
              </a:cxnLst>
              <a:rect l="0" t="0" r="r" b="b"/>
              <a:pathLst>
                <a:path w="938" h="158">
                  <a:moveTo>
                    <a:pt x="172" y="86"/>
                  </a:moveTo>
                  <a:cubicBezTo>
                    <a:pt x="142" y="99"/>
                    <a:pt x="87" y="126"/>
                    <a:pt x="61" y="137"/>
                  </a:cubicBezTo>
                  <a:cubicBezTo>
                    <a:pt x="35" y="148"/>
                    <a:pt x="25" y="158"/>
                    <a:pt x="16" y="155"/>
                  </a:cubicBezTo>
                  <a:cubicBezTo>
                    <a:pt x="7" y="152"/>
                    <a:pt x="0" y="134"/>
                    <a:pt x="7" y="122"/>
                  </a:cubicBezTo>
                  <a:cubicBezTo>
                    <a:pt x="14" y="110"/>
                    <a:pt x="31" y="94"/>
                    <a:pt x="58" y="80"/>
                  </a:cubicBezTo>
                  <a:cubicBezTo>
                    <a:pt x="85" y="66"/>
                    <a:pt x="131" y="49"/>
                    <a:pt x="172" y="38"/>
                  </a:cubicBezTo>
                  <a:cubicBezTo>
                    <a:pt x="213" y="27"/>
                    <a:pt x="256" y="17"/>
                    <a:pt x="304" y="11"/>
                  </a:cubicBezTo>
                  <a:cubicBezTo>
                    <a:pt x="352" y="5"/>
                    <a:pt x="409" y="0"/>
                    <a:pt x="463" y="2"/>
                  </a:cubicBezTo>
                  <a:cubicBezTo>
                    <a:pt x="517" y="4"/>
                    <a:pt x="576" y="15"/>
                    <a:pt x="631" y="23"/>
                  </a:cubicBezTo>
                  <a:cubicBezTo>
                    <a:pt x="686" y="31"/>
                    <a:pt x="761" y="49"/>
                    <a:pt x="796" y="53"/>
                  </a:cubicBezTo>
                  <a:cubicBezTo>
                    <a:pt x="831" y="57"/>
                    <a:pt x="823" y="44"/>
                    <a:pt x="841" y="47"/>
                  </a:cubicBezTo>
                  <a:cubicBezTo>
                    <a:pt x="859" y="50"/>
                    <a:pt x="894" y="62"/>
                    <a:pt x="907" y="71"/>
                  </a:cubicBezTo>
                  <a:cubicBezTo>
                    <a:pt x="920" y="80"/>
                    <a:pt x="938" y="97"/>
                    <a:pt x="919" y="101"/>
                  </a:cubicBezTo>
                  <a:cubicBezTo>
                    <a:pt x="900" y="105"/>
                    <a:pt x="840" y="104"/>
                    <a:pt x="793" y="98"/>
                  </a:cubicBezTo>
                  <a:cubicBezTo>
                    <a:pt x="746" y="92"/>
                    <a:pt x="693" y="72"/>
                    <a:pt x="634" y="62"/>
                  </a:cubicBezTo>
                  <a:cubicBezTo>
                    <a:pt x="575" y="52"/>
                    <a:pt x="505" y="38"/>
                    <a:pt x="439" y="38"/>
                  </a:cubicBezTo>
                  <a:cubicBezTo>
                    <a:pt x="373" y="38"/>
                    <a:pt x="284" y="51"/>
                    <a:pt x="238" y="59"/>
                  </a:cubicBezTo>
                  <a:cubicBezTo>
                    <a:pt x="192" y="67"/>
                    <a:pt x="202" y="73"/>
                    <a:pt x="172" y="8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8" name="Freeform 18"/>
            <p:cNvSpPr>
              <a:spLocks/>
            </p:cNvSpPr>
            <p:nvPr userDrawn="1"/>
          </p:nvSpPr>
          <p:spPr bwMode="auto">
            <a:xfrm>
              <a:off x="3686" y="145"/>
              <a:ext cx="372" cy="98"/>
            </a:xfrm>
            <a:custGeom>
              <a:avLst/>
              <a:gdLst/>
              <a:ahLst/>
              <a:cxnLst>
                <a:cxn ang="0">
                  <a:pos x="18" y="47"/>
                </a:cxn>
                <a:cxn ang="0">
                  <a:pos x="141" y="17"/>
                </a:cxn>
                <a:cxn ang="0">
                  <a:pos x="246" y="2"/>
                </a:cxn>
                <a:cxn ang="0">
                  <a:pos x="351" y="5"/>
                </a:cxn>
                <a:cxn ang="0">
                  <a:pos x="372" y="23"/>
                </a:cxn>
                <a:cxn ang="0">
                  <a:pos x="354" y="44"/>
                </a:cxn>
                <a:cxn ang="0">
                  <a:pos x="264" y="50"/>
                </a:cxn>
                <a:cxn ang="0">
                  <a:pos x="168" y="53"/>
                </a:cxn>
                <a:cxn ang="0">
                  <a:pos x="72" y="77"/>
                </a:cxn>
                <a:cxn ang="0">
                  <a:pos x="15" y="95"/>
                </a:cxn>
                <a:cxn ang="0">
                  <a:pos x="0" y="56"/>
                </a:cxn>
              </a:cxnLst>
              <a:rect l="0" t="0" r="r" b="b"/>
              <a:pathLst>
                <a:path w="372" h="98">
                  <a:moveTo>
                    <a:pt x="18" y="47"/>
                  </a:moveTo>
                  <a:cubicBezTo>
                    <a:pt x="60" y="36"/>
                    <a:pt x="103" y="25"/>
                    <a:pt x="141" y="17"/>
                  </a:cubicBezTo>
                  <a:cubicBezTo>
                    <a:pt x="179" y="9"/>
                    <a:pt x="211" y="4"/>
                    <a:pt x="246" y="2"/>
                  </a:cubicBezTo>
                  <a:cubicBezTo>
                    <a:pt x="281" y="0"/>
                    <a:pt x="330" y="1"/>
                    <a:pt x="351" y="5"/>
                  </a:cubicBezTo>
                  <a:cubicBezTo>
                    <a:pt x="372" y="9"/>
                    <a:pt x="372" y="17"/>
                    <a:pt x="372" y="23"/>
                  </a:cubicBezTo>
                  <a:cubicBezTo>
                    <a:pt x="372" y="29"/>
                    <a:pt x="372" y="40"/>
                    <a:pt x="354" y="44"/>
                  </a:cubicBezTo>
                  <a:cubicBezTo>
                    <a:pt x="336" y="48"/>
                    <a:pt x="295" y="49"/>
                    <a:pt x="264" y="50"/>
                  </a:cubicBezTo>
                  <a:cubicBezTo>
                    <a:pt x="233" y="51"/>
                    <a:pt x="200" y="49"/>
                    <a:pt x="168" y="53"/>
                  </a:cubicBezTo>
                  <a:cubicBezTo>
                    <a:pt x="136" y="57"/>
                    <a:pt x="98" y="70"/>
                    <a:pt x="72" y="77"/>
                  </a:cubicBezTo>
                  <a:cubicBezTo>
                    <a:pt x="46" y="84"/>
                    <a:pt x="27" y="98"/>
                    <a:pt x="15" y="95"/>
                  </a:cubicBezTo>
                  <a:cubicBezTo>
                    <a:pt x="3" y="92"/>
                    <a:pt x="1" y="74"/>
                    <a:pt x="0" y="56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9" name="Freeform 19"/>
            <p:cNvSpPr>
              <a:spLocks/>
            </p:cNvSpPr>
            <p:nvPr userDrawn="1"/>
          </p:nvSpPr>
          <p:spPr bwMode="auto">
            <a:xfrm>
              <a:off x="3618" y="308"/>
              <a:ext cx="318" cy="158"/>
            </a:xfrm>
            <a:custGeom>
              <a:avLst/>
              <a:gdLst/>
              <a:ahLst/>
              <a:cxnLst>
                <a:cxn ang="0">
                  <a:pos x="0" y="158"/>
                </a:cxn>
                <a:cxn ang="0">
                  <a:pos x="12" y="137"/>
                </a:cxn>
                <a:cxn ang="0">
                  <a:pos x="162" y="71"/>
                </a:cxn>
                <a:cxn ang="0">
                  <a:pos x="249" y="20"/>
                </a:cxn>
                <a:cxn ang="0">
                  <a:pos x="285" y="2"/>
                </a:cxn>
                <a:cxn ang="0">
                  <a:pos x="309" y="11"/>
                </a:cxn>
                <a:cxn ang="0">
                  <a:pos x="303" y="47"/>
                </a:cxn>
                <a:cxn ang="0">
                  <a:pos x="219" y="89"/>
                </a:cxn>
                <a:cxn ang="0">
                  <a:pos x="108" y="140"/>
                </a:cxn>
                <a:cxn ang="0">
                  <a:pos x="57" y="152"/>
                </a:cxn>
                <a:cxn ang="0">
                  <a:pos x="0" y="158"/>
                </a:cxn>
              </a:cxnLst>
              <a:rect l="0" t="0" r="r" b="b"/>
              <a:pathLst>
                <a:path w="318" h="158">
                  <a:moveTo>
                    <a:pt x="0" y="158"/>
                  </a:moveTo>
                  <a:lnTo>
                    <a:pt x="12" y="137"/>
                  </a:lnTo>
                  <a:cubicBezTo>
                    <a:pt x="39" y="123"/>
                    <a:pt x="122" y="90"/>
                    <a:pt x="162" y="71"/>
                  </a:cubicBezTo>
                  <a:cubicBezTo>
                    <a:pt x="202" y="52"/>
                    <a:pt x="229" y="31"/>
                    <a:pt x="249" y="20"/>
                  </a:cubicBezTo>
                  <a:cubicBezTo>
                    <a:pt x="269" y="9"/>
                    <a:pt x="275" y="4"/>
                    <a:pt x="285" y="2"/>
                  </a:cubicBezTo>
                  <a:cubicBezTo>
                    <a:pt x="295" y="0"/>
                    <a:pt x="306" y="4"/>
                    <a:pt x="309" y="11"/>
                  </a:cubicBezTo>
                  <a:cubicBezTo>
                    <a:pt x="312" y="18"/>
                    <a:pt x="318" y="34"/>
                    <a:pt x="303" y="47"/>
                  </a:cubicBezTo>
                  <a:cubicBezTo>
                    <a:pt x="288" y="60"/>
                    <a:pt x="252" y="74"/>
                    <a:pt x="219" y="89"/>
                  </a:cubicBezTo>
                  <a:cubicBezTo>
                    <a:pt x="186" y="104"/>
                    <a:pt x="135" y="130"/>
                    <a:pt x="108" y="140"/>
                  </a:cubicBezTo>
                  <a:cubicBezTo>
                    <a:pt x="81" y="150"/>
                    <a:pt x="74" y="150"/>
                    <a:pt x="57" y="152"/>
                  </a:cubicBezTo>
                  <a:cubicBezTo>
                    <a:pt x="40" y="154"/>
                    <a:pt x="23" y="154"/>
                    <a:pt x="0" y="15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0" name="Freeform 20"/>
            <p:cNvSpPr>
              <a:spLocks/>
            </p:cNvSpPr>
            <p:nvPr userDrawn="1"/>
          </p:nvSpPr>
          <p:spPr bwMode="auto">
            <a:xfrm>
              <a:off x="3413" y="291"/>
              <a:ext cx="380" cy="174"/>
            </a:xfrm>
            <a:custGeom>
              <a:avLst/>
              <a:gdLst/>
              <a:ahLst/>
              <a:cxnLst>
                <a:cxn ang="0">
                  <a:pos x="3" y="165"/>
                </a:cxn>
                <a:cxn ang="0">
                  <a:pos x="129" y="93"/>
                </a:cxn>
                <a:cxn ang="0">
                  <a:pos x="261" y="30"/>
                </a:cxn>
                <a:cxn ang="0">
                  <a:pos x="351" y="0"/>
                </a:cxn>
                <a:cxn ang="0">
                  <a:pos x="378" y="27"/>
                </a:cxn>
                <a:cxn ang="0">
                  <a:pos x="336" y="51"/>
                </a:cxn>
                <a:cxn ang="0">
                  <a:pos x="291" y="60"/>
                </a:cxn>
                <a:cxn ang="0">
                  <a:pos x="240" y="75"/>
                </a:cxn>
                <a:cxn ang="0">
                  <a:pos x="189" y="120"/>
                </a:cxn>
                <a:cxn ang="0">
                  <a:pos x="102" y="174"/>
                </a:cxn>
                <a:cxn ang="0">
                  <a:pos x="0" y="162"/>
                </a:cxn>
              </a:cxnLst>
              <a:rect l="0" t="0" r="r" b="b"/>
              <a:pathLst>
                <a:path w="380" h="174">
                  <a:moveTo>
                    <a:pt x="3" y="165"/>
                  </a:moveTo>
                  <a:cubicBezTo>
                    <a:pt x="24" y="153"/>
                    <a:pt x="86" y="115"/>
                    <a:pt x="129" y="93"/>
                  </a:cubicBezTo>
                  <a:cubicBezTo>
                    <a:pt x="172" y="71"/>
                    <a:pt x="224" y="45"/>
                    <a:pt x="261" y="30"/>
                  </a:cubicBezTo>
                  <a:cubicBezTo>
                    <a:pt x="298" y="15"/>
                    <a:pt x="332" y="0"/>
                    <a:pt x="351" y="0"/>
                  </a:cubicBezTo>
                  <a:cubicBezTo>
                    <a:pt x="370" y="0"/>
                    <a:pt x="380" y="19"/>
                    <a:pt x="378" y="27"/>
                  </a:cubicBezTo>
                  <a:cubicBezTo>
                    <a:pt x="376" y="35"/>
                    <a:pt x="350" y="46"/>
                    <a:pt x="336" y="51"/>
                  </a:cubicBezTo>
                  <a:cubicBezTo>
                    <a:pt x="322" y="56"/>
                    <a:pt x="307" y="56"/>
                    <a:pt x="291" y="60"/>
                  </a:cubicBezTo>
                  <a:cubicBezTo>
                    <a:pt x="275" y="64"/>
                    <a:pt x="257" y="65"/>
                    <a:pt x="240" y="75"/>
                  </a:cubicBezTo>
                  <a:cubicBezTo>
                    <a:pt x="223" y="85"/>
                    <a:pt x="212" y="104"/>
                    <a:pt x="189" y="120"/>
                  </a:cubicBezTo>
                  <a:cubicBezTo>
                    <a:pt x="166" y="136"/>
                    <a:pt x="133" y="167"/>
                    <a:pt x="102" y="174"/>
                  </a:cubicBezTo>
                  <a:lnTo>
                    <a:pt x="0" y="162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1" name="Freeform 21"/>
            <p:cNvSpPr>
              <a:spLocks/>
            </p:cNvSpPr>
            <p:nvPr userDrawn="1"/>
          </p:nvSpPr>
          <p:spPr bwMode="auto">
            <a:xfrm>
              <a:off x="4178" y="187"/>
              <a:ext cx="523" cy="69"/>
            </a:xfrm>
            <a:custGeom>
              <a:avLst/>
              <a:gdLst/>
              <a:ahLst/>
              <a:cxnLst>
                <a:cxn ang="0">
                  <a:pos x="84" y="11"/>
                </a:cxn>
                <a:cxn ang="0">
                  <a:pos x="27" y="5"/>
                </a:cxn>
                <a:cxn ang="0">
                  <a:pos x="9" y="35"/>
                </a:cxn>
                <a:cxn ang="0">
                  <a:pos x="81" y="56"/>
                </a:cxn>
                <a:cxn ang="0">
                  <a:pos x="255" y="68"/>
                </a:cxn>
                <a:cxn ang="0">
                  <a:pos x="432" y="50"/>
                </a:cxn>
                <a:cxn ang="0">
                  <a:pos x="513" y="5"/>
                </a:cxn>
                <a:cxn ang="0">
                  <a:pos x="372" y="20"/>
                </a:cxn>
                <a:cxn ang="0">
                  <a:pos x="141" y="14"/>
                </a:cxn>
                <a:cxn ang="0">
                  <a:pos x="84" y="11"/>
                </a:cxn>
              </a:cxnLst>
              <a:rect l="0" t="0" r="r" b="b"/>
              <a:pathLst>
                <a:path w="523" h="69">
                  <a:moveTo>
                    <a:pt x="84" y="11"/>
                  </a:moveTo>
                  <a:cubicBezTo>
                    <a:pt x="65" y="9"/>
                    <a:pt x="40" y="1"/>
                    <a:pt x="27" y="5"/>
                  </a:cubicBezTo>
                  <a:cubicBezTo>
                    <a:pt x="14" y="9"/>
                    <a:pt x="0" y="27"/>
                    <a:pt x="9" y="35"/>
                  </a:cubicBezTo>
                  <a:cubicBezTo>
                    <a:pt x="18" y="43"/>
                    <a:pt x="40" y="51"/>
                    <a:pt x="81" y="56"/>
                  </a:cubicBezTo>
                  <a:cubicBezTo>
                    <a:pt x="122" y="61"/>
                    <a:pt x="197" y="69"/>
                    <a:pt x="255" y="68"/>
                  </a:cubicBezTo>
                  <a:cubicBezTo>
                    <a:pt x="313" y="67"/>
                    <a:pt x="389" y="60"/>
                    <a:pt x="432" y="50"/>
                  </a:cubicBezTo>
                  <a:cubicBezTo>
                    <a:pt x="475" y="40"/>
                    <a:pt x="523" y="10"/>
                    <a:pt x="513" y="5"/>
                  </a:cubicBezTo>
                  <a:cubicBezTo>
                    <a:pt x="503" y="0"/>
                    <a:pt x="434" y="19"/>
                    <a:pt x="372" y="20"/>
                  </a:cubicBezTo>
                  <a:cubicBezTo>
                    <a:pt x="310" y="21"/>
                    <a:pt x="189" y="15"/>
                    <a:pt x="141" y="14"/>
                  </a:cubicBezTo>
                  <a:cubicBezTo>
                    <a:pt x="93" y="13"/>
                    <a:pt x="103" y="13"/>
                    <a:pt x="84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2" name="Freeform 22"/>
            <p:cNvSpPr>
              <a:spLocks/>
            </p:cNvSpPr>
            <p:nvPr userDrawn="1"/>
          </p:nvSpPr>
          <p:spPr bwMode="auto">
            <a:xfrm>
              <a:off x="4689" y="186"/>
              <a:ext cx="537" cy="120"/>
            </a:xfrm>
            <a:custGeom>
              <a:avLst/>
              <a:gdLst/>
              <a:ahLst/>
              <a:cxnLst>
                <a:cxn ang="0">
                  <a:pos x="23" y="6"/>
                </a:cxn>
                <a:cxn ang="0">
                  <a:pos x="188" y="3"/>
                </a:cxn>
                <a:cxn ang="0">
                  <a:pos x="323" y="27"/>
                </a:cxn>
                <a:cxn ang="0">
                  <a:pos x="464" y="69"/>
                </a:cxn>
                <a:cxn ang="0">
                  <a:pos x="521" y="90"/>
                </a:cxn>
                <a:cxn ang="0">
                  <a:pos x="533" y="105"/>
                </a:cxn>
                <a:cxn ang="0">
                  <a:pos x="497" y="120"/>
                </a:cxn>
                <a:cxn ang="0">
                  <a:pos x="452" y="108"/>
                </a:cxn>
                <a:cxn ang="0">
                  <a:pos x="350" y="72"/>
                </a:cxn>
                <a:cxn ang="0">
                  <a:pos x="158" y="39"/>
                </a:cxn>
                <a:cxn ang="0">
                  <a:pos x="50" y="39"/>
                </a:cxn>
                <a:cxn ang="0">
                  <a:pos x="23" y="6"/>
                </a:cxn>
              </a:cxnLst>
              <a:rect l="0" t="0" r="r" b="b"/>
              <a:pathLst>
                <a:path w="537" h="120">
                  <a:moveTo>
                    <a:pt x="23" y="6"/>
                  </a:moveTo>
                  <a:cubicBezTo>
                    <a:pt x="46" y="0"/>
                    <a:pt x="138" y="0"/>
                    <a:pt x="188" y="3"/>
                  </a:cubicBezTo>
                  <a:cubicBezTo>
                    <a:pt x="238" y="6"/>
                    <a:pt x="277" y="16"/>
                    <a:pt x="323" y="27"/>
                  </a:cubicBezTo>
                  <a:cubicBezTo>
                    <a:pt x="369" y="38"/>
                    <a:pt x="431" y="59"/>
                    <a:pt x="464" y="69"/>
                  </a:cubicBezTo>
                  <a:cubicBezTo>
                    <a:pt x="497" y="79"/>
                    <a:pt x="509" y="84"/>
                    <a:pt x="521" y="90"/>
                  </a:cubicBezTo>
                  <a:cubicBezTo>
                    <a:pt x="533" y="96"/>
                    <a:pt x="537" y="100"/>
                    <a:pt x="533" y="105"/>
                  </a:cubicBezTo>
                  <a:cubicBezTo>
                    <a:pt x="529" y="110"/>
                    <a:pt x="510" y="120"/>
                    <a:pt x="497" y="120"/>
                  </a:cubicBezTo>
                  <a:cubicBezTo>
                    <a:pt x="484" y="120"/>
                    <a:pt x="476" y="116"/>
                    <a:pt x="452" y="108"/>
                  </a:cubicBezTo>
                  <a:cubicBezTo>
                    <a:pt x="428" y="100"/>
                    <a:pt x="399" y="84"/>
                    <a:pt x="350" y="72"/>
                  </a:cubicBezTo>
                  <a:cubicBezTo>
                    <a:pt x="301" y="60"/>
                    <a:pt x="208" y="45"/>
                    <a:pt x="158" y="39"/>
                  </a:cubicBezTo>
                  <a:cubicBezTo>
                    <a:pt x="108" y="33"/>
                    <a:pt x="72" y="43"/>
                    <a:pt x="50" y="39"/>
                  </a:cubicBezTo>
                  <a:cubicBezTo>
                    <a:pt x="28" y="35"/>
                    <a:pt x="0" y="12"/>
                    <a:pt x="23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3" name="Freeform 23"/>
            <p:cNvSpPr>
              <a:spLocks/>
            </p:cNvSpPr>
            <p:nvPr userDrawn="1"/>
          </p:nvSpPr>
          <p:spPr bwMode="auto">
            <a:xfrm>
              <a:off x="4968" y="312"/>
              <a:ext cx="800" cy="143"/>
            </a:xfrm>
            <a:custGeom>
              <a:avLst/>
              <a:gdLst/>
              <a:ahLst/>
              <a:cxnLst>
                <a:cxn ang="0">
                  <a:pos x="800" y="24"/>
                </a:cxn>
                <a:cxn ang="0">
                  <a:pos x="782" y="15"/>
                </a:cxn>
                <a:cxn ang="0">
                  <a:pos x="659" y="63"/>
                </a:cxn>
                <a:cxn ang="0">
                  <a:pos x="500" y="84"/>
                </a:cxn>
                <a:cxn ang="0">
                  <a:pos x="326" y="69"/>
                </a:cxn>
                <a:cxn ang="0">
                  <a:pos x="98" y="21"/>
                </a:cxn>
                <a:cxn ang="0">
                  <a:pos x="11" y="6"/>
                </a:cxn>
                <a:cxn ang="0">
                  <a:pos x="32" y="60"/>
                </a:cxn>
                <a:cxn ang="0">
                  <a:pos x="155" y="96"/>
                </a:cxn>
                <a:cxn ang="0">
                  <a:pos x="410" y="138"/>
                </a:cxn>
                <a:cxn ang="0">
                  <a:pos x="596" y="129"/>
                </a:cxn>
                <a:cxn ang="0">
                  <a:pos x="737" y="90"/>
                </a:cxn>
                <a:cxn ang="0">
                  <a:pos x="788" y="69"/>
                </a:cxn>
                <a:cxn ang="0">
                  <a:pos x="800" y="24"/>
                </a:cxn>
              </a:cxnLst>
              <a:rect l="0" t="0" r="r" b="b"/>
              <a:pathLst>
                <a:path w="800" h="143">
                  <a:moveTo>
                    <a:pt x="800" y="24"/>
                  </a:moveTo>
                  <a:lnTo>
                    <a:pt x="782" y="15"/>
                  </a:lnTo>
                  <a:cubicBezTo>
                    <a:pt x="759" y="21"/>
                    <a:pt x="706" y="51"/>
                    <a:pt x="659" y="63"/>
                  </a:cubicBezTo>
                  <a:cubicBezTo>
                    <a:pt x="612" y="75"/>
                    <a:pt x="555" y="83"/>
                    <a:pt x="500" y="84"/>
                  </a:cubicBezTo>
                  <a:cubicBezTo>
                    <a:pt x="445" y="85"/>
                    <a:pt x="393" y="79"/>
                    <a:pt x="326" y="69"/>
                  </a:cubicBezTo>
                  <a:cubicBezTo>
                    <a:pt x="259" y="59"/>
                    <a:pt x="150" y="31"/>
                    <a:pt x="98" y="21"/>
                  </a:cubicBezTo>
                  <a:cubicBezTo>
                    <a:pt x="46" y="11"/>
                    <a:pt x="22" y="0"/>
                    <a:pt x="11" y="6"/>
                  </a:cubicBezTo>
                  <a:cubicBezTo>
                    <a:pt x="0" y="12"/>
                    <a:pt x="8" y="45"/>
                    <a:pt x="32" y="60"/>
                  </a:cubicBezTo>
                  <a:cubicBezTo>
                    <a:pt x="56" y="75"/>
                    <a:pt x="92" y="83"/>
                    <a:pt x="155" y="96"/>
                  </a:cubicBezTo>
                  <a:cubicBezTo>
                    <a:pt x="218" y="109"/>
                    <a:pt x="337" y="133"/>
                    <a:pt x="410" y="138"/>
                  </a:cubicBezTo>
                  <a:cubicBezTo>
                    <a:pt x="483" y="143"/>
                    <a:pt x="542" y="137"/>
                    <a:pt x="596" y="129"/>
                  </a:cubicBezTo>
                  <a:cubicBezTo>
                    <a:pt x="650" y="121"/>
                    <a:pt x="705" y="100"/>
                    <a:pt x="737" y="90"/>
                  </a:cubicBezTo>
                  <a:cubicBezTo>
                    <a:pt x="769" y="80"/>
                    <a:pt x="780" y="80"/>
                    <a:pt x="788" y="69"/>
                  </a:cubicBezTo>
                  <a:cubicBezTo>
                    <a:pt x="796" y="58"/>
                    <a:pt x="792" y="39"/>
                    <a:pt x="800" y="2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4" name="Freeform 24"/>
            <p:cNvSpPr>
              <a:spLocks/>
            </p:cNvSpPr>
            <p:nvPr userDrawn="1"/>
          </p:nvSpPr>
          <p:spPr bwMode="auto">
            <a:xfrm>
              <a:off x="5318" y="240"/>
              <a:ext cx="402" cy="115"/>
            </a:xfrm>
            <a:custGeom>
              <a:avLst/>
              <a:gdLst/>
              <a:ahLst/>
              <a:cxnLst>
                <a:cxn ang="0">
                  <a:pos x="402" y="0"/>
                </a:cxn>
                <a:cxn ang="0">
                  <a:pos x="384" y="12"/>
                </a:cxn>
                <a:cxn ang="0">
                  <a:pos x="276" y="51"/>
                </a:cxn>
                <a:cxn ang="0">
                  <a:pos x="165" y="66"/>
                </a:cxn>
                <a:cxn ang="0">
                  <a:pos x="51" y="57"/>
                </a:cxn>
                <a:cxn ang="0">
                  <a:pos x="15" y="54"/>
                </a:cxn>
                <a:cxn ang="0">
                  <a:pos x="3" y="69"/>
                </a:cxn>
                <a:cxn ang="0">
                  <a:pos x="9" y="93"/>
                </a:cxn>
                <a:cxn ang="0">
                  <a:pos x="54" y="102"/>
                </a:cxn>
                <a:cxn ang="0">
                  <a:pos x="198" y="111"/>
                </a:cxn>
                <a:cxn ang="0">
                  <a:pos x="336" y="75"/>
                </a:cxn>
                <a:cxn ang="0">
                  <a:pos x="375" y="54"/>
                </a:cxn>
                <a:cxn ang="0">
                  <a:pos x="402" y="0"/>
                </a:cxn>
              </a:cxnLst>
              <a:rect l="0" t="0" r="r" b="b"/>
              <a:pathLst>
                <a:path w="402" h="115">
                  <a:moveTo>
                    <a:pt x="402" y="0"/>
                  </a:moveTo>
                  <a:lnTo>
                    <a:pt x="384" y="12"/>
                  </a:lnTo>
                  <a:cubicBezTo>
                    <a:pt x="363" y="20"/>
                    <a:pt x="312" y="42"/>
                    <a:pt x="276" y="51"/>
                  </a:cubicBezTo>
                  <a:cubicBezTo>
                    <a:pt x="240" y="60"/>
                    <a:pt x="202" y="65"/>
                    <a:pt x="165" y="66"/>
                  </a:cubicBezTo>
                  <a:cubicBezTo>
                    <a:pt x="128" y="67"/>
                    <a:pt x="76" y="59"/>
                    <a:pt x="51" y="57"/>
                  </a:cubicBezTo>
                  <a:cubicBezTo>
                    <a:pt x="26" y="55"/>
                    <a:pt x="23" y="52"/>
                    <a:pt x="15" y="54"/>
                  </a:cubicBezTo>
                  <a:cubicBezTo>
                    <a:pt x="7" y="56"/>
                    <a:pt x="4" y="63"/>
                    <a:pt x="3" y="69"/>
                  </a:cubicBezTo>
                  <a:cubicBezTo>
                    <a:pt x="2" y="75"/>
                    <a:pt x="0" y="88"/>
                    <a:pt x="9" y="93"/>
                  </a:cubicBezTo>
                  <a:cubicBezTo>
                    <a:pt x="18" y="98"/>
                    <a:pt x="22" y="99"/>
                    <a:pt x="54" y="102"/>
                  </a:cubicBezTo>
                  <a:cubicBezTo>
                    <a:pt x="86" y="105"/>
                    <a:pt x="151" y="115"/>
                    <a:pt x="198" y="111"/>
                  </a:cubicBezTo>
                  <a:cubicBezTo>
                    <a:pt x="245" y="107"/>
                    <a:pt x="307" y="84"/>
                    <a:pt x="336" y="75"/>
                  </a:cubicBezTo>
                  <a:cubicBezTo>
                    <a:pt x="365" y="66"/>
                    <a:pt x="365" y="65"/>
                    <a:pt x="375" y="54"/>
                  </a:cubicBezTo>
                  <a:cubicBezTo>
                    <a:pt x="385" y="43"/>
                    <a:pt x="392" y="26"/>
                    <a:pt x="402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0" y="6180138"/>
            <a:ext cx="9169400" cy="138112"/>
            <a:chOff x="0" y="4032"/>
            <a:chExt cx="5776" cy="87"/>
          </a:xfrm>
        </p:grpSpPr>
        <p:sp>
          <p:nvSpPr>
            <p:cNvPr id="1377306" name="Freeform 26"/>
            <p:cNvSpPr>
              <a:spLocks/>
            </p:cNvSpPr>
            <p:nvPr userDrawn="1"/>
          </p:nvSpPr>
          <p:spPr bwMode="auto">
            <a:xfrm>
              <a:off x="4041" y="4047"/>
              <a:ext cx="1735" cy="72"/>
            </a:xfrm>
            <a:custGeom>
              <a:avLst/>
              <a:gdLst/>
              <a:ahLst/>
              <a:cxnLst>
                <a:cxn ang="0">
                  <a:pos x="165" y="6"/>
                </a:cxn>
                <a:cxn ang="0">
                  <a:pos x="450" y="3"/>
                </a:cxn>
                <a:cxn ang="0">
                  <a:pos x="714" y="12"/>
                </a:cxn>
                <a:cxn ang="0">
                  <a:pos x="957" y="24"/>
                </a:cxn>
                <a:cxn ang="0">
                  <a:pos x="1173" y="24"/>
                </a:cxn>
                <a:cxn ang="0">
                  <a:pos x="1473" y="15"/>
                </a:cxn>
                <a:cxn ang="0">
                  <a:pos x="1617" y="0"/>
                </a:cxn>
                <a:cxn ang="0">
                  <a:pos x="1719" y="15"/>
                </a:cxn>
                <a:cxn ang="0">
                  <a:pos x="1716" y="66"/>
                </a:cxn>
                <a:cxn ang="0">
                  <a:pos x="1632" y="51"/>
                </a:cxn>
                <a:cxn ang="0">
                  <a:pos x="1407" y="51"/>
                </a:cxn>
                <a:cxn ang="0">
                  <a:pos x="1191" y="48"/>
                </a:cxn>
                <a:cxn ang="0">
                  <a:pos x="870" y="60"/>
                </a:cxn>
                <a:cxn ang="0">
                  <a:pos x="492" y="48"/>
                </a:cxn>
                <a:cxn ang="0">
                  <a:pos x="291" y="27"/>
                </a:cxn>
                <a:cxn ang="0">
                  <a:pos x="21" y="36"/>
                </a:cxn>
                <a:cxn ang="0">
                  <a:pos x="165" y="6"/>
                </a:cxn>
              </a:cxnLst>
              <a:rect l="0" t="0" r="r" b="b"/>
              <a:pathLst>
                <a:path w="1735" h="72">
                  <a:moveTo>
                    <a:pt x="165" y="6"/>
                  </a:moveTo>
                  <a:cubicBezTo>
                    <a:pt x="236" y="1"/>
                    <a:pt x="359" y="2"/>
                    <a:pt x="450" y="3"/>
                  </a:cubicBezTo>
                  <a:cubicBezTo>
                    <a:pt x="541" y="4"/>
                    <a:pt x="630" y="9"/>
                    <a:pt x="714" y="12"/>
                  </a:cubicBezTo>
                  <a:cubicBezTo>
                    <a:pt x="798" y="15"/>
                    <a:pt x="881" y="22"/>
                    <a:pt x="957" y="24"/>
                  </a:cubicBezTo>
                  <a:cubicBezTo>
                    <a:pt x="1033" y="26"/>
                    <a:pt x="1087" y="25"/>
                    <a:pt x="1173" y="24"/>
                  </a:cubicBezTo>
                  <a:cubicBezTo>
                    <a:pt x="1259" y="23"/>
                    <a:pt x="1399" y="19"/>
                    <a:pt x="1473" y="15"/>
                  </a:cubicBezTo>
                  <a:cubicBezTo>
                    <a:pt x="1547" y="11"/>
                    <a:pt x="1576" y="0"/>
                    <a:pt x="1617" y="0"/>
                  </a:cubicBezTo>
                  <a:cubicBezTo>
                    <a:pt x="1658" y="0"/>
                    <a:pt x="1703" y="4"/>
                    <a:pt x="1719" y="15"/>
                  </a:cubicBezTo>
                  <a:cubicBezTo>
                    <a:pt x="1735" y="26"/>
                    <a:pt x="1730" y="60"/>
                    <a:pt x="1716" y="66"/>
                  </a:cubicBezTo>
                  <a:cubicBezTo>
                    <a:pt x="1702" y="72"/>
                    <a:pt x="1683" y="53"/>
                    <a:pt x="1632" y="51"/>
                  </a:cubicBezTo>
                  <a:cubicBezTo>
                    <a:pt x="1581" y="49"/>
                    <a:pt x="1480" y="51"/>
                    <a:pt x="1407" y="51"/>
                  </a:cubicBezTo>
                  <a:cubicBezTo>
                    <a:pt x="1334" y="51"/>
                    <a:pt x="1280" y="47"/>
                    <a:pt x="1191" y="48"/>
                  </a:cubicBezTo>
                  <a:cubicBezTo>
                    <a:pt x="1102" y="49"/>
                    <a:pt x="986" y="60"/>
                    <a:pt x="870" y="60"/>
                  </a:cubicBezTo>
                  <a:cubicBezTo>
                    <a:pt x="754" y="60"/>
                    <a:pt x="588" y="53"/>
                    <a:pt x="492" y="48"/>
                  </a:cubicBezTo>
                  <a:cubicBezTo>
                    <a:pt x="396" y="43"/>
                    <a:pt x="369" y="29"/>
                    <a:pt x="291" y="27"/>
                  </a:cubicBezTo>
                  <a:cubicBezTo>
                    <a:pt x="213" y="25"/>
                    <a:pt x="42" y="39"/>
                    <a:pt x="21" y="36"/>
                  </a:cubicBezTo>
                  <a:cubicBezTo>
                    <a:pt x="0" y="33"/>
                    <a:pt x="94" y="11"/>
                    <a:pt x="165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7" name="Freeform 27"/>
            <p:cNvSpPr>
              <a:spLocks/>
            </p:cNvSpPr>
            <p:nvPr userDrawn="1"/>
          </p:nvSpPr>
          <p:spPr bwMode="auto">
            <a:xfrm>
              <a:off x="1727" y="4038"/>
              <a:ext cx="2655" cy="60"/>
            </a:xfrm>
            <a:custGeom>
              <a:avLst/>
              <a:gdLst/>
              <a:ahLst/>
              <a:cxnLst>
                <a:cxn ang="0">
                  <a:pos x="2641" y="6"/>
                </a:cxn>
                <a:cxn ang="0">
                  <a:pos x="2620" y="30"/>
                </a:cxn>
                <a:cxn ang="0">
                  <a:pos x="2368" y="45"/>
                </a:cxn>
                <a:cxn ang="0">
                  <a:pos x="2023" y="60"/>
                </a:cxn>
                <a:cxn ang="0">
                  <a:pos x="1786" y="48"/>
                </a:cxn>
                <a:cxn ang="0">
                  <a:pos x="1525" y="36"/>
                </a:cxn>
                <a:cxn ang="0">
                  <a:pos x="1195" y="45"/>
                </a:cxn>
                <a:cxn ang="0">
                  <a:pos x="817" y="39"/>
                </a:cxn>
                <a:cxn ang="0">
                  <a:pos x="499" y="27"/>
                </a:cxn>
                <a:cxn ang="0">
                  <a:pos x="136" y="39"/>
                </a:cxn>
                <a:cxn ang="0">
                  <a:pos x="10" y="33"/>
                </a:cxn>
                <a:cxn ang="0">
                  <a:pos x="76" y="24"/>
                </a:cxn>
                <a:cxn ang="0">
                  <a:pos x="310" y="18"/>
                </a:cxn>
                <a:cxn ang="0">
                  <a:pos x="544" y="0"/>
                </a:cxn>
                <a:cxn ang="0">
                  <a:pos x="853" y="21"/>
                </a:cxn>
                <a:cxn ang="0">
                  <a:pos x="1114" y="21"/>
                </a:cxn>
                <a:cxn ang="0">
                  <a:pos x="1399" y="3"/>
                </a:cxn>
                <a:cxn ang="0">
                  <a:pos x="1588" y="9"/>
                </a:cxn>
                <a:cxn ang="0">
                  <a:pos x="1807" y="21"/>
                </a:cxn>
                <a:cxn ang="0">
                  <a:pos x="2035" y="12"/>
                </a:cxn>
                <a:cxn ang="0">
                  <a:pos x="2290" y="18"/>
                </a:cxn>
                <a:cxn ang="0">
                  <a:pos x="2596" y="3"/>
                </a:cxn>
                <a:cxn ang="0">
                  <a:pos x="2641" y="6"/>
                </a:cxn>
              </a:cxnLst>
              <a:rect l="0" t="0" r="r" b="b"/>
              <a:pathLst>
                <a:path w="2655" h="60">
                  <a:moveTo>
                    <a:pt x="2641" y="6"/>
                  </a:moveTo>
                  <a:lnTo>
                    <a:pt x="2620" y="30"/>
                  </a:lnTo>
                  <a:cubicBezTo>
                    <a:pt x="2575" y="36"/>
                    <a:pt x="2467" y="40"/>
                    <a:pt x="2368" y="45"/>
                  </a:cubicBezTo>
                  <a:cubicBezTo>
                    <a:pt x="2269" y="50"/>
                    <a:pt x="2120" y="60"/>
                    <a:pt x="2023" y="60"/>
                  </a:cubicBezTo>
                  <a:cubicBezTo>
                    <a:pt x="1926" y="60"/>
                    <a:pt x="1869" y="52"/>
                    <a:pt x="1786" y="48"/>
                  </a:cubicBezTo>
                  <a:cubicBezTo>
                    <a:pt x="1703" y="44"/>
                    <a:pt x="1623" y="36"/>
                    <a:pt x="1525" y="36"/>
                  </a:cubicBezTo>
                  <a:cubicBezTo>
                    <a:pt x="1427" y="36"/>
                    <a:pt x="1313" y="44"/>
                    <a:pt x="1195" y="45"/>
                  </a:cubicBezTo>
                  <a:cubicBezTo>
                    <a:pt x="1077" y="46"/>
                    <a:pt x="933" y="42"/>
                    <a:pt x="817" y="39"/>
                  </a:cubicBezTo>
                  <a:cubicBezTo>
                    <a:pt x="701" y="36"/>
                    <a:pt x="612" y="27"/>
                    <a:pt x="499" y="27"/>
                  </a:cubicBezTo>
                  <a:cubicBezTo>
                    <a:pt x="386" y="27"/>
                    <a:pt x="217" y="38"/>
                    <a:pt x="136" y="39"/>
                  </a:cubicBezTo>
                  <a:cubicBezTo>
                    <a:pt x="55" y="40"/>
                    <a:pt x="20" y="36"/>
                    <a:pt x="10" y="33"/>
                  </a:cubicBezTo>
                  <a:cubicBezTo>
                    <a:pt x="0" y="30"/>
                    <a:pt x="26" y="27"/>
                    <a:pt x="76" y="24"/>
                  </a:cubicBezTo>
                  <a:cubicBezTo>
                    <a:pt x="126" y="21"/>
                    <a:pt x="232" y="22"/>
                    <a:pt x="310" y="18"/>
                  </a:cubicBezTo>
                  <a:cubicBezTo>
                    <a:pt x="388" y="14"/>
                    <a:pt x="454" y="0"/>
                    <a:pt x="544" y="0"/>
                  </a:cubicBezTo>
                  <a:cubicBezTo>
                    <a:pt x="634" y="0"/>
                    <a:pt x="758" y="18"/>
                    <a:pt x="853" y="21"/>
                  </a:cubicBezTo>
                  <a:cubicBezTo>
                    <a:pt x="948" y="24"/>
                    <a:pt x="1023" y="24"/>
                    <a:pt x="1114" y="21"/>
                  </a:cubicBezTo>
                  <a:cubicBezTo>
                    <a:pt x="1205" y="18"/>
                    <a:pt x="1320" y="5"/>
                    <a:pt x="1399" y="3"/>
                  </a:cubicBezTo>
                  <a:cubicBezTo>
                    <a:pt x="1478" y="1"/>
                    <a:pt x="1520" y="6"/>
                    <a:pt x="1588" y="9"/>
                  </a:cubicBezTo>
                  <a:cubicBezTo>
                    <a:pt x="1656" y="12"/>
                    <a:pt x="1733" y="21"/>
                    <a:pt x="1807" y="21"/>
                  </a:cubicBezTo>
                  <a:cubicBezTo>
                    <a:pt x="1881" y="21"/>
                    <a:pt x="1955" y="12"/>
                    <a:pt x="2035" y="12"/>
                  </a:cubicBezTo>
                  <a:cubicBezTo>
                    <a:pt x="2115" y="12"/>
                    <a:pt x="2197" y="19"/>
                    <a:pt x="2290" y="18"/>
                  </a:cubicBezTo>
                  <a:cubicBezTo>
                    <a:pt x="2383" y="17"/>
                    <a:pt x="2537" y="5"/>
                    <a:pt x="2596" y="3"/>
                  </a:cubicBezTo>
                  <a:cubicBezTo>
                    <a:pt x="2655" y="1"/>
                    <a:pt x="2651" y="3"/>
                    <a:pt x="2641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8" name="Freeform 28"/>
            <p:cNvSpPr>
              <a:spLocks/>
            </p:cNvSpPr>
            <p:nvPr userDrawn="1"/>
          </p:nvSpPr>
          <p:spPr bwMode="auto">
            <a:xfrm>
              <a:off x="0" y="4032"/>
              <a:ext cx="2041" cy="62"/>
            </a:xfrm>
            <a:custGeom>
              <a:avLst/>
              <a:gdLst/>
              <a:ahLst/>
              <a:cxnLst>
                <a:cxn ang="0">
                  <a:pos x="1893" y="39"/>
                </a:cxn>
                <a:cxn ang="0">
                  <a:pos x="1578" y="45"/>
                </a:cxn>
                <a:cxn ang="0">
                  <a:pos x="1011" y="60"/>
                </a:cxn>
                <a:cxn ang="0">
                  <a:pos x="438" y="57"/>
                </a:cxn>
                <a:cxn ang="0">
                  <a:pos x="0" y="36"/>
                </a:cxn>
                <a:cxn ang="0">
                  <a:pos x="0" y="3"/>
                </a:cxn>
                <a:cxn ang="0">
                  <a:pos x="210" y="18"/>
                </a:cxn>
                <a:cxn ang="0">
                  <a:pos x="474" y="21"/>
                </a:cxn>
                <a:cxn ang="0">
                  <a:pos x="678" y="9"/>
                </a:cxn>
                <a:cxn ang="0">
                  <a:pos x="897" y="9"/>
                </a:cxn>
                <a:cxn ang="0">
                  <a:pos x="1167" y="30"/>
                </a:cxn>
                <a:cxn ang="0">
                  <a:pos x="1500" y="24"/>
                </a:cxn>
                <a:cxn ang="0">
                  <a:pos x="1758" y="3"/>
                </a:cxn>
                <a:cxn ang="0">
                  <a:pos x="1938" y="18"/>
                </a:cxn>
                <a:cxn ang="0">
                  <a:pos x="2034" y="33"/>
                </a:cxn>
                <a:cxn ang="0">
                  <a:pos x="1893" y="39"/>
                </a:cxn>
              </a:cxnLst>
              <a:rect l="0" t="0" r="r" b="b"/>
              <a:pathLst>
                <a:path w="2041" h="62">
                  <a:moveTo>
                    <a:pt x="1893" y="39"/>
                  </a:moveTo>
                  <a:cubicBezTo>
                    <a:pt x="1817" y="41"/>
                    <a:pt x="1725" y="42"/>
                    <a:pt x="1578" y="45"/>
                  </a:cubicBezTo>
                  <a:cubicBezTo>
                    <a:pt x="1431" y="48"/>
                    <a:pt x="1201" y="58"/>
                    <a:pt x="1011" y="60"/>
                  </a:cubicBezTo>
                  <a:cubicBezTo>
                    <a:pt x="821" y="62"/>
                    <a:pt x="606" y="61"/>
                    <a:pt x="438" y="57"/>
                  </a:cubicBezTo>
                  <a:cubicBezTo>
                    <a:pt x="270" y="53"/>
                    <a:pt x="73" y="45"/>
                    <a:pt x="0" y="36"/>
                  </a:cubicBezTo>
                  <a:lnTo>
                    <a:pt x="0" y="3"/>
                  </a:lnTo>
                  <a:cubicBezTo>
                    <a:pt x="35" y="0"/>
                    <a:pt x="131" y="15"/>
                    <a:pt x="210" y="18"/>
                  </a:cubicBezTo>
                  <a:cubicBezTo>
                    <a:pt x="289" y="21"/>
                    <a:pt x="396" y="22"/>
                    <a:pt x="474" y="21"/>
                  </a:cubicBezTo>
                  <a:cubicBezTo>
                    <a:pt x="552" y="20"/>
                    <a:pt x="608" y="11"/>
                    <a:pt x="678" y="9"/>
                  </a:cubicBezTo>
                  <a:cubicBezTo>
                    <a:pt x="748" y="7"/>
                    <a:pt x="816" y="6"/>
                    <a:pt x="897" y="9"/>
                  </a:cubicBezTo>
                  <a:cubicBezTo>
                    <a:pt x="978" y="12"/>
                    <a:pt x="1067" y="28"/>
                    <a:pt x="1167" y="30"/>
                  </a:cubicBezTo>
                  <a:cubicBezTo>
                    <a:pt x="1267" y="32"/>
                    <a:pt x="1402" y="28"/>
                    <a:pt x="1500" y="24"/>
                  </a:cubicBezTo>
                  <a:cubicBezTo>
                    <a:pt x="1598" y="20"/>
                    <a:pt x="1685" y="4"/>
                    <a:pt x="1758" y="3"/>
                  </a:cubicBezTo>
                  <a:cubicBezTo>
                    <a:pt x="1831" y="2"/>
                    <a:pt x="1892" y="13"/>
                    <a:pt x="1938" y="18"/>
                  </a:cubicBezTo>
                  <a:cubicBezTo>
                    <a:pt x="1984" y="23"/>
                    <a:pt x="2041" y="30"/>
                    <a:pt x="2034" y="33"/>
                  </a:cubicBezTo>
                  <a:cubicBezTo>
                    <a:pt x="2027" y="36"/>
                    <a:pt x="1969" y="37"/>
                    <a:pt x="1893" y="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</p:grpSp>
      <p:sp>
        <p:nvSpPr>
          <p:cNvPr id="1377309" name="Rectangle 29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835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77310" name="Rectangle 3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77311" name="Rectangle 3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5163" y="636746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1377312" name="Rectangle 3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03563" y="63674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1377313" name="Rectangle 3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32563" y="636746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4BB19D9-04F9-4C6A-9831-62A909F09828}" type="slidenum">
              <a:rPr lang="en-US">
                <a:solidFill>
                  <a:srgbClr val="545472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90000"/>
        <a:buBlip>
          <a:blip r:embed="rId14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80000"/>
        <a:buBlip>
          <a:blip r:embed="rId15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6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7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53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3300"/>
              </a:solidFill>
            </a:endParaRPr>
          </a:p>
        </p:txBody>
      </p:sp>
      <p:sp>
        <p:nvSpPr>
          <p:cNvPr id="155853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3300"/>
              </a:solidFill>
            </a:endParaRPr>
          </a:p>
        </p:txBody>
      </p:sp>
      <p:sp>
        <p:nvSpPr>
          <p:cNvPr id="155853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3300"/>
              </a:solidFill>
            </a:endParaRPr>
          </a:p>
        </p:txBody>
      </p:sp>
      <p:sp>
        <p:nvSpPr>
          <p:cNvPr id="155853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3300"/>
              </a:solidFill>
            </a:endParaRPr>
          </a:p>
        </p:txBody>
      </p:sp>
      <p:sp>
        <p:nvSpPr>
          <p:cNvPr id="155853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3300"/>
              </a:solidFill>
            </a:endParaRPr>
          </a:p>
        </p:txBody>
      </p:sp>
      <p:sp>
        <p:nvSpPr>
          <p:cNvPr id="155853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3300"/>
              </a:solidFill>
            </a:endParaRPr>
          </a:p>
        </p:txBody>
      </p:sp>
      <p:sp>
        <p:nvSpPr>
          <p:cNvPr id="155853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5853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smtClean="0"/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155853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smtClean="0"/>
            </a:lvl1pPr>
          </a:lstStyle>
          <a:p>
            <a:pPr algn="ctr" fontAlgn="base">
              <a:spcAft>
                <a:spcPct val="0"/>
              </a:spcAft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155854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smtClean="0"/>
            </a:lvl1pPr>
          </a:lstStyle>
          <a:p>
            <a:pPr fontAlgn="base">
              <a:spcAft>
                <a:spcPct val="0"/>
              </a:spcAft>
              <a:defRPr/>
            </a:pPr>
            <a:fld id="{FC65FD2E-AEC9-4BDE-BE62-8D9869E2CCFA}" type="slidenum">
              <a:rPr lang="en-US">
                <a:solidFill>
                  <a:srgbClr val="0033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C341DC-DC9D-4D19-A80C-64A2EABC71F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281B12-196A-47B0-B7DC-DB68FE1F34E6}" type="slidenum">
              <a:rPr lang="en-US">
                <a:solidFill>
                  <a:srgbClr val="000000"/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i="1">
              <a:solidFill>
                <a:srgbClr val="000000"/>
              </a:solidFill>
            </a:endParaRPr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i="1">
              <a:solidFill>
                <a:srgbClr val="000000"/>
              </a:solidFill>
            </a:endParaRPr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CF4522C-6CE2-47EA-9F83-D7C5F9093154}" type="slidenum">
              <a:rPr kumimoji="1" lang="en-US" i="1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i="1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70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48070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48070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48070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48071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48071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48071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8404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8071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48071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48071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69415E6E-A309-4B2D-9DC1-58479B18EEC4}" type="slidenum">
              <a:rPr lang="en-US"/>
              <a:pPr fontAlgn="base"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47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747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747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79C9D1D-2223-42A1-887A-978BE446210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680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4509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828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/>
            <a:endParaRPr lang="en-US"/>
          </a:p>
        </p:txBody>
      </p:sp>
      <p:sp>
        <p:nvSpPr>
          <p:cNvPr id="1564682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564683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564684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CC917C0B-03D8-4E58-8EFE-441396BBF6EA}" type="slidenum">
              <a:rPr lang="en-US"/>
              <a:pPr fontAlgn="base"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31445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5735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2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chemeClr val="tx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chemeClr val="tx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chemeClr val="tx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0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i="1"/>
          </a:p>
        </p:txBody>
      </p:sp>
      <p:sp>
        <p:nvSpPr>
          <p:cNvPr id="590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i="1"/>
          </a:p>
        </p:txBody>
      </p:sp>
      <p:sp>
        <p:nvSpPr>
          <p:cNvPr id="590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AAFA4B-2987-4091-9836-FB591BBDE898}" type="slidenum">
              <a:rPr kumimoji="1" lang="en-US" i="1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i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828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/>
            <a:endParaRPr lang="en-US"/>
          </a:p>
        </p:txBody>
      </p:sp>
      <p:sp>
        <p:nvSpPr>
          <p:cNvPr id="1591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1591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15913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E217873C-7D96-4FD1-9E41-844DB05B20A7}" type="slidenum">
              <a:rPr lang="en-US">
                <a:solidFill>
                  <a:srgbClr val="0033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31445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5735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kumimoji="1"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kumimoji="1"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kumimoji="1"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kumimoji="1"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22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30935732-51FF-499B-AD05-95F6BD456C98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B3DEDBBD-D163-4FDD-A3B9-47CC351D07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5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78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785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8785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8785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</a:pPr>
            <a:fld id="{44BDD73F-2E74-425C-8E38-78FBBDB354E5}" type="slidenum">
              <a:rPr lang="en-US">
                <a:solidFill>
                  <a:srgbClr val="5E574E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  <p:pic>
        <p:nvPicPr>
          <p:cNvPr id="87859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707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6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FFDC9B40-524B-44E3-84ED-992FEC14C14A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60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6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AAA13DA5-D8E2-4CF0-9959-BF6151464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70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D5B580-ECDD-49B0-A9FA-35E384B9488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aseline="30000">
              <a:solidFill>
                <a:srgbClr val="003300"/>
              </a:solidFill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aseline="30000">
              <a:solidFill>
                <a:srgbClr val="003300"/>
              </a:solidFill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aseline="30000">
              <a:solidFill>
                <a:srgbClr val="003300"/>
              </a:solidFill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aseline="30000">
              <a:solidFill>
                <a:srgbClr val="003300"/>
              </a:solidFill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aseline="30000">
              <a:solidFill>
                <a:srgbClr val="003300"/>
              </a:solidFill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aseline="30000">
              <a:solidFill>
                <a:srgbClr val="003300"/>
              </a:solidFill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172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aseline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baseline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aseline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FB2BBAE6-4D25-495A-A5A8-887CE4AFA0F2}" type="slidenum">
              <a:rPr lang="en-US"/>
              <a:pPr fontAlgn="base"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CE50F2-65AE-4E38-A703-CE58E198BD7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CB0445-E051-40FA-B98B-4D97748C6A1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64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41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1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1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CEC01A-84B1-4908-AF3D-668A6EA9172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182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aseline="30000">
              <a:solidFill>
                <a:srgbClr val="003300"/>
              </a:solidFill>
            </a:endParaRPr>
          </a:p>
        </p:txBody>
      </p:sp>
      <p:sp>
        <p:nvSpPr>
          <p:cNvPr id="238182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aseline="30000">
              <a:solidFill>
                <a:srgbClr val="003300"/>
              </a:solidFill>
            </a:endParaRPr>
          </a:p>
        </p:txBody>
      </p:sp>
      <p:sp>
        <p:nvSpPr>
          <p:cNvPr id="238182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aseline="30000">
              <a:solidFill>
                <a:srgbClr val="003300"/>
              </a:solidFill>
            </a:endParaRPr>
          </a:p>
        </p:txBody>
      </p:sp>
      <p:sp>
        <p:nvSpPr>
          <p:cNvPr id="238182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aseline="30000">
              <a:solidFill>
                <a:srgbClr val="003300"/>
              </a:solidFill>
            </a:endParaRPr>
          </a:p>
        </p:txBody>
      </p:sp>
      <p:sp>
        <p:nvSpPr>
          <p:cNvPr id="238183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aseline="30000">
              <a:solidFill>
                <a:srgbClr val="003300"/>
              </a:solidFill>
            </a:endParaRPr>
          </a:p>
        </p:txBody>
      </p:sp>
      <p:sp>
        <p:nvSpPr>
          <p:cNvPr id="238183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aseline="30000">
              <a:solidFill>
                <a:srgbClr val="003300"/>
              </a:solidFill>
            </a:endParaRPr>
          </a:p>
        </p:txBody>
      </p:sp>
      <p:sp>
        <p:nvSpPr>
          <p:cNvPr id="238183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3280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818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aseline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38183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baseline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3818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aseline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78DD38FE-23AA-42DC-8965-F4BEE464F5A1}" type="slidenum">
              <a:rPr lang="en-US"/>
              <a:pPr fontAlgn="base"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7A03666-DA0D-4712-BFE9-739D4BB76F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136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4E69632-159E-47D6-9A40-B0403B150AA4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E33C0F4-03ED-4C12-95C5-1B16BAD8EE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30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9D5A79-400F-4A99-A6EA-FC4426A8AF2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aseline="30000">
              <a:solidFill>
                <a:srgbClr val="003300"/>
              </a:solidFill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aseline="30000">
              <a:solidFill>
                <a:srgbClr val="003300"/>
              </a:solidFill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4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aseline="30000">
              <a:solidFill>
                <a:srgbClr val="003300"/>
              </a:solidFill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4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aseline="30000">
              <a:solidFill>
                <a:srgbClr val="003300"/>
              </a:solidFill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aseline="30000">
              <a:solidFill>
                <a:srgbClr val="003300"/>
              </a:solidFill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aseline="30000">
              <a:solidFill>
                <a:srgbClr val="003300"/>
              </a:solidFill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8585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aseline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baseline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aseline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F4B2EC37-04BD-47E6-87B2-F009464F6DB1}" type="slidenum">
              <a:rPr lang="en-US"/>
              <a:pPr fontAlgn="base"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5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6726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5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6726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5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6726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5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6727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5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6727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5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672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727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kumimoji="0" sz="1400" i="0" smtClean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2672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kumimoji="0" sz="1400" i="0" smtClean="0">
                <a:solidFill>
                  <a:schemeClr val="tx1"/>
                </a:solidFill>
                <a:latin typeface="+mn-lt"/>
              </a:defRPr>
            </a:lvl1pPr>
          </a:lstStyle>
          <a:p>
            <a:pPr algn="ctr" fontAlgn="base">
              <a:spcAft>
                <a:spcPct val="0"/>
              </a:spcAft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26727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kumimoji="0" sz="1400" i="0" smtClean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C5A02C1C-F903-49A7-A27E-9C5436AD01D3}" type="slidenum">
              <a:rPr lang="en-US">
                <a:solidFill>
                  <a:srgbClr val="0033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3300"/>
              </a:solidFill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3300"/>
              </a:solidFill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3300"/>
              </a:solidFill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3300"/>
              </a:solidFill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3300"/>
              </a:solidFill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3300"/>
              </a:solidFill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8573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0762F023-3015-49CF-B748-43B4F4B94C28}" type="slidenum">
              <a:rPr lang="en-US"/>
              <a:pPr fontAlgn="base"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3300"/>
              </a:solidFill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3300"/>
              </a:solidFill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3300"/>
              </a:solidFill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3300"/>
              </a:solidFill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3300"/>
              </a:solidFill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3300"/>
              </a:solidFill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2260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035268F8-5617-483F-8E0D-5B69A899C201}" type="slidenum">
              <a:rPr lang="en-US"/>
              <a:pPr fontAlgn="base"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>
              <a:solidFill>
                <a:srgbClr val="FFFFFF"/>
              </a:solidFill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>
              <a:solidFill>
                <a:srgbClr val="FFFFFF"/>
              </a:solidFill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>
              <a:solidFill>
                <a:srgbClr val="FFFFFF"/>
              </a:solidFill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>
              <a:solidFill>
                <a:srgbClr val="FFFFFF"/>
              </a:solidFill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>
              <a:solidFill>
                <a:srgbClr val="FFFFFF"/>
              </a:solidFill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>
              <a:solidFill>
                <a:srgbClr val="FFFFFF"/>
              </a:solidFill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algn="ctr" fontAlgn="base">
              <a:spcAft>
                <a:spcPct val="0"/>
              </a:spcAft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E9DC9ADD-2B7F-480A-9505-3325AA3C097E}" type="slidenum">
              <a:rPr lang="en-US">
                <a:solidFill>
                  <a:srgbClr val="0033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times.com/news/science/la-sci-earlyfoods27-2008dec27,0,6385869.story?track=rs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5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oilheap.co.uk/mandtor.htm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78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8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8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://cssa.mit.edu/worldheritage/img/zkd/big/zkd-08b.jpg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80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8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8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news.bbc.co.uk/2/hi/science/nature/8195762.stm" TargetMode="External"/><Relationship Id="rId1" Type="http://schemas.openxmlformats.org/officeDocument/2006/relationships/slideLayout" Target="../slideLayouts/slideLayout290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8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8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0.xml"/><Relationship Id="rId4" Type="http://schemas.openxmlformats.org/officeDocument/2006/relationships/hyperlink" Target="http://cssa.mit.edu/worldheritage/img/zkd/big/zkd-08b.jpg" TargetMode="Externa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://cssa.mit.edu/worldheritage/img/zkd/big/zkd-08b.jpg" TargetMode="Externa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86.pn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1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86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8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://dsc.discovery.com/news/2008/02/27/neanderthal-cannibalism.html" TargetMode="Externa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63.xml"/><Relationship Id="rId4" Type="http://schemas.openxmlformats.org/officeDocument/2006/relationships/image" Target="../media/image8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news.bbc.co.uk/2/hi/science/nature/8195762.stm" TargetMode="External"/><Relationship Id="rId1" Type="http://schemas.openxmlformats.org/officeDocument/2006/relationships/slideLayout" Target="../slideLayouts/slideLayout290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5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0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1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5.xml"/><Relationship Id="rId4" Type="http://schemas.openxmlformats.org/officeDocument/2006/relationships/hyperlink" Target="http://www.pbs.org/wgbh/nova/neanderthals/producer.html" TargetMode="Externa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93.pn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4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93.pn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news.discovery.com/archaeology/cavemen-bird-bones-roast.html" TargetMode="External"/><Relationship Id="rId1" Type="http://schemas.openxmlformats.org/officeDocument/2006/relationships/slideLayout" Target="../slideLayouts/slideLayout290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5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5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5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5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5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52.xml"/><Relationship Id="rId4" Type="http://schemas.openxmlformats.org/officeDocument/2006/relationships/hyperlink" Target="http://www.bilimutopya.com.tr/arsiv/2002/10/bilimgun.htm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eurekalert.org/pub_releases/2009-12/uoc-ets121409.php" TargetMode="External"/><Relationship Id="rId1" Type="http://schemas.openxmlformats.org/officeDocument/2006/relationships/slideLayout" Target="../slideLayouts/slideLayout290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hyperlink" Target="http://www.d.umn.edu/cla/faculty/troufs/anth1602/pcneand.html" TargetMode="External"/><Relationship Id="rId1" Type="http://schemas.openxmlformats.org/officeDocument/2006/relationships/slideLayout" Target="../slideLayouts/slideLayout174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5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5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5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5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5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5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9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5.xml"/><Relationship Id="rId4" Type="http://schemas.openxmlformats.org/officeDocument/2006/relationships/hyperlink" Target="http://www.nature.ca/notebooks/english/woolly.htm" TargetMode="Externa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9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livescience.com/history/090707-fish-human-diet.html" TargetMode="External"/><Relationship Id="rId1" Type="http://schemas.openxmlformats.org/officeDocument/2006/relationships/slideLayout" Target="../slideLayouts/slideLayout290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ytimes.com/2006/12/05/science/05nean.html?_r=2&amp;\1ref=science&amp;\1oref=slogin&amp;oref=slogin" TargetMode="External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85.xml"/><Relationship Id="rId4" Type="http://schemas.openxmlformats.org/officeDocument/2006/relationships/image" Target="../media/image108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5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5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5.xml"/><Relationship Id="rId4" Type="http://schemas.openxmlformats.org/officeDocument/2006/relationships/hyperlink" Target="http://www.newscientist.com/news/news.jsp?id=ns99993085" TargetMode="Externa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5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5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9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5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5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news.nationalgeographic.com/news/2008/05/080508-first-americans.html" TargetMode="External"/><Relationship Id="rId1" Type="http://schemas.openxmlformats.org/officeDocument/2006/relationships/slideLayout" Target="../slideLayouts/slideLayout290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5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41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41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5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5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5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41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52.xml"/><Relationship Id="rId4" Type="http://schemas.openxmlformats.org/officeDocument/2006/relationships/image" Target="../media/image121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dsc.discovery.com/news/2008/12/02/teeth-peru-diet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1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5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vescience.com/othernews/060908_humans_odd.html" TargetMode="External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318.xml"/><Relationship Id="rId4" Type="http://schemas.openxmlformats.org/officeDocument/2006/relationships/image" Target="../media/image125.png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41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30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nh.si.edu/anthro/humanorigins/ha/mauer.htm" TargetMode="External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96.xml"/><Relationship Id="rId4" Type="http://schemas.openxmlformats.org/officeDocument/2006/relationships/image" Target="../media/image126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chaeologyinfo.com/homoheidelbergensis.htm" TargetMode="External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96.xml"/><Relationship Id="rId4" Type="http://schemas.openxmlformats.org/officeDocument/2006/relationships/image" Target="../media/image127.png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41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30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07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9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aily.com/releases/2010/08/100823131743.htm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0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hyperlink" Target="http://dsc.discovery.com/news/2007/10/17/makeup-ancient-human.html" TargetMode="External"/><Relationship Id="rId1" Type="http://schemas.openxmlformats.org/officeDocument/2006/relationships/slideLayout" Target="../slideLayouts/slideLayout207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hyperlink" Target="http://news.bbc.co.uk/2/hi/science/nature/7049597.stm" TargetMode="External"/><Relationship Id="rId1" Type="http://schemas.openxmlformats.org/officeDocument/2006/relationships/slideLayout" Target="../slideLayouts/slideLayout207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bigphotos/15550150.html" TargetMode="External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19.xml"/><Relationship Id="rId4" Type="http://schemas.openxmlformats.org/officeDocument/2006/relationships/image" Target="../media/image132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hyperlink" Target="http://www.d.umn.edu/cla/faculty/troufs/anth1602/pckennewick.html" TargetMode="External"/><Relationship Id="rId1" Type="http://schemas.openxmlformats.org/officeDocument/2006/relationships/slideLayout" Target="../slideLayouts/slideLayout20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74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pchunt.html" TargetMode="External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30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pchunt.html" TargetMode="External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30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4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1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www.sciencedaily.com/releases/2009/08/090827202513.htm" TargetMode="External"/><Relationship Id="rId1" Type="http://schemas.openxmlformats.org/officeDocument/2006/relationships/slideLayout" Target="../slideLayouts/slideLayout290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4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52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52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52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5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3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1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1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1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.umn.edu/cla/faculty/troufs/anth1602/pcdiet.html#title" TargetMode="External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3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vescience.com/history/080806-milk-history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7.xml"/><Relationship Id="rId4" Type="http://schemas.openxmlformats.org/officeDocument/2006/relationships/image" Target="../media/image24.png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leinsterleader.ie/news/3000yearold-butter-found-in-Kildare.5567520.jp" TargetMode="External"/><Relationship Id="rId1" Type="http://schemas.openxmlformats.org/officeDocument/2006/relationships/slideLayout" Target="../slideLayouts/slideLayout29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sciencedaily.com/releases/2007/02/070215144334.htm" TargetMode="External"/><Relationship Id="rId1" Type="http://schemas.openxmlformats.org/officeDocument/2006/relationships/slideLayout" Target="../slideLayouts/slideLayout29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reuters.com/article/idUSTRE67B3SG20100812" TargetMode="External"/><Relationship Id="rId1" Type="http://schemas.openxmlformats.org/officeDocument/2006/relationships/slideLayout" Target="../slideLayouts/slideLayout29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ww.sciencedaily.com/releases/2009/07/090721135602.htm" TargetMode="External"/><Relationship Id="rId1" Type="http://schemas.openxmlformats.org/officeDocument/2006/relationships/slideLayout" Target="../slideLayouts/slideLayout29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mag.gla.ac.uk/Neil/labwork/Vertebrate%20Class/I6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c.maricopa.edu/~reffland/anthropology/learning/index.htm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31.jpeg"/><Relationship Id="rId4" Type="http://schemas.openxmlformats.org/officeDocument/2006/relationships/hyperlink" Target="http://www.mc.maricopa.edu/~reffland/anthropology/origins/Koobi/koobi8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food/aftexts.html#title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breedersdigest.org/2009/02/" TargetMode="Externa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pctimes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news.bbc.co.uk/2/hi/science/nature/8548478.stm" TargetMode="External"/><Relationship Id="rId1" Type="http://schemas.openxmlformats.org/officeDocument/2006/relationships/slideLayout" Target="../slideLayouts/slideLayout29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4.xml"/><Relationship Id="rId4" Type="http://schemas.openxmlformats.org/officeDocument/2006/relationships/hyperlink" Target="http://msnbc.msn.com/id/4863378/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Blueberry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1.xml"/><Relationship Id="rId4" Type="http://schemas.openxmlformats.org/officeDocument/2006/relationships/hyperlink" Target="http://en.wikipedia.org/wiki/Blueberry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1.xml"/><Relationship Id="rId5" Type="http://schemas.openxmlformats.org/officeDocument/2006/relationships/hyperlink" Target="http://www.mnhs.org/index.htm" TargetMode="External"/><Relationship Id="rId4" Type="http://schemas.openxmlformats.org/officeDocument/2006/relationships/hyperlink" Target="http://collections.mnhs.org/visualresources/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0.xml"/><Relationship Id="rId4" Type="http://schemas.openxmlformats.org/officeDocument/2006/relationships/hyperlink" Target="http://www.gridclub.com/fact_gadget/1001/human_world/prehistoric_people/639.html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0.xml"/><Relationship Id="rId4" Type="http://schemas.openxmlformats.org/officeDocument/2006/relationships/hyperlink" Target="http://www.dandebat.dk/eng-hellig1.htm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mo.fr/en/article.aspx?ID=THE_TEC_002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46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dsc.discovery.com/news/briefs/20051114/homocrunch_arc.html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4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seedmagazine.com/news/2006/11/a_varied_menu_for_homos_cousin.php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Nariokotome_Boy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5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sciencedaily.com/releases/2009/10/091014111547.htm" TargetMode="External"/><Relationship Id="rId1" Type="http://schemas.openxmlformats.org/officeDocument/2006/relationships/slideLayout" Target="../slideLayouts/slideLayout290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news.discovery.com/human/neanderthals-enjoyed-surf-and-turf-meals.html" TargetMode="External"/><Relationship Id="rId1" Type="http://schemas.openxmlformats.org/officeDocument/2006/relationships/slideLayout" Target="../slideLayouts/slideLayout290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1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19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1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1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1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dsc.discovery.com/news/2009/06/23/neanderthal-mammoth.html" TargetMode="External"/><Relationship Id="rId1" Type="http://schemas.openxmlformats.org/officeDocument/2006/relationships/slideLayout" Target="../slideLayouts/slideLayout290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1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19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8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://47xxy.org/Gloss/tauro.htm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77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D15D4E-14DA-482A-8C8B-02F88AA948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28601"/>
            <a:ext cx="5175504" cy="6383985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1154F476-71C4-4577-88FC-B2F95F790162}"/>
              </a:ext>
            </a:extLst>
          </p:cNvPr>
          <p:cNvSpPr txBox="1">
            <a:spLocks/>
          </p:cNvSpPr>
          <p:nvPr/>
        </p:nvSpPr>
        <p:spPr>
          <a:xfrm>
            <a:off x="2006601" y="228600"/>
            <a:ext cx="5120640" cy="6400800"/>
          </a:xfrm>
          <a:prstGeom prst="rect">
            <a:avLst/>
          </a:prstGeom>
          <a:solidFill>
            <a:srgbClr val="B8E2DE">
              <a:alpha val="85098"/>
            </a:srgbClr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0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1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Diet and Evolution:</a:t>
            </a:r>
          </a:p>
          <a:p>
            <a:pPr algn="ctr">
              <a:spcBef>
                <a:spcPct val="20000"/>
              </a:spcBef>
            </a:pPr>
            <a:r>
              <a:rPr kumimoji="1" lang="en-US" sz="40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What Can We Say About the Diets of Fossil Homo?</a:t>
            </a:r>
            <a:br>
              <a:rPr kumimoji="1" lang="en-US" sz="40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kumimoji="1" lang="en-US" sz="28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ca</a:t>
            </a:r>
            <a:r>
              <a:rPr kumimoji="1" lang="en-US" sz="2800" b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. 1.8 </a:t>
            </a:r>
            <a:r>
              <a:rPr kumimoji="1" lang="en-US" sz="2800" b="1" kern="0" dirty="0" err="1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mya</a:t>
            </a:r>
            <a:r>
              <a:rPr kumimoji="1" lang="en-US" sz="2800" b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 – 10 </a:t>
            </a:r>
            <a:r>
              <a:rPr kumimoji="1" lang="en-US" sz="2800" b="1" kern="0" dirty="0" err="1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kya</a:t>
            </a:r>
            <a:r>
              <a:rPr kumimoji="1" lang="en-US" sz="2800" b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endParaRPr kumimoji="1" lang="en-US" sz="3200" b="1" i="1" kern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ECC690-D673-4CE0-A9AA-AC74F31566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1803" y="1524000"/>
            <a:ext cx="653416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use your up/down arrow keys and/or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your space bar to advance the slides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5C030DE4-60D3-4731-9CDD-A2C08319E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7722" y="6172200"/>
            <a:ext cx="1644650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5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2010-2024</a:t>
            </a: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809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204686" y="6350271"/>
            <a:ext cx="670247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FFFFFF"/>
                </a:solidFill>
                <a:hlinkClick r:id="rId3"/>
              </a:rPr>
              <a:t>www.latimes.com/news/science/la-sci-earlyfoods27-2008dec27,0,6385869.story?track=rss</a:t>
            </a:r>
            <a:endParaRPr lang="en-US" sz="1100" dirty="0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170" y="794658"/>
            <a:ext cx="7772400" cy="5209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4770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4771" name="Oval 4"/>
          <p:cNvSpPr>
            <a:spLocks noChangeArrowheads="1"/>
          </p:cNvSpPr>
          <p:nvPr/>
        </p:nvSpPr>
        <p:spPr bwMode="auto">
          <a:xfrm>
            <a:off x="1981200" y="1524000"/>
            <a:ext cx="1219200" cy="4572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219202"/>
            <a:ext cx="7315200" cy="5093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indent="-450850" eaLnBrk="0" fontAlgn="base" hangingPunct="0">
              <a:lnSpc>
                <a:spcPct val="120000"/>
              </a:lnSpc>
              <a:spcBef>
                <a:spcPct val="20000"/>
              </a:spcBef>
              <a:spcAft>
                <a:spcPts val="500"/>
              </a:spcAft>
              <a:buFontTx/>
              <a:buAutoNum type="arabicPeriod"/>
              <a:defRPr/>
            </a:pPr>
            <a:r>
              <a:rPr kumimoji="1" lang="en-US" sz="2400" b="1" dirty="0">
                <a:solidFill>
                  <a:srgbClr val="D79694"/>
                </a:solidFill>
                <a:latin typeface="Verdana"/>
              </a:rPr>
              <a:t>Mongoloid shovel-shaped incisors</a:t>
            </a:r>
            <a:endParaRPr kumimoji="1" lang="en-US" sz="2800" b="1" dirty="0">
              <a:solidFill>
                <a:srgbClr val="D79694"/>
              </a:solidFill>
              <a:latin typeface="Verdana"/>
            </a:endParaRPr>
          </a:p>
          <a:p>
            <a:pPr marL="682625" indent="-4508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kumimoji="1" lang="en-US" sz="2400" b="1" dirty="0" err="1">
                <a:solidFill>
                  <a:srgbClr val="D79694"/>
                </a:solidFill>
                <a:latin typeface="Verdana"/>
              </a:rPr>
              <a:t>taurodontism</a:t>
            </a:r>
            <a:endParaRPr kumimoji="1" lang="en-US" sz="2400" b="1" dirty="0">
              <a:solidFill>
                <a:srgbClr val="D79694"/>
              </a:solidFill>
              <a:latin typeface="Verdana"/>
            </a:endParaRPr>
          </a:p>
          <a:p>
            <a:pPr lvl="2" indent="-231775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kumimoji="1" lang="en-US" sz="2000" b="1" dirty="0">
                <a:solidFill>
                  <a:srgbClr val="D79694"/>
                </a:solidFill>
                <a:latin typeface="Verdana"/>
              </a:rPr>
              <a:t>molars and premolars with enlarged pulp cavities extending downward into fused roots</a:t>
            </a:r>
          </a:p>
          <a:p>
            <a:pPr marL="682625" indent="-4508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kumimoji="1" lang="en-US" sz="2400" b="1" dirty="0" err="1">
                <a:solidFill>
                  <a:srgbClr val="D79694"/>
                </a:solidFill>
                <a:latin typeface="Verdana"/>
              </a:rPr>
              <a:t>mandibular</a:t>
            </a:r>
            <a:r>
              <a:rPr kumimoji="1" lang="en-US" sz="2400" b="1" dirty="0">
                <a:solidFill>
                  <a:srgbClr val="D79694"/>
                </a:solidFill>
                <a:latin typeface="Verdana"/>
              </a:rPr>
              <a:t> torus</a:t>
            </a:r>
          </a:p>
          <a:p>
            <a:pPr lvl="2" indent="-231775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kumimoji="1" lang="en-US" sz="2000" b="1" dirty="0">
                <a:solidFill>
                  <a:srgbClr val="D79694"/>
                </a:solidFill>
                <a:latin typeface="Verdana"/>
              </a:rPr>
              <a:t>heavy bony ridge on inside of lower jaw from canine to first molar on each side</a:t>
            </a:r>
          </a:p>
          <a:p>
            <a:pPr marL="682625" indent="-4508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kumimoji="1" lang="en-US" sz="3200" b="1" dirty="0">
                <a:solidFill>
                  <a:srgbClr val="000000"/>
                </a:solidFill>
                <a:latin typeface="Verdana"/>
              </a:rPr>
              <a:t> extra </a:t>
            </a:r>
            <a:r>
              <a:rPr kumimoji="1" lang="en-US" sz="3200" b="1" i="1" dirty="0" err="1">
                <a:solidFill>
                  <a:srgbClr val="000000"/>
                </a:solidFill>
                <a:latin typeface="Verdana"/>
              </a:rPr>
              <a:t>foraminia</a:t>
            </a:r>
            <a:r>
              <a:rPr kumimoji="1" lang="en-US" sz="3200" b="1" i="1" dirty="0">
                <a:solidFill>
                  <a:srgbClr val="000000"/>
                </a:solidFill>
                <a:latin typeface="Verdana"/>
              </a:rPr>
              <a:t> </a:t>
            </a:r>
            <a:r>
              <a:rPr kumimoji="1" lang="en-US" sz="3200" b="1" i="1" dirty="0" err="1">
                <a:solidFill>
                  <a:srgbClr val="000000"/>
                </a:solidFill>
                <a:latin typeface="Verdana"/>
              </a:rPr>
              <a:t>mentalia</a:t>
            </a:r>
            <a:endParaRPr kumimoji="1" lang="en-US" sz="3200" b="1" i="1" dirty="0">
              <a:solidFill>
                <a:srgbClr val="000000"/>
              </a:solidFill>
              <a:latin typeface="Verdana"/>
            </a:endParaRPr>
          </a:p>
          <a:p>
            <a:pPr lvl="2" indent="-231775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kumimoji="1" lang="en-US" sz="2000" b="1" dirty="0">
                <a:solidFill>
                  <a:srgbClr val="000000"/>
                </a:solidFill>
                <a:latin typeface="Verdana"/>
              </a:rPr>
              <a:t>2 - 5 openings in lower jawbone through which pass the nerves and blood vessels</a:t>
            </a:r>
          </a:p>
        </p:txBody>
      </p:sp>
      <p:sp>
        <p:nvSpPr>
          <p:cNvPr id="3" name="Rectangle 2"/>
          <p:cNvSpPr/>
          <p:nvPr/>
        </p:nvSpPr>
        <p:spPr>
          <a:xfrm>
            <a:off x="3200400" y="759154"/>
            <a:ext cx="272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3300"/>
                </a:solidFill>
                <a:latin typeface="Verdana" pitchFamily="34" charset="0"/>
              </a:rPr>
              <a:t>“Peking Man” had . . .</a:t>
            </a:r>
            <a:endParaRPr lang="en-US" dirty="0"/>
          </a:p>
        </p:txBody>
      </p:sp>
    </p:spTree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7730" name="Picture 1027" descr="26_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228600"/>
            <a:ext cx="6400800" cy="6400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</p:pic>
      <p:sp>
        <p:nvSpPr>
          <p:cNvPr id="1097731" name="Oval 1028"/>
          <p:cNvSpPr>
            <a:spLocks noChangeArrowheads="1"/>
          </p:cNvSpPr>
          <p:nvPr/>
        </p:nvSpPr>
        <p:spPr bwMode="auto">
          <a:xfrm>
            <a:off x="3505200" y="5181600"/>
            <a:ext cx="1066800" cy="9906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baseline="30000">
              <a:solidFill>
                <a:srgbClr val="003300"/>
              </a:solidFill>
            </a:endParaRPr>
          </a:p>
        </p:txBody>
      </p:sp>
      <p:sp>
        <p:nvSpPr>
          <p:cNvPr id="1097732" name="Text Box 1029"/>
          <p:cNvSpPr txBox="1">
            <a:spLocks noChangeArrowheads="1"/>
          </p:cNvSpPr>
          <p:nvPr/>
        </p:nvSpPr>
        <p:spPr bwMode="auto">
          <a:xfrm>
            <a:off x="4668837" y="5783199"/>
            <a:ext cx="3255963" cy="617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lnSpc>
                <a:spcPct val="16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3200" b="1" i="1" baseline="30000" dirty="0" err="1">
                <a:solidFill>
                  <a:srgbClr val="FFFFFF"/>
                </a:solidFill>
              </a:rPr>
              <a:t>foraminia</a:t>
            </a:r>
            <a:r>
              <a:rPr kumimoji="1" lang="en-US" sz="3200" b="1" i="1" baseline="30000" dirty="0">
                <a:solidFill>
                  <a:srgbClr val="FFFFFF"/>
                </a:solidFill>
              </a:rPr>
              <a:t> </a:t>
            </a:r>
            <a:r>
              <a:rPr kumimoji="1" lang="en-US" sz="3200" b="1" i="1" baseline="30000" dirty="0" err="1">
                <a:solidFill>
                  <a:srgbClr val="FFFFFF"/>
                </a:solidFill>
              </a:rPr>
              <a:t>mentalia</a:t>
            </a:r>
            <a:endParaRPr kumimoji="1" lang="en-US" sz="3200" b="1" i="1" baseline="30000" dirty="0">
              <a:solidFill>
                <a:srgbClr val="FFFFFF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61736" y="552069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i="1" dirty="0">
                <a:solidFill>
                  <a:srgbClr val="FFFFFF"/>
                </a:solidFill>
              </a:rPr>
              <a:t>Homo erectus</a:t>
            </a:r>
            <a:br>
              <a:rPr lang="en-US" sz="2000" b="1" i="1" dirty="0">
                <a:solidFill>
                  <a:srgbClr val="FFFFFF"/>
                </a:solidFill>
              </a:rPr>
            </a:br>
            <a:r>
              <a:rPr lang="en-US" sz="1600" kern="0" dirty="0">
                <a:solidFill>
                  <a:srgbClr val="FFFFFF"/>
                </a:solidFill>
                <a:latin typeface="Times New Roman"/>
              </a:rPr>
              <a:t> (</a:t>
            </a:r>
            <a:r>
              <a:rPr lang="en-US" sz="1600" kern="0" dirty="0" err="1">
                <a:solidFill>
                  <a:srgbClr val="FFFFFF"/>
                </a:solidFill>
                <a:latin typeface="Times New Roman"/>
              </a:rPr>
              <a:t>Zhoukoudian</a:t>
            </a:r>
            <a:r>
              <a:rPr lang="en-US" sz="1600" kern="0" dirty="0">
                <a:solidFill>
                  <a:srgbClr val="FFFFFF"/>
                </a:solidFill>
                <a:latin typeface="Times New Roman"/>
              </a:rPr>
              <a:t>, China)</a:t>
            </a:r>
            <a:endParaRPr lang="en-US" b="1" i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9890" name="Picture 1027" descr="26_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93738"/>
            <a:ext cx="7924800" cy="563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9891" name="Text Box 1029"/>
          <p:cNvSpPr txBox="1">
            <a:spLocks noChangeArrowheads="1"/>
          </p:cNvSpPr>
          <p:nvPr/>
        </p:nvSpPr>
        <p:spPr bwMode="auto">
          <a:xfrm>
            <a:off x="4506684" y="5446488"/>
            <a:ext cx="4495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000" i="1" dirty="0">
                <a:solidFill>
                  <a:srgbClr val="FFFFFF"/>
                </a:solidFill>
              </a:rPr>
              <a:t>Homo sapiens sapiens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1600" dirty="0">
                <a:solidFill>
                  <a:srgbClr val="FFFFFF"/>
                </a:solidFill>
              </a:rPr>
              <a:t>has only one, maybe two</a:t>
            </a:r>
          </a:p>
        </p:txBody>
      </p:sp>
    </p:spTree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2300514"/>
            <a:ext cx="7315200" cy="3231654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</a:rPr>
              <a:t>and like some other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>
                <a:solidFill>
                  <a:prstClr val="black"/>
                </a:solidFill>
              </a:rPr>
              <a:t>Homo erectus </a:t>
            </a:r>
            <a:r>
              <a:rPr lang="en-US" sz="3600" b="1" dirty="0">
                <a:solidFill>
                  <a:prstClr val="black"/>
                </a:solidFill>
              </a:rPr>
              <a:t>groups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</a:rPr>
              <a:t>Peking man “had fire” . . 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chemeClr val="bg1"/>
                </a:solidFill>
              </a:rPr>
              <a:t>and they lived in caves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(the two go together)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2300514"/>
            <a:ext cx="7315200" cy="3231654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D79694"/>
                </a:solidFill>
              </a:rPr>
              <a:t>and like some other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>
                <a:solidFill>
                  <a:srgbClr val="D79694"/>
                </a:solidFill>
              </a:rPr>
              <a:t>Homo erectus </a:t>
            </a:r>
            <a:r>
              <a:rPr lang="en-US" sz="3600" b="1" dirty="0">
                <a:solidFill>
                  <a:srgbClr val="D79694"/>
                </a:solidFill>
              </a:rPr>
              <a:t>groups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D79694"/>
                </a:solidFill>
              </a:rPr>
              <a:t>Peking man “had fire” . . 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</a:rPr>
              <a:t>and they lived in caves . . .</a:t>
            </a:r>
            <a:br>
              <a:rPr lang="en-US" sz="3600" b="1" dirty="0">
                <a:solidFill>
                  <a:prstClr val="black"/>
                </a:solidFill>
              </a:rPr>
            </a:br>
            <a:r>
              <a:rPr lang="en-US" sz="2000" dirty="0">
                <a:solidFill>
                  <a:prstClr val="black"/>
                </a:solidFill>
              </a:rPr>
              <a:t>(the two go together)</a:t>
            </a:r>
            <a:endParaRPr lang="en-US" sz="36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02" name="Text Box 2"/>
          <p:cNvSpPr txBox="1">
            <a:spLocks noChangeArrowheads="1"/>
          </p:cNvSpPr>
          <p:nvPr/>
        </p:nvSpPr>
        <p:spPr bwMode="auto">
          <a:xfrm>
            <a:off x="2159000" y="6337887"/>
            <a:ext cx="48270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3300"/>
                </a:solidFill>
                <a:hlinkClick r:id="rId3"/>
              </a:rPr>
              <a:t>http://cssa.mit.edu/worldheritage/img/zkd/big/zkd-08b.jpg</a:t>
            </a:r>
            <a:endParaRPr lang="en-US" sz="1200" dirty="0">
              <a:solidFill>
                <a:srgbClr val="003300"/>
              </a:solidFill>
            </a:endParaRPr>
          </a:p>
        </p:txBody>
      </p:sp>
      <p:pic>
        <p:nvPicPr>
          <p:cNvPr id="112640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61736" y="1085469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i="1" dirty="0">
                <a:solidFill>
                  <a:srgbClr val="FFFFFF"/>
                </a:solidFill>
              </a:rPr>
              <a:t>Homo erectus</a:t>
            </a:r>
            <a:br>
              <a:rPr lang="en-US" sz="2000" b="1" i="1" dirty="0">
                <a:solidFill>
                  <a:srgbClr val="FFFFFF"/>
                </a:solidFill>
              </a:rPr>
            </a:br>
            <a:r>
              <a:rPr lang="en-US" sz="1600" kern="0" dirty="0">
                <a:solidFill>
                  <a:srgbClr val="FFFFFF"/>
                </a:solidFill>
                <a:latin typeface="Times New Roman"/>
              </a:rPr>
              <a:t> (</a:t>
            </a:r>
            <a:r>
              <a:rPr lang="en-US" sz="1600" kern="0" dirty="0" err="1">
                <a:solidFill>
                  <a:srgbClr val="FFFFFF"/>
                </a:solidFill>
                <a:latin typeface="Times New Roman"/>
              </a:rPr>
              <a:t>Zhoukoudian</a:t>
            </a:r>
            <a:r>
              <a:rPr lang="en-US" sz="1600" kern="0" dirty="0">
                <a:solidFill>
                  <a:srgbClr val="FFFFFF"/>
                </a:solidFill>
                <a:latin typeface="Times New Roman"/>
              </a:rPr>
              <a:t>, China)</a:t>
            </a:r>
            <a:endParaRPr lang="en-US" b="1" i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-26324"/>
            <a:ext cx="6553200" cy="691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556658" y="5609772"/>
            <a:ext cx="6019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“The Hunters’ Return at Chou-Kou-</a:t>
            </a:r>
            <a:r>
              <a:rPr lang="en-US" b="1" dirty="0" err="1">
                <a:solidFill>
                  <a:srgbClr val="FFFFFF"/>
                </a:solidFill>
              </a:rPr>
              <a:t>Tien</a:t>
            </a:r>
            <a:r>
              <a:rPr lang="en-US" b="1" dirty="0">
                <a:solidFill>
                  <a:srgbClr val="FFFFFF"/>
                </a:solidFill>
              </a:rPr>
              <a:t>,” </a:t>
            </a:r>
          </a:p>
          <a:p>
            <a:pPr algn="ctr"/>
            <a:r>
              <a:rPr lang="en-US" b="1" dirty="0">
                <a:solidFill>
                  <a:srgbClr val="FFFFFF"/>
                </a:solidFill>
              </a:rPr>
              <a:t>Henri </a:t>
            </a:r>
            <a:r>
              <a:rPr lang="en-US" b="1" dirty="0" err="1">
                <a:solidFill>
                  <a:srgbClr val="FFFFFF"/>
                </a:solidFill>
              </a:rPr>
              <a:t>Breuil</a:t>
            </a:r>
            <a:r>
              <a:rPr lang="en-US" b="1" dirty="0">
                <a:solidFill>
                  <a:srgbClr val="FFFFFF"/>
                </a:solidFill>
              </a:rPr>
              <a:t>, 1945</a:t>
            </a:r>
          </a:p>
          <a:p>
            <a:pPr algn="ctr"/>
            <a:r>
              <a:rPr lang="en-US" sz="1200" b="1" i="1" dirty="0">
                <a:solidFill>
                  <a:srgbClr val="FFFFFF"/>
                </a:solidFill>
              </a:rPr>
              <a:t>Beyond the Bounds of History </a:t>
            </a:r>
            <a:endParaRPr lang="en-US" sz="1200" b="1" dirty="0">
              <a:solidFill>
                <a:srgbClr val="FFFFFF"/>
              </a:solidFill>
            </a:endParaRPr>
          </a:p>
          <a:p>
            <a:pPr algn="ctr"/>
            <a:r>
              <a:rPr lang="en-US" sz="1200" b="1" dirty="0">
                <a:solidFill>
                  <a:srgbClr val="FFFFFF"/>
                </a:solidFill>
              </a:rPr>
              <a:t>London: P.R. </a:t>
            </a:r>
            <a:r>
              <a:rPr lang="en-US" sz="1200" b="1" dirty="0" err="1">
                <a:solidFill>
                  <a:srgbClr val="FFFFFF"/>
                </a:solidFill>
              </a:rPr>
              <a:t>Gawthorn</a:t>
            </a:r>
            <a:r>
              <a:rPr lang="en-US" sz="1200" b="1" dirty="0">
                <a:solidFill>
                  <a:srgbClr val="FFFFFF"/>
                </a:solidFill>
              </a:rPr>
              <a:t>, 1949</a:t>
            </a:r>
          </a:p>
        </p:txBody>
      </p:sp>
    </p:spTree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058" y="-12699"/>
            <a:ext cx="8001000" cy="602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61736" y="552069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i="1" dirty="0">
                <a:solidFill>
                  <a:srgbClr val="FFFFFF"/>
                </a:solidFill>
              </a:rPr>
              <a:t>Homo erectus</a:t>
            </a:r>
            <a:br>
              <a:rPr lang="en-US" sz="2000" b="1" i="1" dirty="0">
                <a:solidFill>
                  <a:srgbClr val="FFFFFF"/>
                </a:solidFill>
              </a:rPr>
            </a:br>
            <a:r>
              <a:rPr lang="en-US" sz="1600" kern="0" dirty="0">
                <a:solidFill>
                  <a:srgbClr val="FFFFFF"/>
                </a:solidFill>
                <a:latin typeface="Times New Roman"/>
              </a:rPr>
              <a:t> (</a:t>
            </a:r>
            <a:r>
              <a:rPr lang="en-US" sz="1600" kern="0" dirty="0" err="1">
                <a:solidFill>
                  <a:srgbClr val="FFFFFF"/>
                </a:solidFill>
                <a:latin typeface="Times New Roman"/>
              </a:rPr>
              <a:t>Zhoukoudian</a:t>
            </a:r>
            <a:r>
              <a:rPr lang="en-US" sz="1600" kern="0" dirty="0">
                <a:solidFill>
                  <a:srgbClr val="FFFFFF"/>
                </a:solidFill>
                <a:latin typeface="Times New Roman"/>
              </a:rPr>
              <a:t>, China)</a:t>
            </a:r>
            <a:endParaRPr lang="en-US" b="1" i="1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47901" y="6337887"/>
            <a:ext cx="28573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British Museum of Natural History</a:t>
            </a:r>
          </a:p>
        </p:txBody>
      </p:sp>
    </p:spTree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3073398"/>
            <a:ext cx="7315200" cy="193899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and “Peking Man” had better tools . . .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</a:rPr>
              <a:t>which improves the ease and efficiency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</a:rPr>
              <a:t>of food procurement in general . . .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14714" y="6339114"/>
            <a:ext cx="58789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hlinkClick r:id="rId2"/>
              </a:rPr>
              <a:t>http://news.bbc.co.uk/2/hi/science/nature/8195762.stm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286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714" name="Text Box 2"/>
          <p:cNvSpPr txBox="1">
            <a:spLocks noChangeArrowheads="1"/>
          </p:cNvSpPr>
          <p:nvPr/>
        </p:nvSpPr>
        <p:spPr bwMode="auto">
          <a:xfrm>
            <a:off x="1747850" y="5929086"/>
            <a:ext cx="5634876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solidFill>
                  <a:srgbClr val="003300"/>
                </a:solidFill>
              </a:rPr>
              <a:t>Tools from Middle Pleistocene sites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003300"/>
                </a:solidFill>
              </a:rPr>
              <a:t>Understanding Physical Anthropology and Archaeology, 8</a:t>
            </a:r>
            <a:r>
              <a:rPr lang="en-US" sz="1200" i="1" baseline="30000" dirty="0">
                <a:solidFill>
                  <a:srgbClr val="003300"/>
                </a:solidFill>
              </a:rPr>
              <a:t>th</a:t>
            </a:r>
            <a:r>
              <a:rPr lang="en-US" sz="1200" i="1" dirty="0">
                <a:solidFill>
                  <a:srgbClr val="003300"/>
                </a:solidFill>
              </a:rPr>
              <a:t> Ed</a:t>
            </a:r>
            <a:r>
              <a:rPr lang="en-US" sz="1200" dirty="0">
                <a:solidFill>
                  <a:srgbClr val="003300"/>
                </a:solidFill>
              </a:rPr>
              <a:t>., p. 268</a:t>
            </a:r>
          </a:p>
        </p:txBody>
      </p:sp>
      <p:pic>
        <p:nvPicPr>
          <p:cNvPr id="1139715" name="Picture 4" descr="Turn811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286040"/>
            <a:ext cx="731520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9716" name="Text Box 5"/>
          <p:cNvSpPr txBox="1">
            <a:spLocks noChangeArrowheads="1"/>
          </p:cNvSpPr>
          <p:nvPr/>
        </p:nvSpPr>
        <p:spPr bwMode="auto">
          <a:xfrm>
            <a:off x="914400" y="4681538"/>
            <a:ext cx="7315200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aseline="30000">
                <a:solidFill>
                  <a:srgbClr val="003300"/>
                </a:solidFill>
              </a:rPr>
              <a:t>Quartzite chopper   Flint point     Flint Awl   Graver or Burin</a:t>
            </a: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61736" y="552069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i="1" dirty="0">
                <a:solidFill>
                  <a:srgbClr val="000000"/>
                </a:solidFill>
              </a:rPr>
              <a:t>Homo erectus</a:t>
            </a:r>
            <a:br>
              <a:rPr lang="en-US" sz="2000" b="1" i="1" dirty="0">
                <a:solidFill>
                  <a:srgbClr val="000000"/>
                </a:solidFill>
              </a:rPr>
            </a:br>
            <a:r>
              <a:rPr lang="en-US" sz="1600" kern="0" dirty="0">
                <a:solidFill>
                  <a:srgbClr val="000000"/>
                </a:solidFill>
                <a:latin typeface="Times New Roman"/>
              </a:rPr>
              <a:t> (</a:t>
            </a:r>
            <a:r>
              <a:rPr lang="en-US" sz="1600" kern="0" dirty="0" err="1">
                <a:solidFill>
                  <a:srgbClr val="000000"/>
                </a:solidFill>
                <a:latin typeface="Times New Roman"/>
              </a:rPr>
              <a:t>Zhoukoudian</a:t>
            </a:r>
            <a:r>
              <a:rPr lang="en-US" sz="1600" kern="0" dirty="0">
                <a:solidFill>
                  <a:srgbClr val="000000"/>
                </a:solidFill>
                <a:latin typeface="Times New Roman"/>
              </a:rPr>
              <a:t>, China)</a:t>
            </a:r>
            <a:endParaRPr lang="en-US" b="1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5618" name="Picture 3" descr="26_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498475"/>
            <a:ext cx="6400800" cy="586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61736" y="552069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i="1" dirty="0">
                <a:solidFill>
                  <a:srgbClr val="FFFFFF"/>
                </a:solidFill>
              </a:rPr>
              <a:t>Homo erectus</a:t>
            </a:r>
            <a:br>
              <a:rPr lang="en-US" sz="2000" b="1" i="1" dirty="0">
                <a:solidFill>
                  <a:srgbClr val="FFFFFF"/>
                </a:solidFill>
              </a:rPr>
            </a:br>
            <a:r>
              <a:rPr lang="en-US" sz="1600" kern="0" dirty="0">
                <a:solidFill>
                  <a:srgbClr val="FFFFFF"/>
                </a:solidFill>
                <a:latin typeface="Times New Roman"/>
              </a:rPr>
              <a:t> (</a:t>
            </a:r>
            <a:r>
              <a:rPr lang="en-US" sz="1600" kern="0" dirty="0" err="1">
                <a:solidFill>
                  <a:srgbClr val="FFFFFF"/>
                </a:solidFill>
                <a:latin typeface="Times New Roman"/>
              </a:rPr>
              <a:t>Zhoukoudian</a:t>
            </a:r>
            <a:r>
              <a:rPr lang="en-US" sz="1600" kern="0" dirty="0">
                <a:solidFill>
                  <a:srgbClr val="FFFFFF"/>
                </a:solidFill>
                <a:latin typeface="Times New Roman"/>
              </a:rPr>
              <a:t>, China)</a:t>
            </a:r>
            <a:endParaRPr lang="en-US" b="1" i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152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1523" name="Text Box 4"/>
          <p:cNvSpPr txBox="1">
            <a:spLocks noChangeArrowheads="1"/>
          </p:cNvSpPr>
          <p:nvPr/>
        </p:nvSpPr>
        <p:spPr bwMode="auto">
          <a:xfrm>
            <a:off x="2159000" y="6337887"/>
            <a:ext cx="48270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3300"/>
                </a:solidFill>
                <a:hlinkClick r:id="rId4"/>
              </a:rPr>
              <a:t>http://cssa.mit.edu/worldheritage/img/zkd/big/zkd-08b.jpg</a:t>
            </a:r>
            <a:endParaRPr lang="en-US" sz="1200" dirty="0">
              <a:solidFill>
                <a:srgbClr val="003300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61736" y="1009269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i="1" dirty="0">
                <a:solidFill>
                  <a:srgbClr val="FFFFFF"/>
                </a:solidFill>
              </a:rPr>
              <a:t>Homo erectus</a:t>
            </a:r>
            <a:br>
              <a:rPr lang="en-US" sz="2000" b="1" i="1" dirty="0">
                <a:solidFill>
                  <a:srgbClr val="FFFFFF"/>
                </a:solidFill>
              </a:rPr>
            </a:br>
            <a:r>
              <a:rPr lang="en-US" sz="1600" kern="0" dirty="0">
                <a:solidFill>
                  <a:srgbClr val="FFFFFF"/>
                </a:solidFill>
                <a:latin typeface="Times New Roman"/>
              </a:rPr>
              <a:t> (</a:t>
            </a:r>
            <a:r>
              <a:rPr lang="en-US" sz="1600" kern="0" dirty="0" err="1">
                <a:solidFill>
                  <a:srgbClr val="FFFFFF"/>
                </a:solidFill>
                <a:latin typeface="Times New Roman"/>
              </a:rPr>
              <a:t>Zhoukoudian</a:t>
            </a:r>
            <a:r>
              <a:rPr lang="en-US" sz="1600" kern="0" dirty="0">
                <a:solidFill>
                  <a:srgbClr val="FFFFFF"/>
                </a:solidFill>
                <a:latin typeface="Times New Roman"/>
              </a:rPr>
              <a:t>, China)</a:t>
            </a:r>
            <a:endParaRPr lang="en-US" b="1" i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570" name="Text Box 3"/>
          <p:cNvSpPr txBox="1">
            <a:spLocks noChangeArrowheads="1"/>
          </p:cNvSpPr>
          <p:nvPr/>
        </p:nvSpPr>
        <p:spPr bwMode="auto">
          <a:xfrm>
            <a:off x="2159000" y="6339114"/>
            <a:ext cx="48270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3300"/>
                </a:solidFill>
                <a:hlinkClick r:id="rId3"/>
              </a:rPr>
              <a:t>http://cssa.mit.edu/worldheritage/img/zkd/big/zkd-08b.jpg</a:t>
            </a:r>
            <a:endParaRPr lang="en-US" sz="1200" dirty="0">
              <a:solidFill>
                <a:srgbClr val="003300"/>
              </a:solidFill>
            </a:endParaRPr>
          </a:p>
        </p:txBody>
      </p:sp>
      <p:pic>
        <p:nvPicPr>
          <p:cNvPr id="113357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61736" y="990600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i="1" dirty="0">
                <a:solidFill>
                  <a:srgbClr val="FFFFFF"/>
                </a:solidFill>
              </a:rPr>
              <a:t>Homo erectus</a:t>
            </a:r>
            <a:br>
              <a:rPr lang="en-US" sz="2000" b="1" i="1" dirty="0">
                <a:solidFill>
                  <a:srgbClr val="FFFFFF"/>
                </a:solidFill>
              </a:rPr>
            </a:br>
            <a:r>
              <a:rPr lang="en-US" sz="1600" kern="0" dirty="0">
                <a:solidFill>
                  <a:srgbClr val="FFFFFF"/>
                </a:solidFill>
                <a:latin typeface="Times New Roman"/>
              </a:rPr>
              <a:t> (</a:t>
            </a:r>
            <a:r>
              <a:rPr lang="en-US" sz="1600" kern="0" dirty="0" err="1">
                <a:solidFill>
                  <a:srgbClr val="FFFFFF"/>
                </a:solidFill>
                <a:latin typeface="Times New Roman"/>
              </a:rPr>
              <a:t>Zhoukoudian</a:t>
            </a:r>
            <a:r>
              <a:rPr lang="en-US" sz="1600" kern="0" dirty="0">
                <a:solidFill>
                  <a:srgbClr val="FFFFFF"/>
                </a:solidFill>
                <a:latin typeface="Times New Roman"/>
              </a:rPr>
              <a:t>, China)</a:t>
            </a:r>
            <a:endParaRPr lang="en-US" b="1" i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99886" y="2971800"/>
            <a:ext cx="7315200" cy="2215991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and at </a:t>
            </a:r>
            <a:r>
              <a:rPr lang="en-US" sz="2400" b="1" dirty="0" err="1">
                <a:solidFill>
                  <a:srgbClr val="000000"/>
                </a:solidFill>
              </a:rPr>
              <a:t>Zhoukoudian</a:t>
            </a:r>
            <a:endParaRPr lang="en-US" sz="2400" b="1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</a:rPr>
              <a:t>as elsewhere,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</a:rPr>
              <a:t>there is some suggestion that they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kern="0" dirty="0">
                <a:solidFill>
                  <a:srgbClr val="000000"/>
                </a:solidFill>
              </a:rPr>
              <a:t>seemed inclined to eat their neighbor . . .</a:t>
            </a:r>
            <a:br>
              <a:rPr lang="en-US" sz="2400" b="1" kern="0" dirty="0">
                <a:solidFill>
                  <a:srgbClr val="000000"/>
                </a:solidFill>
              </a:rPr>
            </a:br>
            <a:r>
              <a:rPr lang="en-US" kern="0" dirty="0">
                <a:solidFill>
                  <a:srgbClr val="000000"/>
                </a:solidFill>
              </a:rPr>
              <a:t>(although there is debate on the issue here)</a:t>
            </a:r>
          </a:p>
        </p:txBody>
      </p:sp>
    </p:spTree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99886" y="2967097"/>
            <a:ext cx="7315200" cy="2062103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prstClr val="black"/>
                </a:solidFill>
              </a:rPr>
              <a:t>at the next stage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0" dirty="0">
                <a:solidFill>
                  <a:prstClr val="black"/>
                </a:solidFill>
              </a:rPr>
              <a:t>Neandertal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0" dirty="0">
                <a:solidFill>
                  <a:prstClr val="black"/>
                </a:solidFill>
              </a:rPr>
              <a:t>there is no argument . . .</a:t>
            </a:r>
            <a:endParaRPr lang="en-US" sz="2400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14400" y="1287963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indent="-285750" algn="ctr" fontAlgn="base"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cannibalism clearly </a:t>
            </a:r>
          </a:p>
          <a:p>
            <a:pPr indent="-285750" algn="ctr" fontAlgn="base"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shows up at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914400" y="2782888"/>
            <a:ext cx="7315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4000" b="1" dirty="0" err="1">
                <a:solidFill>
                  <a:srgbClr val="003300"/>
                </a:solidFill>
                <a:latin typeface="Verdana" pitchFamily="34" charset="0"/>
              </a:rPr>
              <a:t>Moula-Gercy</a:t>
            </a:r>
            <a:r>
              <a:rPr lang="en-US" sz="4000" b="1" dirty="0">
                <a:solidFill>
                  <a:srgbClr val="003300"/>
                </a:solidFill>
                <a:latin typeface="Verdana" pitchFamily="34" charset="0"/>
              </a:rPr>
              <a:t>, France</a:t>
            </a:r>
            <a:endParaRPr lang="en-US" b="1" i="1" dirty="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914400" y="3733800"/>
            <a:ext cx="73152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429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tabLst>
                <a:tab pos="171450" algn="l"/>
              </a:tabLst>
            </a:pPr>
            <a:r>
              <a:rPr lang="en-US" sz="2800" b="1" dirty="0">
                <a:solidFill>
                  <a:srgbClr val="003300"/>
                </a:solidFill>
                <a:latin typeface="Verdana" pitchFamily="34" charset="0"/>
              </a:rPr>
              <a:t>“</a:t>
            </a:r>
            <a:r>
              <a:rPr lang="en-US" sz="2400" b="1" dirty="0">
                <a:solidFill>
                  <a:srgbClr val="003300"/>
                </a:solidFill>
                <a:latin typeface="Verdana" pitchFamily="34" charset="0"/>
              </a:rPr>
              <a:t>Bones Offer Evidence of a Neanderthal - Eat - Neanderthal World”</a:t>
            </a:r>
          </a:p>
          <a:p>
            <a:pPr indent="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  <a:tabLst>
                <a:tab pos="171450" algn="l"/>
              </a:tabLst>
            </a:pPr>
            <a:endParaRPr lang="en-US" sz="2400" b="1" dirty="0">
              <a:solidFill>
                <a:srgbClr val="003300"/>
              </a:solidFill>
              <a:latin typeface="Verdana" pitchFamily="34" charset="0"/>
            </a:endParaRPr>
          </a:p>
          <a:p>
            <a:pPr indent="342900" algn="ctr" eaLnBrk="0" fontAlgn="base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tabLst>
                <a:tab pos="171450" algn="l"/>
              </a:tabLst>
            </a:pPr>
            <a:r>
              <a:rPr lang="en-US" sz="2400" b="1" dirty="0">
                <a:solidFill>
                  <a:srgbClr val="003300"/>
                </a:solidFill>
                <a:latin typeface="Verdana" pitchFamily="34" charset="0"/>
              </a:rPr>
              <a:t>78 fragments from 6 skeletons</a:t>
            </a:r>
            <a:endParaRPr lang="en-US" sz="2400" dirty="0">
              <a:solidFill>
                <a:srgbClr val="003300"/>
              </a:solidFill>
              <a:latin typeface="Verdana" pitchFamily="34" charset="0"/>
            </a:endParaRPr>
          </a:p>
          <a:p>
            <a:pPr indent="3429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tabLst>
                <a:tab pos="171450" algn="l"/>
              </a:tabLst>
            </a:pPr>
            <a:endParaRPr lang="en-US" sz="1600" dirty="0">
              <a:solidFill>
                <a:srgbClr val="003300"/>
              </a:solidFill>
              <a:latin typeface="Verdana" pitchFamily="34" charset="0"/>
            </a:endParaRPr>
          </a:p>
          <a:p>
            <a:pPr indent="342900" algn="ctr" eaLnBrk="0" fontAlgn="base" hangingPunct="0">
              <a:lnSpc>
                <a:spcPct val="5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tabLst>
                <a:tab pos="171450" algn="l"/>
              </a:tabLst>
            </a:pPr>
            <a:r>
              <a:rPr lang="en-US" sz="2800" i="1" dirty="0">
                <a:solidFill>
                  <a:srgbClr val="003300"/>
                </a:solidFill>
                <a:latin typeface="Verdana" pitchFamily="34" charset="0"/>
              </a:rPr>
              <a:t>ca</a:t>
            </a:r>
            <a:r>
              <a:rPr lang="en-US" sz="2800" dirty="0">
                <a:solidFill>
                  <a:srgbClr val="003300"/>
                </a:solidFill>
                <a:latin typeface="Verdana" pitchFamily="34" charset="0"/>
              </a:rPr>
              <a:t>. 100,000 </a:t>
            </a:r>
            <a:r>
              <a:rPr lang="en-US" sz="2800" dirty="0" err="1">
                <a:solidFill>
                  <a:srgbClr val="003300"/>
                </a:solidFill>
                <a:latin typeface="Verdana" pitchFamily="34" charset="0"/>
              </a:rPr>
              <a:t>ybp</a:t>
            </a:r>
            <a:endParaRPr lang="en-US" sz="2400" dirty="0">
              <a:solidFill>
                <a:srgbClr val="003300"/>
              </a:solidFill>
              <a:latin typeface="Verdana" pitchFamily="34" charset="0"/>
            </a:endParaRPr>
          </a:p>
          <a:p>
            <a:pPr indent="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tabLst>
                <a:tab pos="171450" algn="l"/>
              </a:tabLst>
            </a:pPr>
            <a:endParaRPr lang="en-US" sz="1000" b="1" dirty="0">
              <a:solidFill>
                <a:srgbClr val="003300"/>
              </a:solidFill>
              <a:latin typeface="Verdana" pitchFamily="34" charset="0"/>
            </a:endParaRPr>
          </a:p>
          <a:p>
            <a:pPr indent="342900" algn="ctr" eaLnBrk="0" fontAlgn="base" hangingPunct="0">
              <a:lnSpc>
                <a:spcPct val="5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tabLst>
                <a:tab pos="171450" algn="l"/>
              </a:tabLst>
            </a:pPr>
            <a:r>
              <a:rPr lang="en-US" dirty="0">
                <a:solidFill>
                  <a:srgbClr val="003300"/>
                </a:solidFill>
                <a:latin typeface="Verdana" pitchFamily="34" charset="0"/>
              </a:rPr>
              <a:t>30 September 1999</a:t>
            </a:r>
          </a:p>
        </p:txBody>
      </p:sp>
    </p:spTree>
  </p:cSld>
  <p:clrMapOvr>
    <a:masterClrMapping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62" name="Picture 2" descr="map_france9909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3650" y="1914530"/>
            <a:ext cx="4038600" cy="37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63" name="Text Box 3"/>
          <p:cNvSpPr txBox="1">
            <a:spLocks noChangeArrowheads="1"/>
          </p:cNvSpPr>
          <p:nvPr/>
        </p:nvSpPr>
        <p:spPr bwMode="auto">
          <a:xfrm>
            <a:off x="3167742" y="6292618"/>
            <a:ext cx="2808782" cy="322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1F7E9"/>
                </a:solidFill>
                <a:latin typeface="Times New Roman" pitchFamily="18" charset="0"/>
              </a:rPr>
              <a:t>(ABACNEWS.com/</a:t>
            </a:r>
            <a:r>
              <a:rPr lang="en-US" sz="1200" dirty="0" err="1">
                <a:solidFill>
                  <a:srgbClr val="F1F7E9"/>
                </a:solidFill>
                <a:latin typeface="Times New Roman" pitchFamily="18" charset="0"/>
              </a:rPr>
              <a:t>MagellanGeographix</a:t>
            </a:r>
            <a:r>
              <a:rPr lang="en-US" sz="1200" dirty="0">
                <a:solidFill>
                  <a:srgbClr val="F1F7E9"/>
                </a:solidFill>
                <a:latin typeface="Times New Roman" pitchFamily="18" charset="0"/>
              </a:rPr>
              <a:t>)</a:t>
            </a:r>
          </a:p>
        </p:txBody>
      </p:sp>
    </p:spTree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9410" name="Picture 2" descr="ap_neanderthal_bones_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152400"/>
            <a:ext cx="3582988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9411" name="Text Box 3"/>
          <p:cNvSpPr txBox="1">
            <a:spLocks noChangeArrowheads="1"/>
          </p:cNvSpPr>
          <p:nvPr/>
        </p:nvSpPr>
        <p:spPr bwMode="auto">
          <a:xfrm>
            <a:off x="732973" y="5834742"/>
            <a:ext cx="7696199" cy="78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1F7E9"/>
                </a:solidFill>
                <a:latin typeface="Times New Roman" pitchFamily="18" charset="0"/>
              </a:rPr>
              <a:t>Fragment of a Neandertal thigh bone with cut marks</a:t>
            </a:r>
            <a:endParaRPr lang="en-US" dirty="0">
              <a:solidFill>
                <a:srgbClr val="F1F7E9"/>
              </a:solidFill>
              <a:latin typeface="Times New Roman" pitchFamily="18" charset="0"/>
            </a:endParaRPr>
          </a:p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1F7E9"/>
                </a:solidFill>
                <a:latin typeface="Times New Roman" pitchFamily="18" charset="0"/>
              </a:rPr>
              <a:t>(UCAL Berkeley / AP Photo)</a:t>
            </a:r>
          </a:p>
        </p:txBody>
      </p:sp>
    </p:spTree>
  </p:cSld>
  <p:clrMapOvr>
    <a:masterClrMapping/>
  </p:clrMapOvr>
  <p:transition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ext Box 2"/>
          <p:cNvSpPr txBox="1">
            <a:spLocks noChangeArrowheads="1"/>
          </p:cNvSpPr>
          <p:nvPr/>
        </p:nvSpPr>
        <p:spPr bwMode="auto">
          <a:xfrm>
            <a:off x="2013858" y="6339114"/>
            <a:ext cx="507683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hlinkClick r:id="rId3"/>
              </a:rPr>
              <a:t>http://dsc.discovery.com/news/2008/02/27/neanderthal-cannibalism.html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12493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994845"/>
            <a:ext cx="7315200" cy="510115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4" name="Oval 6"/>
          <p:cNvSpPr>
            <a:spLocks noChangeArrowheads="1"/>
          </p:cNvSpPr>
          <p:nvPr/>
        </p:nvSpPr>
        <p:spPr bwMode="auto">
          <a:xfrm>
            <a:off x="1647372" y="1750153"/>
            <a:ext cx="2895600" cy="978533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33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14714" y="6339114"/>
            <a:ext cx="58789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hlinkClick r:id="rId2"/>
              </a:rPr>
              <a:t>http://news.bbc.co.uk/2/hi/science/nature/8195762.stm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286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914400" y="3200400"/>
            <a:ext cx="7315200" cy="193899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you’ll be having a look at how this “taste test” relates to your personality in the . . . </a:t>
            </a:r>
          </a:p>
          <a:p>
            <a:pPr algn="ctr"/>
            <a:endParaRPr lang="en-US" sz="2400" dirty="0">
              <a:solidFill>
                <a:srgbClr val="000000"/>
              </a:solidFill>
            </a:endParaRPr>
          </a:p>
          <a:p>
            <a:pPr algn="ctr"/>
            <a:r>
              <a:rPr lang="en-US" sz="2400" b="1" dirty="0">
                <a:solidFill>
                  <a:srgbClr val="000000"/>
                </a:solidFill>
              </a:rPr>
              <a:t>Forum Discussion: TASTE your personality! </a:t>
            </a:r>
            <a:endParaRPr lang="en-US" sz="3600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 descr="29_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8563" y="227017"/>
            <a:ext cx="4206875" cy="640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7" name="Text Box 5"/>
          <p:cNvSpPr txBox="1">
            <a:spLocks noChangeArrowheads="1"/>
          </p:cNvSpPr>
          <p:nvPr/>
        </p:nvSpPr>
        <p:spPr bwMode="auto">
          <a:xfrm>
            <a:off x="3765427" y="5791200"/>
            <a:ext cx="1949573" cy="36933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January 1996</a:t>
            </a:r>
          </a:p>
        </p:txBody>
      </p:sp>
    </p:spTree>
  </p:cSld>
  <p:clrMapOvr>
    <a:masterClrMapping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 descr="Time-2001-07-23-8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873627"/>
            <a:ext cx="7315200" cy="3917577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3276600" y="4122007"/>
            <a:ext cx="2971800" cy="113877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prstClr val="black"/>
                </a:solidFill>
                <a:latin typeface="Calibri" pitchFamily="34" charset="0"/>
              </a:rPr>
              <a:t>Premoderns</a:t>
            </a:r>
            <a:endParaRPr lang="en-US" sz="28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 pitchFamily="34" charset="0"/>
              </a:rPr>
              <a:t>Neandertal . . 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 pitchFamily="34" charset="0"/>
              </a:rPr>
              <a:t>500,000-28,000 </a:t>
            </a:r>
            <a:r>
              <a:rPr lang="en-US" sz="2000" b="1" dirty="0" err="1">
                <a:solidFill>
                  <a:prstClr val="black"/>
                </a:solidFill>
                <a:latin typeface="Calibri" pitchFamily="34" charset="0"/>
              </a:rPr>
              <a:t>ybp</a:t>
            </a:r>
            <a:endParaRPr lang="en-US" sz="20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471422" y="1176012"/>
            <a:ext cx="6224782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D79694"/>
                </a:solidFill>
              </a:rPr>
              <a:t>A Walk Through Hominin Evolution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750086" y="6262914"/>
            <a:ext cx="1612942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</a:rPr>
              <a:t>Time </a:t>
            </a:r>
            <a:r>
              <a:rPr lang="en-US" sz="1200" dirty="0">
                <a:solidFill>
                  <a:srgbClr val="FFFFFF"/>
                </a:solidFill>
              </a:rPr>
              <a:t>23 July 2001</a:t>
            </a:r>
          </a:p>
        </p:txBody>
      </p:sp>
      <p:sp>
        <p:nvSpPr>
          <p:cNvPr id="9" name="Oval 13"/>
          <p:cNvSpPr>
            <a:spLocks noChangeArrowheads="1"/>
          </p:cNvSpPr>
          <p:nvPr/>
        </p:nvSpPr>
        <p:spPr bwMode="auto">
          <a:xfrm rot="828374">
            <a:off x="6015447" y="3386635"/>
            <a:ext cx="2137182" cy="2181064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baseline="30000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99886" y="3352800"/>
            <a:ext cx="7315200" cy="1200329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there are two kinds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0" dirty="0">
                <a:solidFill>
                  <a:prstClr val="black"/>
                </a:solidFill>
              </a:rPr>
              <a:t>of Neandertals . . .</a:t>
            </a:r>
            <a:endParaRPr 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14400" y="2271486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3300"/>
                </a:solidFill>
                <a:latin typeface="Arial" pitchFamily="34" charset="0"/>
              </a:rPr>
              <a:t>Neandertal</a:t>
            </a:r>
            <a:r>
              <a:rPr lang="en-US" sz="4400" b="1" dirty="0">
                <a:solidFill>
                  <a:srgbClr val="003300"/>
                </a:solidFill>
                <a:latin typeface="Arial" pitchFamily="34" charset="0"/>
              </a:rPr>
              <a:t> types</a:t>
            </a:r>
            <a:endParaRPr lang="en-US" sz="4400" b="1" i="1" dirty="0">
              <a:solidFill>
                <a:srgbClr val="003300"/>
              </a:solidFill>
              <a:latin typeface="Arial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14400" y="3229428"/>
            <a:ext cx="7315200" cy="2019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indent="-23336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tabLst>
                <a:tab pos="231775" algn="l"/>
              </a:tabLst>
            </a:pPr>
            <a:r>
              <a:rPr lang="en-US" sz="3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latin typeface="Arial" pitchFamily="34" charset="0"/>
              </a:rPr>
              <a:t>“Classic”</a:t>
            </a:r>
          </a:p>
          <a:p>
            <a:pPr marL="465138" indent="-233363" eaLnBrk="0" fontAlgn="base" hangingPunct="0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tabLst>
                <a:tab pos="231775" algn="l"/>
              </a:tabLst>
            </a:pPr>
            <a:r>
              <a:rPr lang="en-US" sz="3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latin typeface="Arial" pitchFamily="34" charset="0"/>
              </a:rPr>
              <a:t>“Progressive”</a:t>
            </a:r>
          </a:p>
          <a:p>
            <a:pPr marL="465138" lvl="1" indent="-233363" fontAlgn="base">
              <a:spcBef>
                <a:spcPct val="0"/>
              </a:spcBef>
              <a:spcAft>
                <a:spcPct val="0"/>
              </a:spcAft>
              <a:tabLst>
                <a:tab pos="231775" algn="l"/>
              </a:tabLs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		(aka “Generalized”)</a:t>
            </a:r>
            <a:endParaRPr lang="en-US" sz="4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14400" y="2271486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D79694"/>
                </a:solidFill>
                <a:latin typeface="Arial" pitchFamily="34" charset="0"/>
              </a:rPr>
              <a:t>Neandertal</a:t>
            </a:r>
            <a:r>
              <a:rPr lang="en-US" sz="4400" b="1" dirty="0">
                <a:solidFill>
                  <a:srgbClr val="D79694"/>
                </a:solidFill>
                <a:latin typeface="Arial" pitchFamily="34" charset="0"/>
              </a:rPr>
              <a:t> types</a:t>
            </a:r>
            <a:endParaRPr lang="en-US" sz="4400" b="1" i="1" dirty="0">
              <a:solidFill>
                <a:srgbClr val="D79694"/>
              </a:solidFill>
              <a:latin typeface="Arial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14400" y="3229428"/>
            <a:ext cx="7315200" cy="222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indent="-23336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tabLst>
                <a:tab pos="231775" algn="l"/>
              </a:tabLst>
            </a:pPr>
            <a:r>
              <a:rPr lang="en-US" sz="3600" b="1" dirty="0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>
                <a:solidFill>
                  <a:srgbClr val="D79694"/>
                </a:solidFill>
                <a:latin typeface="Arial" pitchFamily="34" charset="0"/>
              </a:rPr>
              <a:t>“Classic”</a:t>
            </a:r>
          </a:p>
          <a:p>
            <a:pPr marL="465138" indent="-233363" eaLnBrk="0" fontAlgn="base" hangingPunct="0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tabLst>
                <a:tab pos="231775" algn="l"/>
              </a:tabLst>
            </a:pPr>
            <a:r>
              <a:rPr lang="en-US" sz="4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>
                <a:solidFill>
                  <a:srgbClr val="000000"/>
                </a:solidFill>
                <a:latin typeface="Arial" pitchFamily="34" charset="0"/>
              </a:rPr>
              <a:t>“Progressive”</a:t>
            </a:r>
          </a:p>
          <a:p>
            <a:pPr marL="465138" lvl="1" indent="-233363" fontAlgn="base">
              <a:spcBef>
                <a:spcPct val="0"/>
              </a:spcBef>
              <a:spcAft>
                <a:spcPct val="0"/>
              </a:spcAft>
              <a:tabLst>
                <a:tab pos="231775" algn="l"/>
              </a:tabLst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</a:rPr>
              <a:t>		(aka “Generalized”)</a:t>
            </a:r>
            <a:endParaRPr lang="en-US" sz="6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3" descr="Gibraltar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5988" y="987429"/>
            <a:ext cx="7313612" cy="480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5" name="Text Box 4"/>
          <p:cNvSpPr txBox="1">
            <a:spLocks noChangeArrowheads="1"/>
          </p:cNvSpPr>
          <p:nvPr/>
        </p:nvSpPr>
        <p:spPr bwMode="auto">
          <a:xfrm>
            <a:off x="957942" y="5987142"/>
            <a:ext cx="7223452" cy="621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FF"/>
                </a:solidFill>
              </a:rPr>
              <a:t>Gibraltar I: Reconstruction of a </a:t>
            </a:r>
            <a:r>
              <a:rPr lang="en-US" sz="1600" b="1" i="1" dirty="0">
                <a:solidFill>
                  <a:srgbClr val="FFFFFF"/>
                </a:solidFill>
              </a:rPr>
              <a:t>ca</a:t>
            </a:r>
            <a:r>
              <a:rPr lang="en-US" sz="1600" b="1" dirty="0">
                <a:solidFill>
                  <a:srgbClr val="FFFFFF"/>
                </a:solidFill>
              </a:rPr>
              <a:t>. four-year-old Neandertal</a:t>
            </a:r>
          </a:p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hlinkClick r:id="rId4"/>
              </a:rPr>
              <a:t>Reconstruction artist Elisabeth </a:t>
            </a:r>
            <a:r>
              <a:rPr lang="en-US" sz="1200" dirty="0" err="1">
                <a:solidFill>
                  <a:srgbClr val="FFFFFF"/>
                </a:solidFill>
                <a:latin typeface="Arial" pitchFamily="34" charset="0"/>
                <a:hlinkClick r:id="rId4"/>
              </a:rPr>
              <a:t>Daynes</a:t>
            </a:r>
            <a:endParaRPr lang="en-US" sz="1200" i="1" dirty="0">
              <a:solidFill>
                <a:srgbClr val="FFFFFF"/>
              </a:solidFill>
              <a:latin typeface=" geneva"/>
            </a:endParaRPr>
          </a:p>
        </p:txBody>
      </p:sp>
    </p:spTree>
  </p:cSld>
  <p:clrMapOvr>
    <a:masterClrMapping/>
  </p:clrMapOvr>
  <p:transition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466272" y="5999718"/>
            <a:ext cx="8229600" cy="615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</a:rPr>
              <a:t>Fossil Discoveries of Neandertal</a:t>
            </a: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</a:rPr>
              <a:t>Understanding Physical Anthropology and Archaeology, 9</a:t>
            </a:r>
            <a:r>
              <a:rPr lang="en-US" sz="1200" i="1" baseline="30000" dirty="0">
                <a:solidFill>
                  <a:srgbClr val="FFFFFF"/>
                </a:solidFill>
              </a:rPr>
              <a:t>th</a:t>
            </a:r>
            <a:r>
              <a:rPr lang="en-US" sz="1200" i="1" dirty="0">
                <a:solidFill>
                  <a:srgbClr val="FFFFFF"/>
                </a:solidFill>
              </a:rPr>
              <a:t> Ed.</a:t>
            </a:r>
            <a:r>
              <a:rPr lang="en-US" sz="1200" dirty="0">
                <a:solidFill>
                  <a:srgbClr val="FFFFFF"/>
                </a:solidFill>
              </a:rPr>
              <a:t>, pp. 260-261</a:t>
            </a:r>
          </a:p>
        </p:txBody>
      </p:sp>
      <p:pic>
        <p:nvPicPr>
          <p:cNvPr id="55299" name="Picture 4" descr="T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2" y="1034181"/>
            <a:ext cx="4268787" cy="4757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5" descr="T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92836" y="1030516"/>
            <a:ext cx="4074964" cy="4731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-Point Star 5"/>
          <p:cNvSpPr/>
          <p:nvPr/>
        </p:nvSpPr>
        <p:spPr bwMode="auto">
          <a:xfrm>
            <a:off x="1204686" y="2238828"/>
            <a:ext cx="228600" cy="228600"/>
          </a:xfrm>
          <a:prstGeom prst="star5">
            <a:avLst/>
          </a:prstGeom>
          <a:solidFill>
            <a:srgbClr val="C8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3300"/>
              </a:solidFill>
            </a:endParaRPr>
          </a:p>
        </p:txBody>
      </p:sp>
      <p:sp>
        <p:nvSpPr>
          <p:cNvPr id="7" name="5-Point Star 6"/>
          <p:cNvSpPr/>
          <p:nvPr/>
        </p:nvSpPr>
        <p:spPr bwMode="auto">
          <a:xfrm>
            <a:off x="1592940" y="1632858"/>
            <a:ext cx="228600" cy="228600"/>
          </a:xfrm>
          <a:prstGeom prst="star5">
            <a:avLst/>
          </a:prstGeom>
          <a:solidFill>
            <a:srgbClr val="C8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3300"/>
              </a:solidFill>
            </a:endParaRPr>
          </a:p>
        </p:txBody>
      </p:sp>
      <p:sp>
        <p:nvSpPr>
          <p:cNvPr id="8" name="5-Point Star 7"/>
          <p:cNvSpPr/>
          <p:nvPr/>
        </p:nvSpPr>
        <p:spPr bwMode="auto">
          <a:xfrm>
            <a:off x="2891970" y="2500086"/>
            <a:ext cx="228600" cy="228600"/>
          </a:xfrm>
          <a:prstGeom prst="star5">
            <a:avLst/>
          </a:prstGeom>
          <a:solidFill>
            <a:srgbClr val="C8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3300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914400" y="3229428"/>
            <a:ext cx="7315200" cy="2142125"/>
          </a:xfrm>
          <a:prstGeom prst="rect">
            <a:avLst/>
          </a:prstGeom>
          <a:solidFill>
            <a:srgbClr val="FFFFFF">
              <a:alpha val="6705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indent="-23336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tabLst>
                <a:tab pos="231775" algn="l"/>
              </a:tabLst>
            </a:pPr>
            <a:r>
              <a:rPr lang="en-US" sz="4400" b="1" dirty="0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>
                <a:solidFill>
                  <a:srgbClr val="D79694"/>
                </a:solidFill>
                <a:latin typeface="Arial" pitchFamily="34" charset="0"/>
              </a:rPr>
              <a:t>“Classic”</a:t>
            </a:r>
          </a:p>
          <a:p>
            <a:pPr marL="465138" indent="-233363" eaLnBrk="0" fontAlgn="base" hangingPunct="0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tabLst>
                <a:tab pos="231775" algn="l"/>
              </a:tabLst>
            </a:pPr>
            <a:r>
              <a:rPr lang="en-US" sz="3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latin typeface="Arial" pitchFamily="34" charset="0"/>
              </a:rPr>
              <a:t>“Progressive”</a:t>
            </a:r>
          </a:p>
          <a:p>
            <a:pPr marL="465138" lvl="1" indent="-233363" fontAlgn="base">
              <a:spcBef>
                <a:spcPct val="0"/>
              </a:spcBef>
              <a:spcAft>
                <a:spcPct val="0"/>
              </a:spcAft>
              <a:tabLst>
                <a:tab pos="231775" algn="l"/>
              </a:tabLs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		(aka “Generalized”)</a:t>
            </a:r>
            <a:endParaRPr lang="en-US" sz="4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99886" y="3124200"/>
            <a:ext cx="7315200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when someone just says “Neanderthal,”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0" dirty="0">
                <a:solidFill>
                  <a:prstClr val="black"/>
                </a:solidFill>
              </a:rPr>
              <a:t>they almost always mean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0" dirty="0">
                <a:solidFill>
                  <a:prstClr val="black"/>
                </a:solidFill>
              </a:rPr>
              <a:t>Classic Neandertal . . .</a:t>
            </a:r>
            <a:endParaRPr 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442686" y="5999718"/>
            <a:ext cx="8229600" cy="615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</a:rPr>
              <a:t>Fossil Discoveries of Neandertal</a:t>
            </a: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100" i="1" dirty="0">
                <a:solidFill>
                  <a:srgbClr val="FFFFFF"/>
                </a:solidFill>
              </a:rPr>
              <a:t>Understanding Physical Anthropology and Archaeology, 9</a:t>
            </a:r>
            <a:r>
              <a:rPr lang="en-US" sz="1100" i="1" baseline="30000" dirty="0">
                <a:solidFill>
                  <a:srgbClr val="FFFFFF"/>
                </a:solidFill>
              </a:rPr>
              <a:t>th</a:t>
            </a:r>
            <a:r>
              <a:rPr lang="en-US" sz="1100" i="1" dirty="0">
                <a:solidFill>
                  <a:srgbClr val="FFFFFF"/>
                </a:solidFill>
              </a:rPr>
              <a:t> Ed.</a:t>
            </a:r>
            <a:r>
              <a:rPr lang="en-US" sz="1100" dirty="0">
                <a:solidFill>
                  <a:srgbClr val="FFFFFF"/>
                </a:solidFill>
              </a:rPr>
              <a:t>, pp. 260-261</a:t>
            </a:r>
          </a:p>
        </p:txBody>
      </p:sp>
      <p:pic>
        <p:nvPicPr>
          <p:cNvPr id="55299" name="Picture 4" descr="T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2" y="1034181"/>
            <a:ext cx="4268787" cy="4757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5" descr="T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92836" y="1030516"/>
            <a:ext cx="4074964" cy="4731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Oval 6"/>
          <p:cNvSpPr>
            <a:spLocks noChangeArrowheads="1"/>
          </p:cNvSpPr>
          <p:nvPr/>
        </p:nvSpPr>
        <p:spPr bwMode="auto">
          <a:xfrm rot="546452">
            <a:off x="935140" y="1597753"/>
            <a:ext cx="3398425" cy="1495513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33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3229428"/>
            <a:ext cx="7315200" cy="2142125"/>
          </a:xfrm>
          <a:prstGeom prst="rect">
            <a:avLst/>
          </a:prstGeom>
          <a:solidFill>
            <a:srgbClr val="FFFFFF">
              <a:alpha val="6705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indent="-23336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tabLst>
                <a:tab pos="231775" algn="l"/>
              </a:tabLst>
            </a:pPr>
            <a:r>
              <a:rPr lang="en-US" sz="4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>
                <a:solidFill>
                  <a:srgbClr val="000000"/>
                </a:solidFill>
                <a:latin typeface="Arial" pitchFamily="34" charset="0"/>
              </a:rPr>
              <a:t>“Classic”</a:t>
            </a:r>
          </a:p>
          <a:p>
            <a:pPr marL="465138" indent="-233363" eaLnBrk="0" fontAlgn="base" hangingPunct="0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tabLst>
                <a:tab pos="231775" algn="l"/>
              </a:tabLst>
            </a:pPr>
            <a:r>
              <a:rPr lang="en-US" sz="3600" b="1" dirty="0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>
                <a:solidFill>
                  <a:srgbClr val="D79694"/>
                </a:solidFill>
                <a:latin typeface="Arial" pitchFamily="34" charset="0"/>
              </a:rPr>
              <a:t>“Progressive”</a:t>
            </a:r>
          </a:p>
          <a:p>
            <a:pPr marL="465138" lvl="1" indent="-233363" fontAlgn="base">
              <a:spcBef>
                <a:spcPct val="0"/>
              </a:spcBef>
              <a:spcAft>
                <a:spcPct val="0"/>
              </a:spcAft>
              <a:tabLst>
                <a:tab pos="231775" algn="l"/>
              </a:tabLst>
            </a:pPr>
            <a:r>
              <a:rPr lang="en-US" sz="2400" dirty="0">
                <a:solidFill>
                  <a:srgbClr val="D79694"/>
                </a:solidFill>
                <a:latin typeface="Arial" pitchFamily="34" charset="0"/>
              </a:rPr>
              <a:t>		(aka “Generalized”)</a:t>
            </a:r>
            <a:endParaRPr lang="en-US" sz="4800" b="1" dirty="0">
              <a:solidFill>
                <a:srgbClr val="D79694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14400" y="2271486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D79694"/>
                </a:solidFill>
                <a:latin typeface="Arial" pitchFamily="34" charset="0"/>
              </a:rPr>
              <a:t>Neandertal</a:t>
            </a:r>
            <a:r>
              <a:rPr lang="en-US" sz="4400" b="1" dirty="0">
                <a:solidFill>
                  <a:srgbClr val="D79694"/>
                </a:solidFill>
                <a:latin typeface="Arial" pitchFamily="34" charset="0"/>
              </a:rPr>
              <a:t> types</a:t>
            </a:r>
            <a:endParaRPr lang="en-US" sz="4400" b="1" i="1" dirty="0">
              <a:solidFill>
                <a:srgbClr val="D79694"/>
              </a:solidFill>
              <a:latin typeface="Arial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14400" y="3229428"/>
            <a:ext cx="7315200" cy="21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indent="-23336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tabLst>
                <a:tab pos="231775" algn="l"/>
              </a:tabLst>
            </a:pPr>
            <a:r>
              <a:rPr lang="en-US" sz="4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>
                <a:solidFill>
                  <a:srgbClr val="000000"/>
                </a:solidFill>
                <a:latin typeface="Arial" pitchFamily="34" charset="0"/>
              </a:rPr>
              <a:t>“Classic”</a:t>
            </a:r>
          </a:p>
          <a:p>
            <a:pPr marL="465138" indent="-233363" eaLnBrk="0" fontAlgn="base" hangingPunct="0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tabLst>
                <a:tab pos="231775" algn="l"/>
              </a:tabLst>
            </a:pPr>
            <a:r>
              <a:rPr lang="en-US" sz="3600" b="1" dirty="0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>
                <a:solidFill>
                  <a:srgbClr val="D79694"/>
                </a:solidFill>
                <a:latin typeface="Arial" pitchFamily="34" charset="0"/>
              </a:rPr>
              <a:t>“Progressive”</a:t>
            </a:r>
          </a:p>
          <a:p>
            <a:pPr marL="465138" lvl="1" indent="-233363" fontAlgn="base">
              <a:spcBef>
                <a:spcPct val="0"/>
              </a:spcBef>
              <a:spcAft>
                <a:spcPct val="0"/>
              </a:spcAft>
              <a:tabLst>
                <a:tab pos="231775" algn="l"/>
              </a:tabLst>
            </a:pPr>
            <a:r>
              <a:rPr lang="en-US" sz="2400" dirty="0">
                <a:solidFill>
                  <a:srgbClr val="D79694"/>
                </a:solidFill>
                <a:latin typeface="Arial" pitchFamily="34" charset="0"/>
              </a:rPr>
              <a:t>		(aka “Generalized”)</a:t>
            </a:r>
            <a:endParaRPr lang="en-US" sz="4800" b="1" dirty="0">
              <a:solidFill>
                <a:srgbClr val="D79694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14714" y="6339114"/>
            <a:ext cx="58789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hlinkClick r:id="rId2"/>
              </a:rPr>
              <a:t>http://news.discovery.com/archaeology/cavemen-bird-bones-roast.html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916" y="114663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14400" y="3425370"/>
            <a:ext cx="7315200" cy="1588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indent="-23336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tabLst>
                <a:tab pos="231775" algn="l"/>
              </a:tabLst>
            </a:pPr>
            <a:r>
              <a:rPr lang="en-US" sz="3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latin typeface="Arial" pitchFamily="34" charset="0"/>
              </a:rPr>
              <a:t>physically</a:t>
            </a:r>
          </a:p>
          <a:p>
            <a:pPr marL="465138" indent="-233363" eaLnBrk="0" fontAlgn="base" hangingPunct="0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tabLst>
                <a:tab pos="231775" algn="l"/>
              </a:tabLst>
            </a:pPr>
            <a:r>
              <a:rPr lang="en-US" sz="3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latin typeface="Arial" pitchFamily="34" charset="0"/>
              </a:rPr>
              <a:t>culturally</a:t>
            </a:r>
            <a:endParaRPr lang="en-US" sz="4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6325" y="1987554"/>
            <a:ext cx="700405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003300"/>
                </a:solidFill>
                <a:latin typeface="Arial" pitchFamily="34" charset="0"/>
              </a:rPr>
              <a:t>“Classic” Neandertal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3300"/>
                </a:solidFill>
                <a:latin typeface="Arial" pitchFamily="34" charset="0"/>
              </a:rPr>
              <a:t>are adapted to cold climates</a:t>
            </a:r>
            <a:endParaRPr lang="en-US" sz="4800" b="1" i="1" dirty="0">
              <a:solidFill>
                <a:srgbClr val="003300"/>
              </a:solidFill>
              <a:latin typeface="Arial" pitchFamily="34" charset="0"/>
            </a:endParaRPr>
          </a:p>
          <a:p>
            <a:pPr algn="ctr" fontAlgn="base">
              <a:lnSpc>
                <a:spcPct val="60000"/>
              </a:lnSpc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0033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14400" y="3425370"/>
            <a:ext cx="7315200" cy="1772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indent="-23336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tabLst>
                <a:tab pos="231775" algn="l"/>
              </a:tabLst>
            </a:pPr>
            <a:r>
              <a:rPr lang="en-US" sz="3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>
                <a:solidFill>
                  <a:srgbClr val="000000"/>
                </a:solidFill>
                <a:latin typeface="Arial" pitchFamily="34" charset="0"/>
              </a:rPr>
              <a:t>physically</a:t>
            </a:r>
            <a:endParaRPr lang="en-US" sz="3600" b="1" dirty="0">
              <a:solidFill>
                <a:srgbClr val="000000"/>
              </a:solidFill>
              <a:latin typeface="Arial" pitchFamily="34" charset="0"/>
            </a:endParaRPr>
          </a:p>
          <a:p>
            <a:pPr marL="465138" indent="-233363" eaLnBrk="0" fontAlgn="base" hangingPunct="0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tabLst>
                <a:tab pos="231775" algn="l"/>
              </a:tabLst>
            </a:pPr>
            <a:r>
              <a:rPr lang="en-US" sz="3600" b="1" dirty="0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>
                <a:solidFill>
                  <a:srgbClr val="D79694"/>
                </a:solidFill>
                <a:latin typeface="Arial" pitchFamily="34" charset="0"/>
              </a:rPr>
              <a:t>culturally</a:t>
            </a:r>
            <a:endParaRPr lang="en-US" sz="4800" b="1" dirty="0">
              <a:solidFill>
                <a:srgbClr val="D7969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6325" y="1987554"/>
            <a:ext cx="7004050" cy="166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D79694"/>
                </a:solidFill>
                <a:latin typeface="Arial" pitchFamily="34" charset="0"/>
              </a:rPr>
              <a:t>“Classic” </a:t>
            </a:r>
            <a:r>
              <a:rPr lang="en-US" sz="4800" b="1" dirty="0" err="1">
                <a:solidFill>
                  <a:srgbClr val="D79694"/>
                </a:solidFill>
                <a:latin typeface="Arial" pitchFamily="34" charset="0"/>
              </a:rPr>
              <a:t>Neandertal</a:t>
            </a:r>
            <a:endParaRPr lang="en-US" sz="4800" b="1" dirty="0">
              <a:solidFill>
                <a:srgbClr val="D79694"/>
              </a:solidFill>
              <a:latin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D79694"/>
                </a:solidFill>
                <a:latin typeface="Arial" pitchFamily="34" charset="0"/>
              </a:rPr>
              <a:t>are adapted to cold climates</a:t>
            </a:r>
            <a:endParaRPr lang="en-US" sz="4800" b="1" i="1" dirty="0">
              <a:solidFill>
                <a:srgbClr val="D79694"/>
              </a:solidFill>
              <a:latin typeface="Arial" pitchFamily="34" charset="0"/>
            </a:endParaRPr>
          </a:p>
          <a:p>
            <a:pPr algn="ctr" fontAlgn="base">
              <a:lnSpc>
                <a:spcPct val="60000"/>
              </a:lnSpc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D79694"/>
              </a:solidFill>
              <a:latin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99886" y="4572000"/>
            <a:ext cx="7315200" cy="1200329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this follows the well-know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Allan and Bergman Rules in biology . . .</a:t>
            </a:r>
            <a:endParaRPr 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4" descr="29_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877" y="227017"/>
            <a:ext cx="4032250" cy="640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Rectangle 5"/>
          <p:cNvSpPr>
            <a:spLocks noChangeArrowheads="1"/>
          </p:cNvSpPr>
          <p:nvPr/>
        </p:nvSpPr>
        <p:spPr bwMode="auto">
          <a:xfrm>
            <a:off x="5695950" y="152400"/>
            <a:ext cx="2286000" cy="6629400"/>
          </a:xfrm>
          <a:prstGeom prst="rect">
            <a:avLst/>
          </a:prstGeom>
          <a:solidFill>
            <a:srgbClr val="08080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3300"/>
              </a:solidFill>
            </a:endParaRPr>
          </a:p>
        </p:txBody>
      </p:sp>
      <p:sp>
        <p:nvSpPr>
          <p:cNvPr id="83972" name="Rectangle 6"/>
          <p:cNvSpPr>
            <a:spLocks noChangeArrowheads="1"/>
          </p:cNvSpPr>
          <p:nvPr/>
        </p:nvSpPr>
        <p:spPr bwMode="auto">
          <a:xfrm>
            <a:off x="1295400" y="76200"/>
            <a:ext cx="2286000" cy="6629400"/>
          </a:xfrm>
          <a:prstGeom prst="rect">
            <a:avLst/>
          </a:prstGeom>
          <a:solidFill>
            <a:srgbClr val="08080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33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99886" y="3124200"/>
            <a:ext cx="7315200" cy="193899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the Bergman Rule says that in cold climates members of the same species have stocker bodies than members of the same species in warm climates . . .</a:t>
            </a:r>
            <a:endParaRPr 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4" descr="29_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877" y="227017"/>
            <a:ext cx="4032250" cy="640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Rectangle 5"/>
          <p:cNvSpPr>
            <a:spLocks noChangeArrowheads="1"/>
          </p:cNvSpPr>
          <p:nvPr/>
        </p:nvSpPr>
        <p:spPr bwMode="auto">
          <a:xfrm>
            <a:off x="5695950" y="152400"/>
            <a:ext cx="2286000" cy="6629400"/>
          </a:xfrm>
          <a:prstGeom prst="rect">
            <a:avLst/>
          </a:prstGeom>
          <a:solidFill>
            <a:srgbClr val="08080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3300"/>
              </a:solidFill>
            </a:endParaRPr>
          </a:p>
        </p:txBody>
      </p:sp>
      <p:sp>
        <p:nvSpPr>
          <p:cNvPr id="83972" name="Rectangle 6"/>
          <p:cNvSpPr>
            <a:spLocks noChangeArrowheads="1"/>
          </p:cNvSpPr>
          <p:nvPr/>
        </p:nvSpPr>
        <p:spPr bwMode="auto">
          <a:xfrm>
            <a:off x="1295400" y="76200"/>
            <a:ext cx="2286000" cy="6629400"/>
          </a:xfrm>
          <a:prstGeom prst="rect">
            <a:avLst/>
          </a:prstGeom>
          <a:solidFill>
            <a:srgbClr val="08080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33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99886" y="3124200"/>
            <a:ext cx="7315200" cy="193899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the Allan Rule says that in cold climates members of the same species have shorter appendages than members of the same species in warm climates . . .</a:t>
            </a:r>
            <a:endParaRPr 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 descr="29_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682625"/>
            <a:ext cx="8229600" cy="549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ctangle 5"/>
          <p:cNvSpPr>
            <a:spLocks noChangeArrowheads="1"/>
          </p:cNvSpPr>
          <p:nvPr/>
        </p:nvSpPr>
        <p:spPr bwMode="auto">
          <a:xfrm>
            <a:off x="38100" y="152400"/>
            <a:ext cx="2286000" cy="6629400"/>
          </a:xfrm>
          <a:prstGeom prst="rect">
            <a:avLst/>
          </a:prstGeom>
          <a:solidFill>
            <a:srgbClr val="08080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3300"/>
              </a:solidFill>
            </a:endParaRPr>
          </a:p>
        </p:txBody>
      </p:sp>
      <p:sp>
        <p:nvSpPr>
          <p:cNvPr id="84996" name="Rectangle 6"/>
          <p:cNvSpPr>
            <a:spLocks noChangeArrowheads="1"/>
          </p:cNvSpPr>
          <p:nvPr/>
        </p:nvSpPr>
        <p:spPr bwMode="auto">
          <a:xfrm>
            <a:off x="7696200" y="152400"/>
            <a:ext cx="1371600" cy="6629400"/>
          </a:xfrm>
          <a:prstGeom prst="rect">
            <a:avLst/>
          </a:prstGeom>
          <a:solidFill>
            <a:srgbClr val="08080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3300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61736" y="304800"/>
            <a:ext cx="8210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dirty="0">
                <a:solidFill>
                  <a:srgbClr val="FFFFFF"/>
                </a:solidFill>
              </a:rPr>
              <a:t>Neandertal</a:t>
            </a:r>
            <a:endParaRPr lang="en-US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 descr="29_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682625"/>
            <a:ext cx="8229600" cy="549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ctangle 5"/>
          <p:cNvSpPr>
            <a:spLocks noChangeArrowheads="1"/>
          </p:cNvSpPr>
          <p:nvPr/>
        </p:nvSpPr>
        <p:spPr bwMode="auto">
          <a:xfrm>
            <a:off x="38100" y="152400"/>
            <a:ext cx="2286000" cy="6629400"/>
          </a:xfrm>
          <a:prstGeom prst="rect">
            <a:avLst/>
          </a:prstGeom>
          <a:solidFill>
            <a:srgbClr val="08080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3300"/>
              </a:solidFill>
            </a:endParaRPr>
          </a:p>
        </p:txBody>
      </p:sp>
      <p:sp>
        <p:nvSpPr>
          <p:cNvPr id="84996" name="Rectangle 6"/>
          <p:cNvSpPr>
            <a:spLocks noChangeArrowheads="1"/>
          </p:cNvSpPr>
          <p:nvPr/>
        </p:nvSpPr>
        <p:spPr bwMode="auto">
          <a:xfrm>
            <a:off x="7696200" y="152400"/>
            <a:ext cx="1371600" cy="6629400"/>
          </a:xfrm>
          <a:prstGeom prst="rect">
            <a:avLst/>
          </a:prstGeom>
          <a:solidFill>
            <a:srgbClr val="08080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3300"/>
              </a:solidFill>
            </a:endParaRPr>
          </a:p>
        </p:txBody>
      </p:sp>
      <p:sp>
        <p:nvSpPr>
          <p:cNvPr id="5" name="Oval 1028"/>
          <p:cNvSpPr>
            <a:spLocks noChangeArrowheads="1"/>
          </p:cNvSpPr>
          <p:nvPr/>
        </p:nvSpPr>
        <p:spPr bwMode="auto">
          <a:xfrm>
            <a:off x="3505200" y="1295400"/>
            <a:ext cx="914400" cy="762000"/>
          </a:xfrm>
          <a:prstGeom prst="ellips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baseline="30000">
              <a:solidFill>
                <a:srgbClr val="0033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99886" y="3886200"/>
            <a:ext cx="7315200" cy="769441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</a:rPr>
              <a:t>notice artist’s portrayal of use of teeth . . .</a:t>
            </a:r>
            <a:endParaRPr lang="en-US" sz="1600" kern="0" dirty="0">
              <a:solidFill>
                <a:srgbClr val="00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61736" y="304800"/>
            <a:ext cx="8210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dirty="0">
                <a:solidFill>
                  <a:srgbClr val="FFFFFF"/>
                </a:solidFill>
              </a:rPr>
              <a:t>Neandertal</a:t>
            </a:r>
            <a:endParaRPr lang="en-US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 descr="29_1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152400"/>
            <a:ext cx="619125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14400" y="5562600"/>
            <a:ext cx="7315200" cy="83099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  <a:latin typeface="Calibri" pitchFamily="34" charset="0"/>
              </a:rPr>
              <a:t>For information on </a:t>
            </a:r>
            <a:r>
              <a:rPr lang="en-US" sz="2400" b="1" dirty="0" err="1">
                <a:solidFill>
                  <a:srgbClr val="FFFFFF"/>
                </a:solidFill>
                <a:latin typeface="Calibri" pitchFamily="34" charset="0"/>
              </a:rPr>
              <a:t>Neandertal</a:t>
            </a:r>
            <a:r>
              <a:rPr lang="en-US" sz="2400" b="1" dirty="0">
                <a:solidFill>
                  <a:srgbClr val="FFFFFF"/>
                </a:solidFill>
                <a:latin typeface="Calibri" pitchFamily="34" charset="0"/>
              </a:rPr>
              <a:t> tooth wear see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FFFFFF"/>
                </a:solidFill>
                <a:latin typeface="Calibri" pitchFamily="34" charset="0"/>
              </a:rPr>
              <a:t>The Cultural Feast</a:t>
            </a:r>
            <a:r>
              <a:rPr lang="en-US" sz="2400" b="1" dirty="0">
                <a:solidFill>
                  <a:srgbClr val="FFFFFF"/>
                </a:solidFill>
                <a:latin typeface="Calibri" pitchFamily="34" charset="0"/>
              </a:rPr>
              <a:t>, </a:t>
            </a:r>
            <a:r>
              <a:rPr lang="en-US" sz="2400" b="1" i="1" dirty="0">
                <a:solidFill>
                  <a:srgbClr val="FFFFFF"/>
                </a:solidFill>
                <a:latin typeface="Calibri" pitchFamily="34" charset="0"/>
              </a:rPr>
              <a:t>2</a:t>
            </a:r>
            <a:r>
              <a:rPr lang="en-US" sz="2400" b="1" i="1" baseline="30000" dirty="0">
                <a:solidFill>
                  <a:srgbClr val="FFFFFF"/>
                </a:solidFill>
                <a:latin typeface="Calibri" pitchFamily="34" charset="0"/>
              </a:rPr>
              <a:t>nd</a:t>
            </a:r>
            <a:r>
              <a:rPr lang="en-US" sz="2400" b="1" i="1" dirty="0">
                <a:solidFill>
                  <a:srgbClr val="FFFFFF"/>
                </a:solidFill>
                <a:latin typeface="Calibri" pitchFamily="34" charset="0"/>
              </a:rPr>
              <a:t> Ed</a:t>
            </a:r>
            <a:r>
              <a:rPr lang="en-US" sz="2400" b="1" dirty="0">
                <a:solidFill>
                  <a:srgbClr val="FFFFFF"/>
                </a:solidFill>
                <a:latin typeface="Calibri" pitchFamily="34" charset="0"/>
              </a:rPr>
              <a:t>., pp. 36-37</a:t>
            </a:r>
          </a:p>
        </p:txBody>
      </p:sp>
    </p:spTree>
  </p:cSld>
  <p:clrMapOvr>
    <a:masterClrMapping/>
  </p:clrMapOvr>
  <p:transition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14400" y="3425370"/>
            <a:ext cx="7315200" cy="173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indent="-23336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tabLst>
                <a:tab pos="231775" algn="l"/>
              </a:tabLst>
            </a:pPr>
            <a:r>
              <a:rPr lang="en-US" sz="3600" b="1" dirty="0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>
                <a:solidFill>
                  <a:srgbClr val="D79694"/>
                </a:solidFill>
                <a:latin typeface="Arial" pitchFamily="34" charset="0"/>
              </a:rPr>
              <a:t>physically</a:t>
            </a:r>
          </a:p>
          <a:p>
            <a:pPr marL="465138" indent="-233363" eaLnBrk="0" fontAlgn="base" hangingPunct="0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tabLst>
                <a:tab pos="231775" algn="l"/>
              </a:tabLst>
            </a:pPr>
            <a:r>
              <a:rPr lang="en-US" sz="4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>
                <a:solidFill>
                  <a:srgbClr val="000000"/>
                </a:solidFill>
                <a:latin typeface="Arial" pitchFamily="34" charset="0"/>
              </a:rPr>
              <a:t>culturally</a:t>
            </a:r>
            <a:endParaRPr lang="en-US" sz="6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6325" y="1987554"/>
            <a:ext cx="7004050" cy="166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D79694"/>
                </a:solidFill>
                <a:latin typeface="Arial" pitchFamily="34" charset="0"/>
              </a:rPr>
              <a:t>“Classic” </a:t>
            </a:r>
            <a:r>
              <a:rPr lang="en-US" sz="4800" b="1" dirty="0" err="1">
                <a:solidFill>
                  <a:srgbClr val="D79694"/>
                </a:solidFill>
                <a:latin typeface="Arial" pitchFamily="34" charset="0"/>
              </a:rPr>
              <a:t>Neandertal</a:t>
            </a:r>
            <a:endParaRPr lang="en-US" sz="4800" b="1" dirty="0">
              <a:solidFill>
                <a:srgbClr val="D79694"/>
              </a:solidFill>
              <a:latin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D79694"/>
                </a:solidFill>
                <a:latin typeface="Arial" pitchFamily="34" charset="0"/>
              </a:rPr>
              <a:t>are adapted to cold climates</a:t>
            </a:r>
            <a:endParaRPr lang="en-US" sz="4800" b="1" i="1" dirty="0">
              <a:solidFill>
                <a:srgbClr val="D79694"/>
              </a:solidFill>
              <a:latin typeface="Arial" pitchFamily="34" charset="0"/>
            </a:endParaRPr>
          </a:p>
          <a:p>
            <a:pPr algn="ctr" fontAlgn="base">
              <a:lnSpc>
                <a:spcPct val="60000"/>
              </a:lnSpc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D79694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14400" y="3337679"/>
            <a:ext cx="7315200" cy="296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indent="-233363" eaLnBrk="0" fontAlgn="base" hangingPunct="0">
              <a:spcAft>
                <a:spcPct val="0"/>
              </a:spcAft>
              <a:buFont typeface="Arial" pitchFamily="34" charset="0"/>
              <a:buChar char="•"/>
              <a:tabLst>
                <a:tab pos="231775" algn="l"/>
              </a:tabLst>
            </a:pPr>
            <a:r>
              <a:rPr lang="en-US" sz="4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>
                <a:solidFill>
                  <a:srgbClr val="000000"/>
                </a:solidFill>
                <a:latin typeface="Arial" pitchFamily="34" charset="0"/>
              </a:rPr>
              <a:t>hunting</a:t>
            </a:r>
          </a:p>
          <a:p>
            <a:pPr marL="922338" lvl="1" indent="-233363" eaLnBrk="0" fontAlgn="base" hangingPunct="0">
              <a:lnSpc>
                <a:spcPct val="150000"/>
              </a:lnSpc>
              <a:spcAft>
                <a:spcPct val="0"/>
              </a:spcAft>
              <a:buFont typeface="Arial" pitchFamily="34" charset="0"/>
              <a:buChar char="•"/>
              <a:tabLst>
                <a:tab pos="231775" algn="l"/>
              </a:tabLst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</a:rPr>
              <a:t> technology</a:t>
            </a:r>
          </a:p>
          <a:p>
            <a:pPr marL="922338" lvl="1" indent="-2333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31775" algn="l"/>
              </a:tabLst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</a:rPr>
              <a:t>food</a:t>
            </a:r>
          </a:p>
          <a:p>
            <a:pPr marL="922338" lvl="1" indent="-2333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31775" algn="l"/>
              </a:tabLst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</a:rPr>
              <a:t> clothing</a:t>
            </a:r>
          </a:p>
          <a:p>
            <a:pPr marL="922338" lvl="1" indent="-2333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31775" algn="l"/>
              </a:tabLst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</a:rPr>
              <a:t> shelter</a:t>
            </a:r>
            <a:endParaRPr lang="en-US" sz="4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6325" y="1038225"/>
            <a:ext cx="7004050" cy="2320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D79694"/>
                </a:solidFill>
                <a:latin typeface="Arial" pitchFamily="34" charset="0"/>
              </a:rPr>
              <a:t>“Classic” </a:t>
            </a:r>
            <a:r>
              <a:rPr lang="en-US" sz="4800" b="1" dirty="0" err="1">
                <a:solidFill>
                  <a:srgbClr val="D79694"/>
                </a:solidFill>
                <a:latin typeface="Arial" pitchFamily="34" charset="0"/>
              </a:rPr>
              <a:t>Neandertal</a:t>
            </a:r>
            <a:endParaRPr lang="en-US" sz="4800" b="1" dirty="0">
              <a:solidFill>
                <a:srgbClr val="D79694"/>
              </a:solidFill>
              <a:latin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D79694"/>
                </a:solidFill>
                <a:latin typeface="Arial" pitchFamily="34" charset="0"/>
              </a:rPr>
              <a:t>are </a:t>
            </a:r>
            <a:r>
              <a:rPr lang="en-US" sz="4400" b="1" dirty="0">
                <a:solidFill>
                  <a:srgbClr val="003300"/>
                </a:solidFill>
                <a:latin typeface="Arial" pitchFamily="34" charset="0"/>
              </a:rPr>
              <a:t>culturally </a:t>
            </a:r>
            <a:endParaRPr lang="en-US" sz="3600" b="1" dirty="0">
              <a:solidFill>
                <a:srgbClr val="003300"/>
              </a:solidFill>
              <a:latin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D79694"/>
                </a:solidFill>
                <a:latin typeface="Arial" pitchFamily="34" charset="0"/>
              </a:rPr>
              <a:t>adapted to cold climates</a:t>
            </a:r>
            <a:endParaRPr lang="en-US" sz="4800" b="1" i="1" dirty="0">
              <a:solidFill>
                <a:srgbClr val="D79694"/>
              </a:solidFill>
              <a:latin typeface="Arial" pitchFamily="34" charset="0"/>
            </a:endParaRPr>
          </a:p>
          <a:p>
            <a:pPr algn="ctr" fontAlgn="base">
              <a:lnSpc>
                <a:spcPct val="60000"/>
              </a:lnSpc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0033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3" descr="neandertal-famil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0" y="928914"/>
            <a:ext cx="7772400" cy="5071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67" name="Text Box 4"/>
          <p:cNvSpPr txBox="1">
            <a:spLocks noChangeArrowheads="1"/>
          </p:cNvSpPr>
          <p:nvPr/>
        </p:nvSpPr>
        <p:spPr bwMode="auto">
          <a:xfrm>
            <a:off x="2121218" y="6339114"/>
            <a:ext cx="48696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3300"/>
                </a:solidFill>
                <a:hlinkClick r:id="rId4"/>
              </a:rPr>
              <a:t>http://www.bilimutopya.com.tr/arsiv/2002/10/bilimgun.htm</a:t>
            </a:r>
            <a:endParaRPr lang="en-US" sz="1200" dirty="0">
              <a:solidFill>
                <a:srgbClr val="003300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61736" y="439840"/>
            <a:ext cx="8210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dirty="0">
                <a:solidFill>
                  <a:srgbClr val="FFFFFF"/>
                </a:solidFill>
              </a:rPr>
              <a:t>Neandertal</a:t>
            </a:r>
            <a:endParaRPr lang="en-US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14714" y="6339114"/>
            <a:ext cx="58789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hlinkClick r:id="rId2"/>
              </a:rPr>
              <a:t>http://www.eurekalert.org/pub_releases/2009-12/uoc-ets121409.php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ChangeArrowheads="1"/>
          </p:cNvSpPr>
          <p:nvPr/>
        </p:nvSpPr>
        <p:spPr bwMode="auto">
          <a:xfrm>
            <a:off x="1963512" y="6339114"/>
            <a:ext cx="521367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Verdana" pitchFamily="34" charset="0"/>
                <a:hlinkClick r:id="rId2"/>
              </a:rPr>
              <a:t>www.d.umn.edu/cla/faculty/troufs/anth1602/pcneand.html#title</a:t>
            </a:r>
            <a:endParaRPr lang="en-US" sz="12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5099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2" y="1771650"/>
            <a:ext cx="7313613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val 6"/>
          <p:cNvSpPr>
            <a:spLocks noChangeArrowheads="1"/>
          </p:cNvSpPr>
          <p:nvPr/>
        </p:nvSpPr>
        <p:spPr bwMode="auto">
          <a:xfrm>
            <a:off x="1905000" y="2209800"/>
            <a:ext cx="3581400" cy="7620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71486" y="4129314"/>
            <a:ext cx="4572000" cy="646331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</a:rPr>
              <a:t>Neandertals, living in cold climates, were big meat eaters . . . </a:t>
            </a:r>
            <a:endParaRPr 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5" descr="29_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227017"/>
            <a:ext cx="4262437" cy="640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547258" y="5334000"/>
            <a:ext cx="3962400" cy="646331"/>
          </a:xfrm>
          <a:prstGeom prst="rect">
            <a:avLst/>
          </a:prstGeom>
          <a:ln w="762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</a:rPr>
              <a:t>Neandertals utilized a large variety of game. . . </a:t>
            </a:r>
            <a:endParaRPr 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3" descr="29_7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2" y="76200"/>
            <a:ext cx="4729163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1" name="Text Box 4"/>
          <p:cNvSpPr txBox="1">
            <a:spLocks noChangeArrowheads="1"/>
          </p:cNvSpPr>
          <p:nvPr/>
        </p:nvSpPr>
        <p:spPr bwMode="auto">
          <a:xfrm>
            <a:off x="2481942" y="6444342"/>
            <a:ext cx="4184928" cy="318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</a:rPr>
              <a:t>Early Man </a:t>
            </a:r>
            <a:r>
              <a:rPr lang="en-US" sz="1200" dirty="0">
                <a:solidFill>
                  <a:srgbClr val="FFFFFF"/>
                </a:solidFill>
              </a:rPr>
              <a:t>(Time-Life Nature Library, 1973), p. 134 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61736" y="552069"/>
            <a:ext cx="8210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dirty="0">
                <a:solidFill>
                  <a:srgbClr val="000600"/>
                </a:solidFill>
              </a:rPr>
              <a:t>Neandertal</a:t>
            </a:r>
            <a:endParaRPr lang="en-US" b="1" dirty="0">
              <a:solidFill>
                <a:srgbClr val="000600"/>
              </a:solidFill>
            </a:endParaRPr>
          </a:p>
        </p:txBody>
      </p:sp>
    </p:spTree>
  </p:cSld>
  <p:clrMapOvr>
    <a:masterClrMapping/>
  </p:clrMapOvr>
  <p:transition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5" descr="29_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3652" y="0"/>
            <a:ext cx="4151313" cy="640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699" name="Text Box 6"/>
          <p:cNvSpPr txBox="1">
            <a:spLocks noChangeArrowheads="1"/>
          </p:cNvSpPr>
          <p:nvPr/>
        </p:nvSpPr>
        <p:spPr bwMode="auto">
          <a:xfrm>
            <a:off x="2637972" y="6473370"/>
            <a:ext cx="385028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</a:rPr>
              <a:t>The Neanderthals</a:t>
            </a:r>
            <a:r>
              <a:rPr lang="en-US" sz="1200" dirty="0">
                <a:solidFill>
                  <a:srgbClr val="FFFFFF"/>
                </a:solidFill>
              </a:rPr>
              <a:t> (NY: Time-Life, 1973), p. 31 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61736" y="552069"/>
            <a:ext cx="8210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dirty="0">
                <a:solidFill>
                  <a:srgbClr val="FFFFFF"/>
                </a:solidFill>
              </a:rPr>
              <a:t>Neandertal</a:t>
            </a:r>
            <a:endParaRPr lang="en-US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6" descr="29_8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2" y="152400"/>
            <a:ext cx="5827713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5" name="Text Box 7"/>
          <p:cNvSpPr txBox="1">
            <a:spLocks noChangeArrowheads="1"/>
          </p:cNvSpPr>
          <p:nvPr/>
        </p:nvSpPr>
        <p:spPr bwMode="auto">
          <a:xfrm>
            <a:off x="2481942" y="6444342"/>
            <a:ext cx="4184928" cy="318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</a:rPr>
              <a:t>Early Man </a:t>
            </a:r>
            <a:r>
              <a:rPr lang="en-US" sz="1200" dirty="0">
                <a:solidFill>
                  <a:srgbClr val="FFFFFF"/>
                </a:solidFill>
              </a:rPr>
              <a:t>(Time-Life Nature Library, 1973), p. 132</a:t>
            </a:r>
            <a:r>
              <a:rPr lang="en-US" sz="1200" i="1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61736" y="552069"/>
            <a:ext cx="8210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dirty="0">
                <a:solidFill>
                  <a:srgbClr val="FFFFFF"/>
                </a:solidFill>
              </a:rPr>
              <a:t>Neandertal</a:t>
            </a:r>
            <a:endParaRPr lang="en-US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4" descr="29_7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5652" y="76200"/>
            <a:ext cx="5205413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3" name="Text Box 5"/>
          <p:cNvSpPr txBox="1">
            <a:spLocks noChangeArrowheads="1"/>
          </p:cNvSpPr>
          <p:nvPr/>
        </p:nvSpPr>
        <p:spPr bwMode="auto">
          <a:xfrm>
            <a:off x="2574501" y="6473370"/>
            <a:ext cx="394967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</a:rPr>
              <a:t>The Neanderthals</a:t>
            </a:r>
            <a:r>
              <a:rPr lang="en-US" sz="1200" dirty="0">
                <a:solidFill>
                  <a:srgbClr val="FFFFFF"/>
                </a:solidFill>
              </a:rPr>
              <a:t> (NY: Time-Life, 1973), p. 165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61736" y="552069"/>
            <a:ext cx="8210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dirty="0">
                <a:solidFill>
                  <a:srgbClr val="FFFFFF"/>
                </a:solidFill>
              </a:rPr>
              <a:t>Neandertal</a:t>
            </a:r>
            <a:endParaRPr lang="en-US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3" descr="29_9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5988" y="914404"/>
            <a:ext cx="7313612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675" name="Text Box 4"/>
          <p:cNvSpPr txBox="1">
            <a:spLocks noChangeArrowheads="1"/>
          </p:cNvSpPr>
          <p:nvPr/>
        </p:nvSpPr>
        <p:spPr bwMode="auto">
          <a:xfrm>
            <a:off x="2677530" y="6339114"/>
            <a:ext cx="379578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</a:rPr>
              <a:t>The Neanderthals</a:t>
            </a:r>
            <a:r>
              <a:rPr lang="en-US" sz="1200" dirty="0">
                <a:solidFill>
                  <a:srgbClr val="FFFFFF"/>
                </a:solidFill>
              </a:rPr>
              <a:t> (NY: Time-Life, 1973), p. 29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61736" y="552069"/>
            <a:ext cx="8210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dirty="0">
                <a:solidFill>
                  <a:srgbClr val="FFFFFF"/>
                </a:solidFill>
              </a:rPr>
              <a:t>Neandertal</a:t>
            </a:r>
            <a:endParaRPr lang="en-US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3" descr="21_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4288"/>
            <a:ext cx="8686800" cy="67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418772" y="4953000"/>
            <a:ext cx="6353628" cy="738664"/>
          </a:xfrm>
          <a:prstGeom prst="rect">
            <a:avLst/>
          </a:prstGeom>
          <a:ln w="762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bg1"/>
                </a:solidFill>
              </a:rPr>
              <a:t>Neandertal hunted  “</a:t>
            </a:r>
            <a:r>
              <a:rPr lang="en-US" sz="2400" b="1" dirty="0" err="1">
                <a:solidFill>
                  <a:schemeClr val="bg1"/>
                </a:solidFill>
              </a:rPr>
              <a:t>megafauna</a:t>
            </a:r>
            <a:r>
              <a:rPr lang="en-US" sz="2400" b="1" dirty="0">
                <a:solidFill>
                  <a:schemeClr val="bg1"/>
                </a:solidFill>
              </a:rPr>
              <a:t>”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kern="0" dirty="0">
                <a:solidFill>
                  <a:schemeClr val="bg1"/>
                </a:solidFill>
              </a:rPr>
              <a:t>(animals of 100 lbs. or more)</a:t>
            </a:r>
            <a:endParaRPr lang="en-US" kern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5988" y="687388"/>
            <a:ext cx="7313612" cy="548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795" name="Text Box 5"/>
          <p:cNvSpPr txBox="1">
            <a:spLocks noChangeArrowheads="1"/>
          </p:cNvSpPr>
          <p:nvPr/>
        </p:nvSpPr>
        <p:spPr bwMode="auto">
          <a:xfrm>
            <a:off x="2683419" y="6339114"/>
            <a:ext cx="37430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3300"/>
                </a:solidFill>
                <a:hlinkClick r:id="rId4"/>
              </a:rPr>
              <a:t>www.nature.ca/notebooks/english/woolly.htm</a:t>
            </a:r>
            <a:endParaRPr lang="en-US" sz="1200" dirty="0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3" descr="21_5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0275" y="228600"/>
            <a:ext cx="481012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61736" y="240268"/>
            <a:ext cx="8210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dirty="0">
                <a:solidFill>
                  <a:srgbClr val="FFFFFF"/>
                </a:solidFill>
              </a:rPr>
              <a:t>Neandertal </a:t>
            </a:r>
            <a:r>
              <a:rPr lang="en-US" sz="2000" b="1" dirty="0" err="1">
                <a:solidFill>
                  <a:srgbClr val="FFFFFF"/>
                </a:solidFill>
              </a:rPr>
              <a:t>Megafauna</a:t>
            </a:r>
            <a:endParaRPr lang="en-US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14714" y="6339114"/>
            <a:ext cx="58789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hlinkClick r:id="rId2"/>
              </a:rPr>
              <a:t>http://www.livescience.com/history/090707-fish-human-diet.html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908353" y="6339114"/>
            <a:ext cx="73143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200" i="1" dirty="0">
                <a:solidFill>
                  <a:srgbClr val="FFFFFF"/>
                </a:solidFill>
                <a:hlinkClick r:id="rId3"/>
              </a:rPr>
              <a:t>http://www.nytimes.com/2006/12/05/science/05nean.html?_r=2&amp;\1ref=science&amp;\1oref=slogin&amp;oref=slogin</a:t>
            </a:r>
            <a:endParaRPr kumimoji="1" lang="en-US" sz="1200" i="1" dirty="0">
              <a:solidFill>
                <a:srgbClr val="FFFFFF"/>
              </a:solidFill>
            </a:endParaRPr>
          </a:p>
        </p:txBody>
      </p:sp>
      <p:pic>
        <p:nvPicPr>
          <p:cNvPr id="7270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13" y="685825"/>
            <a:ext cx="7313789" cy="54848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4" name="Oval 6"/>
          <p:cNvSpPr>
            <a:spLocks noChangeArrowheads="1"/>
          </p:cNvSpPr>
          <p:nvPr/>
        </p:nvSpPr>
        <p:spPr bwMode="auto">
          <a:xfrm>
            <a:off x="914400" y="1447800"/>
            <a:ext cx="4648200" cy="11430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84944" y="1248228"/>
            <a:ext cx="4249056" cy="461665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</a:rPr>
              <a:t>contrary to stereotypes . . .</a:t>
            </a:r>
            <a:endParaRPr 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3" descr="29_1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2850" y="0"/>
            <a:ext cx="4279900" cy="640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19" name="Text Box 4"/>
          <p:cNvSpPr txBox="1">
            <a:spLocks noChangeArrowheads="1"/>
          </p:cNvSpPr>
          <p:nvPr/>
        </p:nvSpPr>
        <p:spPr bwMode="auto">
          <a:xfrm>
            <a:off x="2652486" y="6477000"/>
            <a:ext cx="385028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</a:rPr>
              <a:t>The Neanderthals</a:t>
            </a:r>
            <a:r>
              <a:rPr lang="en-US" sz="1200" dirty="0">
                <a:solidFill>
                  <a:srgbClr val="FFFFFF"/>
                </a:solidFill>
              </a:rPr>
              <a:t> (NY: Time-Life, 1973), p. 32 </a:t>
            </a:r>
          </a:p>
        </p:txBody>
      </p:sp>
      <p:sp>
        <p:nvSpPr>
          <p:cNvPr id="4" name="Rectangle 3"/>
          <p:cNvSpPr/>
          <p:nvPr/>
        </p:nvSpPr>
        <p:spPr>
          <a:xfrm>
            <a:off x="5850889" y="3733800"/>
            <a:ext cx="2124528" cy="1077218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</a:rPr>
              <a:t>and they used a wide variety of hunting techniques . . .</a:t>
            </a:r>
            <a:endParaRPr lang="en-US" sz="1200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3" descr="29_9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5988" y="962027"/>
            <a:ext cx="7313612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3" name="Text Box 4"/>
          <p:cNvSpPr txBox="1">
            <a:spLocks noChangeArrowheads="1"/>
          </p:cNvSpPr>
          <p:nvPr/>
        </p:nvSpPr>
        <p:spPr bwMode="auto">
          <a:xfrm>
            <a:off x="2452914" y="6328230"/>
            <a:ext cx="42125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</a:rPr>
              <a:t>The Neanderthals</a:t>
            </a:r>
            <a:r>
              <a:rPr lang="en-US" sz="1200" dirty="0">
                <a:solidFill>
                  <a:srgbClr val="FFFFFF"/>
                </a:solidFill>
              </a:rPr>
              <a:t> (NY: Time-Life, 1973), pp. 36-37 </a:t>
            </a:r>
          </a:p>
        </p:txBody>
      </p:sp>
      <p:sp>
        <p:nvSpPr>
          <p:cNvPr id="158724" name="Text Box 5"/>
          <p:cNvSpPr txBox="1">
            <a:spLocks noChangeArrowheads="1"/>
          </p:cNvSpPr>
          <p:nvPr/>
        </p:nvSpPr>
        <p:spPr bwMode="auto">
          <a:xfrm>
            <a:off x="3089030" y="457203"/>
            <a:ext cx="30925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</a:rPr>
              <a:t>including bolas?</a:t>
            </a:r>
          </a:p>
        </p:txBody>
      </p:sp>
    </p:spTree>
  </p:cSld>
  <p:clrMapOvr>
    <a:masterClrMapping/>
  </p:clrMapOvr>
  <p:transition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828086"/>
            <a:ext cx="7315200" cy="5267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747" name="Text Box 3"/>
          <p:cNvSpPr txBox="1">
            <a:spLocks noChangeArrowheads="1"/>
          </p:cNvSpPr>
          <p:nvPr/>
        </p:nvSpPr>
        <p:spPr bwMode="auto">
          <a:xfrm>
            <a:off x="1720850" y="5181604"/>
            <a:ext cx="4832350" cy="830997"/>
          </a:xfrm>
          <a:prstGeom prst="rect">
            <a:avLst/>
          </a:prstGeom>
          <a:solidFill>
            <a:schemeClr val="tx2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3300"/>
                </a:solidFill>
              </a:rPr>
              <a:t>Neandertals were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3300"/>
                </a:solidFill>
              </a:rPr>
              <a:t>“Opportunistic hunters”</a:t>
            </a:r>
          </a:p>
        </p:txBody>
      </p:sp>
      <p:sp>
        <p:nvSpPr>
          <p:cNvPr id="159748" name="Text Box 4"/>
          <p:cNvSpPr txBox="1">
            <a:spLocks noChangeArrowheads="1"/>
          </p:cNvSpPr>
          <p:nvPr/>
        </p:nvSpPr>
        <p:spPr bwMode="auto">
          <a:xfrm>
            <a:off x="2088565" y="6335484"/>
            <a:ext cx="49980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3300"/>
                </a:solidFill>
                <a:hlinkClick r:id="rId4"/>
              </a:rPr>
              <a:t>http://www.newscientist.com/news/news.jsp?id=ns99993085</a:t>
            </a:r>
            <a:endParaRPr lang="en-US" sz="1200" dirty="0">
              <a:solidFill>
                <a:srgbClr val="003300"/>
              </a:solidFill>
            </a:endParaRPr>
          </a:p>
        </p:txBody>
      </p:sp>
      <p:sp>
        <p:nvSpPr>
          <p:cNvPr id="159749" name="Rectangle 5"/>
          <p:cNvSpPr>
            <a:spLocks noChangeArrowheads="1"/>
          </p:cNvSpPr>
          <p:nvPr/>
        </p:nvSpPr>
        <p:spPr bwMode="auto">
          <a:xfrm>
            <a:off x="2209800" y="4267200"/>
            <a:ext cx="3581400" cy="76200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3"/>
          <p:cNvSpPr txBox="1">
            <a:spLocks noChangeArrowheads="1"/>
          </p:cNvSpPr>
          <p:nvPr/>
        </p:nvSpPr>
        <p:spPr bwMode="auto">
          <a:xfrm>
            <a:off x="2497289" y="6434817"/>
            <a:ext cx="4184928" cy="318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003300"/>
                </a:solidFill>
              </a:rPr>
              <a:t>Early Man </a:t>
            </a:r>
            <a:r>
              <a:rPr lang="en-US" sz="1200" dirty="0">
                <a:solidFill>
                  <a:srgbClr val="003300"/>
                </a:solidFill>
              </a:rPr>
              <a:t>(Time-Life Nature Library, 1973), p. 126 </a:t>
            </a:r>
          </a:p>
        </p:txBody>
      </p:sp>
      <p:pic>
        <p:nvPicPr>
          <p:cNvPr id="164867" name="Picture 4" descr="Time_Lif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9575" y="304800"/>
            <a:ext cx="3373438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632858" y="6062246"/>
            <a:ext cx="5867400" cy="338554"/>
          </a:xfrm>
          <a:prstGeom prst="rect">
            <a:avLst/>
          </a:prstGeom>
          <a:solidFill>
            <a:schemeClr val="tx2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3300"/>
                </a:solidFill>
              </a:rPr>
              <a:t>they often used a frontal attack in hunting . . . .</a:t>
            </a:r>
          </a:p>
        </p:txBody>
      </p:sp>
    </p:spTree>
  </p:cSld>
  <p:clrMapOvr>
    <a:masterClrMapping/>
  </p:clrMapOvr>
  <p:transition/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3"/>
          <p:cNvSpPr txBox="1">
            <a:spLocks noChangeArrowheads="1"/>
          </p:cNvSpPr>
          <p:nvPr/>
        </p:nvSpPr>
        <p:spPr bwMode="auto">
          <a:xfrm>
            <a:off x="2495512" y="6434817"/>
            <a:ext cx="4130425" cy="318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003300"/>
                </a:solidFill>
              </a:rPr>
              <a:t>Early Man </a:t>
            </a:r>
            <a:r>
              <a:rPr lang="en-US" sz="1200" dirty="0">
                <a:solidFill>
                  <a:srgbClr val="003300"/>
                </a:solidFill>
              </a:rPr>
              <a:t>(Time-Life Nature Library, 1973), p. 126</a:t>
            </a:r>
          </a:p>
        </p:txBody>
      </p:sp>
      <p:pic>
        <p:nvPicPr>
          <p:cNvPr id="164867" name="Picture 4" descr="Time_Lif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9575" y="304800"/>
            <a:ext cx="3373438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5221" name="Text Box 5"/>
          <p:cNvSpPr txBox="1">
            <a:spLocks noChangeArrowheads="1"/>
          </p:cNvSpPr>
          <p:nvPr/>
        </p:nvSpPr>
        <p:spPr bwMode="auto">
          <a:xfrm>
            <a:off x="5410201" y="3657600"/>
            <a:ext cx="2736648" cy="102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800" b="1" baseline="30000">
                <a:solidFill>
                  <a:srgbClr val="000000"/>
                </a:solidFill>
              </a:rPr>
              <a:t>Neandertal</a:t>
            </a:r>
          </a:p>
        </p:txBody>
      </p:sp>
      <p:sp>
        <p:nvSpPr>
          <p:cNvPr id="1545222" name="Text Box 6"/>
          <p:cNvSpPr txBox="1">
            <a:spLocks noChangeArrowheads="1"/>
          </p:cNvSpPr>
          <p:nvPr/>
        </p:nvSpPr>
        <p:spPr bwMode="auto">
          <a:xfrm>
            <a:off x="2514602" y="658813"/>
            <a:ext cx="1247457" cy="102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800" b="1" baseline="30000">
                <a:solidFill>
                  <a:srgbClr val="000000"/>
                </a:solidFill>
              </a:rPr>
              <a:t>Bear</a:t>
            </a:r>
          </a:p>
        </p:txBody>
      </p:sp>
    </p:spTree>
  </p:cSld>
  <p:clrMapOvr>
    <a:masterClrMapping/>
  </p:clrMapOvr>
  <p:transition/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3"/>
          <p:cNvSpPr txBox="1">
            <a:spLocks noChangeArrowheads="1"/>
          </p:cNvSpPr>
          <p:nvPr/>
        </p:nvSpPr>
        <p:spPr bwMode="auto">
          <a:xfrm>
            <a:off x="3029856" y="6339114"/>
            <a:ext cx="30964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Life Nature Library, </a:t>
            </a:r>
            <a:r>
              <a:rPr lang="en-US" sz="1200" i="1" dirty="0">
                <a:solidFill>
                  <a:srgbClr val="FFFFFF"/>
                </a:solidFill>
              </a:rPr>
              <a:t>Early Man</a:t>
            </a:r>
            <a:r>
              <a:rPr lang="en-US" sz="1200" dirty="0">
                <a:solidFill>
                  <a:srgbClr val="FFFFFF"/>
                </a:solidFill>
              </a:rPr>
              <a:t>, p. 114</a:t>
            </a:r>
          </a:p>
        </p:txBody>
      </p:sp>
      <p:pic>
        <p:nvPicPr>
          <p:cNvPr id="98307" name="Picture 4" descr="Time_Lif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712788"/>
            <a:ext cx="6096000" cy="545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944912" y="5296656"/>
            <a:ext cx="5562600" cy="784830"/>
          </a:xfrm>
          <a:prstGeom prst="rect">
            <a:avLst/>
          </a:prstGeom>
          <a:solidFill>
            <a:schemeClr val="tx2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3300"/>
                </a:solidFill>
              </a:rPr>
              <a:t>and probably used only thrusting weapons . . .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3300"/>
                </a:solidFill>
              </a:rPr>
              <a:t>(that is, they likely didn’t throw their spears)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61736" y="381000"/>
            <a:ext cx="8210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dirty="0">
                <a:solidFill>
                  <a:srgbClr val="FFFFFF"/>
                </a:solidFill>
              </a:rPr>
              <a:t>Neandertal</a:t>
            </a:r>
            <a:endParaRPr lang="en-US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5" descr="29_9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8115" y="104779"/>
            <a:ext cx="6402387" cy="644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71" name="Text Box 6"/>
          <p:cNvSpPr txBox="1">
            <a:spLocks noChangeArrowheads="1"/>
          </p:cNvSpPr>
          <p:nvPr/>
        </p:nvSpPr>
        <p:spPr bwMode="auto">
          <a:xfrm>
            <a:off x="2648856" y="6475773"/>
            <a:ext cx="385028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</a:rPr>
              <a:t>The Neanderthals</a:t>
            </a:r>
            <a:r>
              <a:rPr lang="en-US" sz="1200" dirty="0">
                <a:solidFill>
                  <a:srgbClr val="FFFFFF"/>
                </a:solidFill>
              </a:rPr>
              <a:t> (NY: Time-Life, 1973), p. 35 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944912" y="6019800"/>
            <a:ext cx="5562600" cy="411908"/>
          </a:xfrm>
          <a:prstGeom prst="rect">
            <a:avLst/>
          </a:prstGeom>
          <a:solidFill>
            <a:schemeClr val="tx2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3300"/>
                </a:solidFill>
              </a:rPr>
              <a:t>which is dangerous . . .</a:t>
            </a:r>
            <a:endParaRPr lang="en-US" sz="1400" dirty="0">
              <a:solidFill>
                <a:srgbClr val="003300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61736" y="849868"/>
            <a:ext cx="8210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dirty="0">
                <a:solidFill>
                  <a:srgbClr val="FFFFFF"/>
                </a:solidFill>
              </a:rPr>
              <a:t>Neandertal</a:t>
            </a:r>
            <a:endParaRPr lang="en-US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29_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8563" y="227017"/>
            <a:ext cx="4206875" cy="640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891" name="Text Box 3"/>
          <p:cNvSpPr txBox="1">
            <a:spLocks noChangeArrowheads="1"/>
          </p:cNvSpPr>
          <p:nvPr/>
        </p:nvSpPr>
        <p:spPr bwMode="auto">
          <a:xfrm>
            <a:off x="3686628" y="6096000"/>
            <a:ext cx="17556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FF"/>
                </a:solidFill>
              </a:rPr>
              <a:t>January 1996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057400" y="5410200"/>
            <a:ext cx="5105400" cy="584775"/>
          </a:xfrm>
          <a:prstGeom prst="rect">
            <a:avLst/>
          </a:prstGeom>
          <a:solidFill>
            <a:schemeClr val="tx2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3300"/>
                </a:solidFill>
              </a:rPr>
              <a:t>and their injury profile was almost exactly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3300"/>
                </a:solidFill>
              </a:rPr>
              <a:t>like modern day rodeo riders . . . .</a:t>
            </a:r>
          </a:p>
        </p:txBody>
      </p:sp>
    </p:spTree>
  </p:cSld>
  <p:clrMapOvr>
    <a:masterClrMapping/>
  </p:clrMapOvr>
  <p:transition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4" descr="29_1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960966"/>
            <a:ext cx="7315200" cy="4982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15" name="Oval 5"/>
          <p:cNvSpPr>
            <a:spLocks noChangeArrowheads="1"/>
          </p:cNvSpPr>
          <p:nvPr/>
        </p:nvSpPr>
        <p:spPr bwMode="auto">
          <a:xfrm rot="464682">
            <a:off x="1144977" y="1490485"/>
            <a:ext cx="2987547" cy="1362428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3300"/>
              </a:solidFill>
            </a:endParaRPr>
          </a:p>
        </p:txBody>
      </p:sp>
      <p:sp>
        <p:nvSpPr>
          <p:cNvPr id="166916" name="Text Box 6"/>
          <p:cNvSpPr txBox="1">
            <a:spLocks noChangeArrowheads="1"/>
          </p:cNvSpPr>
          <p:nvPr/>
        </p:nvSpPr>
        <p:spPr bwMode="auto">
          <a:xfrm>
            <a:off x="3095172" y="6337887"/>
            <a:ext cx="29145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</a:rPr>
              <a:t>National Geographic</a:t>
            </a:r>
            <a:r>
              <a:rPr lang="en-US" sz="1200" dirty="0">
                <a:solidFill>
                  <a:srgbClr val="FFFFFF"/>
                </a:solidFill>
              </a:rPr>
              <a:t>, January 1996</a:t>
            </a:r>
            <a:endParaRPr lang="en-US" sz="1200" i="1" dirty="0">
              <a:solidFill>
                <a:srgbClr val="FFFFFF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61736" y="552069"/>
            <a:ext cx="8210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dirty="0">
                <a:solidFill>
                  <a:srgbClr val="FFFFFF"/>
                </a:solidFill>
              </a:rPr>
              <a:t>Neandertal</a:t>
            </a:r>
            <a:endParaRPr lang="en-US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14714" y="6339114"/>
            <a:ext cx="58789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hlinkClick r:id="rId2"/>
              </a:rPr>
              <a:t>http://news.nationalgeographic.com/news/2008/05/080508-first-americans.html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53884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14400" y="3337679"/>
            <a:ext cx="7315200" cy="300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indent="-233363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231775" algn="l"/>
              </a:tabLst>
            </a:pPr>
            <a:r>
              <a:rPr lang="en-US" sz="4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>
                <a:solidFill>
                  <a:srgbClr val="000000"/>
                </a:solidFill>
                <a:latin typeface="Arial" pitchFamily="34" charset="0"/>
              </a:rPr>
              <a:t>hunting</a:t>
            </a:r>
          </a:p>
          <a:p>
            <a:pPr marL="922338" lvl="1" indent="-23336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31775" algn="l"/>
              </a:tabLst>
            </a:pPr>
            <a:r>
              <a:rPr lang="en-US" sz="2000" b="1" dirty="0">
                <a:solidFill>
                  <a:srgbClr val="D79694"/>
                </a:solidFill>
                <a:latin typeface="Arial" pitchFamily="34" charset="0"/>
              </a:rPr>
              <a:t> technology </a:t>
            </a:r>
          </a:p>
          <a:p>
            <a:pPr marL="922338" lvl="1" indent="-2333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31775" algn="l"/>
              </a:tabLst>
            </a:pPr>
            <a:r>
              <a:rPr lang="en-US" sz="2000" b="1" dirty="0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D79694"/>
                </a:solidFill>
                <a:latin typeface="Arial" pitchFamily="34" charset="0"/>
              </a:rPr>
              <a:t>food</a:t>
            </a:r>
          </a:p>
          <a:p>
            <a:pPr marL="922338" lvl="1" indent="-2333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31775" algn="l"/>
              </a:tabLst>
            </a:pPr>
            <a:r>
              <a:rPr lang="en-US" sz="2000" b="1" dirty="0">
                <a:solidFill>
                  <a:srgbClr val="D79694"/>
                </a:solidFill>
                <a:latin typeface="Arial" pitchFamily="34" charset="0"/>
              </a:rPr>
              <a:t> clothing</a:t>
            </a:r>
          </a:p>
          <a:p>
            <a:pPr marL="922338" lvl="1" indent="-2333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31775" algn="l"/>
              </a:tabLst>
            </a:pPr>
            <a:r>
              <a:rPr lang="en-US" sz="2000" b="1" dirty="0">
                <a:solidFill>
                  <a:srgbClr val="D79694"/>
                </a:solidFill>
                <a:latin typeface="Arial" pitchFamily="34" charset="0"/>
              </a:rPr>
              <a:t> shelter</a:t>
            </a:r>
          </a:p>
          <a:p>
            <a:pPr marL="922338" lvl="1" indent="-2333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31775" algn="l"/>
              </a:tabLst>
            </a:pPr>
            <a:r>
              <a:rPr lang="en-US" sz="3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religion ? / beliefs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6325" y="1038225"/>
            <a:ext cx="7004050" cy="2320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D79694"/>
                </a:solidFill>
                <a:latin typeface="Arial" pitchFamily="34" charset="0"/>
              </a:rPr>
              <a:t>“Classic” </a:t>
            </a:r>
            <a:r>
              <a:rPr lang="en-US" sz="4800" b="1" dirty="0" err="1">
                <a:solidFill>
                  <a:srgbClr val="D79694"/>
                </a:solidFill>
                <a:latin typeface="Arial" pitchFamily="34" charset="0"/>
              </a:rPr>
              <a:t>Neandertal</a:t>
            </a:r>
            <a:endParaRPr lang="en-US" sz="4800" b="1" dirty="0">
              <a:solidFill>
                <a:srgbClr val="D79694"/>
              </a:solidFill>
              <a:latin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D79694"/>
                </a:solidFill>
                <a:latin typeface="Arial" pitchFamily="34" charset="0"/>
              </a:rPr>
              <a:t>are </a:t>
            </a:r>
            <a:r>
              <a:rPr lang="en-US" sz="4400" b="1" dirty="0">
                <a:solidFill>
                  <a:srgbClr val="003300"/>
                </a:solidFill>
                <a:latin typeface="Arial" pitchFamily="34" charset="0"/>
              </a:rPr>
              <a:t>culturally </a:t>
            </a:r>
            <a:endParaRPr lang="en-US" sz="3600" b="1" dirty="0">
              <a:solidFill>
                <a:srgbClr val="003300"/>
              </a:solidFill>
              <a:latin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D79694"/>
                </a:solidFill>
                <a:latin typeface="Arial" pitchFamily="34" charset="0"/>
              </a:rPr>
              <a:t>adapted to cold climates</a:t>
            </a:r>
            <a:endParaRPr lang="en-US" sz="4800" b="1" i="1" dirty="0">
              <a:solidFill>
                <a:srgbClr val="D79694"/>
              </a:solidFill>
              <a:latin typeface="Arial" pitchFamily="34" charset="0"/>
            </a:endParaRPr>
          </a:p>
          <a:p>
            <a:pPr algn="ctr" fontAlgn="base">
              <a:lnSpc>
                <a:spcPct val="60000"/>
              </a:lnSpc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0033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4" descr="29_1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7877" y="0"/>
            <a:ext cx="5048250" cy="640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43" name="Text Box 5"/>
          <p:cNvSpPr txBox="1">
            <a:spLocks noChangeArrowheads="1"/>
          </p:cNvSpPr>
          <p:nvPr/>
        </p:nvSpPr>
        <p:spPr bwMode="auto">
          <a:xfrm>
            <a:off x="3396342" y="6486657"/>
            <a:ext cx="23488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</a:rPr>
              <a:t>Anthropology Today</a:t>
            </a:r>
            <a:r>
              <a:rPr lang="en-US" sz="1200" dirty="0">
                <a:solidFill>
                  <a:srgbClr val="FFFFFF"/>
                </a:solidFill>
              </a:rPr>
              <a:t>, p. 183</a:t>
            </a:r>
          </a:p>
        </p:txBody>
      </p:sp>
      <p:sp>
        <p:nvSpPr>
          <p:cNvPr id="163844" name="Rectangle 6"/>
          <p:cNvSpPr>
            <a:spLocks noChangeArrowheads="1"/>
          </p:cNvSpPr>
          <p:nvPr/>
        </p:nvSpPr>
        <p:spPr bwMode="auto">
          <a:xfrm>
            <a:off x="1905000" y="0"/>
            <a:ext cx="2286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3300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61736" y="240268"/>
            <a:ext cx="8210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dirty="0">
                <a:solidFill>
                  <a:srgbClr val="FFFFFF"/>
                </a:solidFill>
              </a:rPr>
              <a:t>Neandertal</a:t>
            </a:r>
            <a:endParaRPr lang="en-US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84046" y="6248400"/>
            <a:ext cx="2154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latin typeface="Times New Roman" pitchFamily="18" charset="0"/>
              </a:rPr>
              <a:t>Simon &amp; Schuster 2003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295400"/>
            <a:ext cx="304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178429" y="773668"/>
            <a:ext cx="774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Arial" charset="0"/>
              </a:rPr>
              <a:t>REM:</a:t>
            </a:r>
            <a:endParaRPr lang="en-US" dirty="0"/>
          </a:p>
        </p:txBody>
      </p:sp>
    </p:spTree>
  </p:cSld>
  <p:clrMapOvr>
    <a:masterClrMapping/>
  </p:clrMapOvr>
  <p:transition/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84046" y="6248400"/>
            <a:ext cx="2154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latin typeface="Times New Roman" pitchFamily="18" charset="0"/>
              </a:rPr>
              <a:t>Simon &amp; Schuster 2003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295400"/>
            <a:ext cx="304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905101" y="533602"/>
            <a:ext cx="53046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FF"/>
                </a:solidFill>
                <a:latin typeface="Arial" charset="0"/>
              </a:rPr>
              <a:t>Eight  Food “Revolutions”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1219200"/>
            <a:ext cx="7315200" cy="5201424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marL="514350" indent="-51435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dirty="0">
                <a:solidFill>
                  <a:srgbClr val="D79694"/>
                </a:solidFill>
                <a:latin typeface="Arial" charset="0"/>
              </a:rPr>
              <a:t>Invention of Cooking</a:t>
            </a:r>
          </a:p>
          <a:p>
            <a:pPr marL="514350" indent="-51435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4000" b="1" dirty="0">
                <a:solidFill>
                  <a:srgbClr val="FFFFFF"/>
                </a:solidFill>
                <a:latin typeface="Arial" charset="0"/>
              </a:rPr>
              <a:t>Discovery that Food is More Than Sustenance</a:t>
            </a:r>
          </a:p>
          <a:p>
            <a:pPr marL="514350" indent="-51435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dirty="0">
                <a:solidFill>
                  <a:srgbClr val="D79694"/>
                </a:solidFill>
                <a:latin typeface="Arial" charset="0"/>
              </a:rPr>
              <a:t>The “Herding Revolution”</a:t>
            </a:r>
          </a:p>
          <a:p>
            <a:pPr marL="514350" indent="-51435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dirty="0">
                <a:solidFill>
                  <a:srgbClr val="D79694"/>
                </a:solidFill>
                <a:latin typeface="Arial" charset="0"/>
              </a:rPr>
              <a:t>Snail Farming</a:t>
            </a:r>
          </a:p>
          <a:p>
            <a:pPr marL="514350" indent="-51435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dirty="0">
                <a:solidFill>
                  <a:srgbClr val="D79694"/>
                </a:solidFill>
                <a:latin typeface="Arial" charset="0"/>
              </a:rPr>
              <a:t>Use of Food as a Means and Index of Social Differentiation</a:t>
            </a:r>
          </a:p>
          <a:p>
            <a:pPr marL="514350" indent="-51435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dirty="0">
                <a:solidFill>
                  <a:srgbClr val="D79694"/>
                </a:solidFill>
                <a:latin typeface="Arial" charset="0"/>
              </a:rPr>
              <a:t>Long-Range Exchange of Culture</a:t>
            </a:r>
          </a:p>
          <a:p>
            <a:pPr marL="514350" indent="-51435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dirty="0">
                <a:solidFill>
                  <a:srgbClr val="D79694"/>
                </a:solidFill>
                <a:latin typeface="Arial" charset="0"/>
              </a:rPr>
              <a:t>Ecological Revolution of last 500 years</a:t>
            </a:r>
          </a:p>
          <a:p>
            <a:pPr marL="514350" indent="-51435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dirty="0">
                <a:solidFill>
                  <a:srgbClr val="D79694"/>
                </a:solidFill>
                <a:latin typeface="Arial" charset="0"/>
              </a:rPr>
              <a:t>Industrial Revolution of the 19</a:t>
            </a:r>
            <a:r>
              <a:rPr lang="en-US" sz="2800" b="1" baseline="30000" dirty="0">
                <a:solidFill>
                  <a:srgbClr val="D79694"/>
                </a:solidFill>
                <a:latin typeface="Arial" charset="0"/>
              </a:rPr>
              <a:t>th</a:t>
            </a:r>
            <a:r>
              <a:rPr lang="en-US" sz="2800" b="1" dirty="0">
                <a:solidFill>
                  <a:srgbClr val="D79694"/>
                </a:solidFill>
                <a:latin typeface="Arial" charset="0"/>
              </a:rPr>
              <a:t> and 20</a:t>
            </a:r>
            <a:r>
              <a:rPr lang="en-US" sz="2800" b="1" baseline="30000" dirty="0">
                <a:solidFill>
                  <a:srgbClr val="D79694"/>
                </a:solidFill>
                <a:latin typeface="Arial" charset="0"/>
              </a:rPr>
              <a:t>th</a:t>
            </a:r>
            <a:r>
              <a:rPr lang="en-US" sz="2800" b="1" dirty="0">
                <a:solidFill>
                  <a:srgbClr val="D79694"/>
                </a:solidFill>
                <a:latin typeface="Arial" charset="0"/>
              </a:rPr>
              <a:t> Centuries</a:t>
            </a:r>
          </a:p>
        </p:txBody>
      </p:sp>
    </p:spTree>
  </p:cSld>
  <p:clrMapOvr>
    <a:masterClrMapping/>
  </p:clrMapOvr>
  <p:transition/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5" descr="29_1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9200" y="150817"/>
            <a:ext cx="4292600" cy="586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63" name="Text Box 6"/>
          <p:cNvSpPr txBox="1">
            <a:spLocks noChangeArrowheads="1"/>
          </p:cNvSpPr>
          <p:nvPr/>
        </p:nvSpPr>
        <p:spPr bwMode="auto">
          <a:xfrm>
            <a:off x="2487613" y="6172200"/>
            <a:ext cx="427072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FF"/>
                </a:solidFill>
              </a:rPr>
              <a:t>Neandertal Cave Bear Cult, Austria</a:t>
            </a:r>
          </a:p>
        </p:txBody>
      </p:sp>
      <p:sp>
        <p:nvSpPr>
          <p:cNvPr id="168964" name="Text Box 7"/>
          <p:cNvSpPr txBox="1">
            <a:spLocks noChangeArrowheads="1"/>
          </p:cNvSpPr>
          <p:nvPr/>
        </p:nvSpPr>
        <p:spPr bwMode="auto">
          <a:xfrm>
            <a:off x="2947767" y="6477000"/>
            <a:ext cx="324819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Poirier,  </a:t>
            </a:r>
            <a:r>
              <a:rPr lang="en-US" sz="1200" i="1" dirty="0">
                <a:solidFill>
                  <a:srgbClr val="FFFFFF"/>
                </a:solidFill>
              </a:rPr>
              <a:t>In Search of Ourselves</a:t>
            </a:r>
            <a:r>
              <a:rPr lang="en-US" sz="1200" dirty="0">
                <a:solidFill>
                  <a:srgbClr val="FFFFFF"/>
                </a:solidFill>
              </a:rPr>
              <a:t>, p. 179</a:t>
            </a:r>
            <a:r>
              <a:rPr lang="en-US" sz="1200" i="1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494972" y="5519645"/>
            <a:ext cx="6143172" cy="584775"/>
          </a:xfrm>
          <a:prstGeom prst="rect">
            <a:avLst/>
          </a:prstGeom>
          <a:solidFill>
            <a:schemeClr val="tx2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3300"/>
                </a:solidFill>
              </a:rPr>
              <a:t>and there is evidence that the hunt became more than a way to get food . . .</a:t>
            </a:r>
            <a:endParaRPr lang="en-US" sz="1400" dirty="0">
              <a:solidFill>
                <a:srgbClr val="003300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61736" y="410028"/>
            <a:ext cx="8210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dirty="0">
                <a:solidFill>
                  <a:srgbClr val="FFFFFF"/>
                </a:solidFill>
              </a:rPr>
              <a:t>Neandertal</a:t>
            </a:r>
            <a:endParaRPr lang="en-US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Text Box 2"/>
          <p:cNvSpPr txBox="1">
            <a:spLocks noChangeArrowheads="1"/>
          </p:cNvSpPr>
          <p:nvPr/>
        </p:nvSpPr>
        <p:spPr bwMode="auto">
          <a:xfrm>
            <a:off x="2337569" y="6337887"/>
            <a:ext cx="447661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3300"/>
                </a:solidFill>
              </a:rPr>
              <a:t>Campbell – Loy, </a:t>
            </a:r>
            <a:r>
              <a:rPr lang="en-US" sz="1200" i="1" dirty="0">
                <a:solidFill>
                  <a:srgbClr val="003300"/>
                </a:solidFill>
              </a:rPr>
              <a:t>Humankind Emerging, 7</a:t>
            </a:r>
            <a:r>
              <a:rPr lang="en-US" sz="1200" i="1" baseline="30000" dirty="0">
                <a:solidFill>
                  <a:srgbClr val="003300"/>
                </a:solidFill>
              </a:rPr>
              <a:t>th</a:t>
            </a:r>
            <a:r>
              <a:rPr lang="en-US" sz="1200" i="1" dirty="0">
                <a:solidFill>
                  <a:srgbClr val="003300"/>
                </a:solidFill>
              </a:rPr>
              <a:t> Ed.</a:t>
            </a:r>
            <a:r>
              <a:rPr lang="en-US" sz="1200" dirty="0">
                <a:solidFill>
                  <a:srgbClr val="003300"/>
                </a:solidFill>
              </a:rPr>
              <a:t>, p. 441</a:t>
            </a:r>
            <a:r>
              <a:rPr lang="en-US" sz="1200" i="1" dirty="0">
                <a:solidFill>
                  <a:srgbClr val="003300"/>
                </a:solidFill>
              </a:rPr>
              <a:t> </a:t>
            </a:r>
          </a:p>
        </p:txBody>
      </p:sp>
      <p:pic>
        <p:nvPicPr>
          <p:cNvPr id="169987" name="Picture 5" descr="bear_skull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2165" y="-228600"/>
            <a:ext cx="4948237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9988" name="Text Box 6"/>
          <p:cNvSpPr txBox="1">
            <a:spLocks noChangeArrowheads="1"/>
          </p:cNvSpPr>
          <p:nvPr/>
        </p:nvSpPr>
        <p:spPr bwMode="auto">
          <a:xfrm>
            <a:off x="471714" y="5185827"/>
            <a:ext cx="81534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3300"/>
                </a:solidFill>
              </a:rPr>
              <a:t>Bear skulls apparently stacked in a pit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3300"/>
                </a:solidFill>
              </a:rPr>
              <a:t>supports the idea that the cave bear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3300"/>
                </a:solidFill>
              </a:rPr>
              <a:t>was the center of a </a:t>
            </a:r>
            <a:r>
              <a:rPr lang="en-US" sz="1600" b="1" dirty="0" err="1">
                <a:solidFill>
                  <a:srgbClr val="003300"/>
                </a:solidFill>
              </a:rPr>
              <a:t>Neandertal</a:t>
            </a:r>
            <a:r>
              <a:rPr lang="en-US" sz="1600" b="1" dirty="0">
                <a:solidFill>
                  <a:srgbClr val="003300"/>
                </a:solidFill>
              </a:rPr>
              <a:t> cult</a:t>
            </a:r>
            <a:r>
              <a:rPr lang="en-US" sz="2000" b="1" i="1" dirty="0">
                <a:solidFill>
                  <a:srgbClr val="003300"/>
                </a:solidFill>
              </a:rPr>
              <a:t>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003300"/>
                </a:solidFill>
              </a:rPr>
              <a:t>Drachenloch</a:t>
            </a:r>
            <a:r>
              <a:rPr lang="en-US" sz="1600" b="1" dirty="0">
                <a:solidFill>
                  <a:srgbClr val="003300"/>
                </a:solidFill>
              </a:rPr>
              <a:t>, Switzerland</a:t>
            </a:r>
          </a:p>
        </p:txBody>
      </p:sp>
    </p:spTree>
  </p:cSld>
  <p:clrMapOvr>
    <a:masterClrMapping/>
  </p:clrMapOvr>
  <p:transition/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3" descr="29_1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5988" y="1076328"/>
            <a:ext cx="7313612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1011" name="Text Box 4"/>
          <p:cNvSpPr txBox="1">
            <a:spLocks noChangeArrowheads="1"/>
          </p:cNvSpPr>
          <p:nvPr/>
        </p:nvSpPr>
        <p:spPr bwMode="auto">
          <a:xfrm>
            <a:off x="2468261" y="6291942"/>
            <a:ext cx="4184928" cy="318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</a:rPr>
              <a:t>Early Man </a:t>
            </a:r>
            <a:r>
              <a:rPr lang="en-US" sz="1200" dirty="0">
                <a:solidFill>
                  <a:srgbClr val="FFFFFF"/>
                </a:solidFill>
              </a:rPr>
              <a:t>(Time-Life Nature Library, 1973), p. 127 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999344" y="5558397"/>
            <a:ext cx="5105400" cy="584775"/>
          </a:xfrm>
          <a:prstGeom prst="rect">
            <a:avLst/>
          </a:prstGeom>
          <a:solidFill>
            <a:schemeClr val="tx2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3300"/>
                </a:solidFill>
              </a:rPr>
              <a:t>you will see this ceremonial offering, for e.g., in the film version of . . .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61736" y="552069"/>
            <a:ext cx="8210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dirty="0">
                <a:solidFill>
                  <a:srgbClr val="FFFFFF"/>
                </a:solidFill>
              </a:rPr>
              <a:t>Neandertal</a:t>
            </a:r>
            <a:endParaRPr lang="en-US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00714" y="6248400"/>
            <a:ext cx="12859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latin typeface="Times New Roman" pitchFamily="18" charset="0"/>
              </a:rPr>
              <a:t>Bantam 1980</a:t>
            </a: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5120" y="685800"/>
            <a:ext cx="338328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2403579" y="6484254"/>
            <a:ext cx="43403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Campbell-Loy, </a:t>
            </a:r>
            <a:r>
              <a:rPr lang="en-US" sz="1200" i="1" dirty="0">
                <a:solidFill>
                  <a:srgbClr val="FFFFFF"/>
                </a:solidFill>
              </a:rPr>
              <a:t>Humankind Emerging, 7</a:t>
            </a:r>
            <a:r>
              <a:rPr lang="en-US" sz="1200" i="1" baseline="30000" dirty="0">
                <a:solidFill>
                  <a:srgbClr val="FFFFFF"/>
                </a:solidFill>
              </a:rPr>
              <a:t>th</a:t>
            </a:r>
            <a:r>
              <a:rPr lang="en-US" sz="1200" i="1" dirty="0">
                <a:solidFill>
                  <a:srgbClr val="FFFFFF"/>
                </a:solidFill>
              </a:rPr>
              <a:t> Ed.</a:t>
            </a:r>
            <a:r>
              <a:rPr lang="en-US" sz="1200" dirty="0">
                <a:solidFill>
                  <a:srgbClr val="FFFFFF"/>
                </a:solidFill>
              </a:rPr>
              <a:t>,  p. 446</a:t>
            </a:r>
          </a:p>
        </p:txBody>
      </p:sp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922339" y="6172200"/>
            <a:ext cx="74158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FF"/>
                </a:solidFill>
              </a:rPr>
              <a:t>Kurdish shepherds helping with excavations at </a:t>
            </a:r>
            <a:r>
              <a:rPr lang="en-US" sz="1600" b="1" dirty="0" err="1">
                <a:solidFill>
                  <a:srgbClr val="FFFFFF"/>
                </a:solidFill>
              </a:rPr>
              <a:t>Shanidar</a:t>
            </a:r>
            <a:r>
              <a:rPr lang="en-US" sz="1600" b="1" dirty="0">
                <a:solidFill>
                  <a:srgbClr val="FFFFFF"/>
                </a:solidFill>
              </a:rPr>
              <a:t>, Iraq</a:t>
            </a:r>
          </a:p>
        </p:txBody>
      </p:sp>
      <p:pic>
        <p:nvPicPr>
          <p:cNvPr id="74756" name="Picture 4" descr="Shanidar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8738" y="69850"/>
            <a:ext cx="6519862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638627"/>
            <a:ext cx="1295400" cy="2100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589316" y="5525739"/>
            <a:ext cx="5849256" cy="584775"/>
          </a:xfrm>
          <a:prstGeom prst="rect">
            <a:avLst/>
          </a:prstGeom>
          <a:solidFill>
            <a:schemeClr val="tx2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3300"/>
                </a:solidFill>
              </a:rPr>
              <a:t>the real life home of </a:t>
            </a:r>
            <a:r>
              <a:rPr lang="en-US" sz="1600" b="1" i="1" dirty="0">
                <a:solidFill>
                  <a:srgbClr val="003300"/>
                </a:solidFill>
              </a:rPr>
              <a:t>The Clan of the Cave Bear </a:t>
            </a:r>
            <a:r>
              <a:rPr lang="en-US" sz="1600" b="1" dirty="0">
                <a:solidFill>
                  <a:srgbClr val="003300"/>
                </a:solidFill>
              </a:rPr>
              <a:t>is </a:t>
            </a:r>
            <a:r>
              <a:rPr lang="en-US" sz="1600" b="1" dirty="0" err="1">
                <a:solidFill>
                  <a:srgbClr val="003300"/>
                </a:solidFill>
              </a:rPr>
              <a:t>Shanidar</a:t>
            </a:r>
            <a:r>
              <a:rPr lang="en-US" sz="1600" b="1" dirty="0">
                <a:solidFill>
                  <a:srgbClr val="003300"/>
                </a:solidFill>
              </a:rPr>
              <a:t>, Iraq . . .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61736" y="552069"/>
            <a:ext cx="8210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dirty="0">
                <a:solidFill>
                  <a:srgbClr val="FFFFFF"/>
                </a:solidFill>
              </a:rPr>
              <a:t>Neandertal</a:t>
            </a:r>
            <a:endParaRPr lang="en-US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4" descr="29_1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6450" y="0"/>
            <a:ext cx="5029200" cy="640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035" name="Text Box 5"/>
          <p:cNvSpPr txBox="1">
            <a:spLocks noChangeArrowheads="1"/>
          </p:cNvSpPr>
          <p:nvPr/>
        </p:nvSpPr>
        <p:spPr bwMode="auto">
          <a:xfrm>
            <a:off x="2590800" y="6477000"/>
            <a:ext cx="39480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</a:rPr>
              <a:t>The Neanderthals</a:t>
            </a:r>
            <a:r>
              <a:rPr lang="en-US" sz="1200" dirty="0">
                <a:solidFill>
                  <a:srgbClr val="FFFFFF"/>
                </a:solidFill>
              </a:rPr>
              <a:t> (NY: Time-Life, 1973), p. 113 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61736" y="552069"/>
            <a:ext cx="8210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dirty="0">
                <a:solidFill>
                  <a:srgbClr val="FFFFFF"/>
                </a:solidFill>
              </a:rPr>
              <a:t>Neandertal</a:t>
            </a:r>
            <a:endParaRPr lang="en-US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930404" y="6338762"/>
            <a:ext cx="52381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hlinkClick r:id="rId3"/>
              </a:rPr>
              <a:t>http://dsc.discovery.com/news/2008/12/02/teeth-peru-diet.html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157514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3" descr="29_1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4388" y="0"/>
            <a:ext cx="4975225" cy="640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059" name="Text Box 4"/>
          <p:cNvSpPr txBox="1">
            <a:spLocks noChangeArrowheads="1"/>
          </p:cNvSpPr>
          <p:nvPr/>
        </p:nvSpPr>
        <p:spPr bwMode="auto">
          <a:xfrm>
            <a:off x="2590800" y="6477000"/>
            <a:ext cx="39480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</a:rPr>
              <a:t>The Neanderthals</a:t>
            </a:r>
            <a:r>
              <a:rPr lang="en-US" sz="1200" dirty="0">
                <a:solidFill>
                  <a:srgbClr val="FFFFFF"/>
                </a:solidFill>
              </a:rPr>
              <a:t> (NY: Time-Life, 1973), p. 107 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61736" y="552069"/>
            <a:ext cx="8210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dirty="0">
                <a:solidFill>
                  <a:srgbClr val="FFFFFF"/>
                </a:solidFill>
              </a:rPr>
              <a:t>Neandertal</a:t>
            </a:r>
            <a:endParaRPr lang="en-US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Text Box 2"/>
          <p:cNvSpPr txBox="1">
            <a:spLocks noChangeArrowheads="1"/>
          </p:cNvSpPr>
          <p:nvPr/>
        </p:nvSpPr>
        <p:spPr bwMode="auto">
          <a:xfrm>
            <a:off x="2255838" y="6339114"/>
            <a:ext cx="46261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hlinkClick r:id="rId3"/>
              </a:rPr>
              <a:t>http://www.livescience.com/othernews/060908_humans_odd.html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4659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2" y="685804"/>
            <a:ext cx="7313613" cy="54848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157514" y="771550"/>
            <a:ext cx="6705600" cy="2123658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</a:rPr>
              <a:t>finally, it should be mentioned that contrary to all stereotypes, Neandertals</a:t>
            </a:r>
            <a:r>
              <a:rPr kumimoji="0" lang="en-US" b="1" i="0" u="none" strike="noStrike" kern="0" cap="none" spc="0" normalizeH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</a:rPr>
              <a:t> were intelligent, and they lasted for several hundred thousand years . . .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1" kern="0" baseline="0" dirty="0">
              <a:solidFill>
                <a:srgbClr val="003300"/>
              </a:solidFill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</a:rPr>
              <a:t>And, at least one scientist thinks . . . 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baseline="0" dirty="0">
                <a:solidFill>
                  <a:srgbClr val="003300"/>
                </a:solidFill>
              </a:rPr>
              <a:t>it’s the </a:t>
            </a:r>
            <a:r>
              <a:rPr lang="en-US" b="1" i="1" kern="0" dirty="0">
                <a:solidFill>
                  <a:srgbClr val="003300"/>
                </a:solidFill>
              </a:rPr>
              <a:t>Neandertals </a:t>
            </a:r>
            <a:r>
              <a:rPr lang="en-US" b="1" kern="0" dirty="0">
                <a:solidFill>
                  <a:srgbClr val="003300"/>
                </a:solidFill>
              </a:rPr>
              <a:t>who are “normal” . . .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99886" y="2067104"/>
            <a:ext cx="7315200" cy="3724096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>
                <a:solidFill>
                  <a:prstClr val="black"/>
                </a:solidFill>
              </a:rPr>
              <a:t>Homo </a:t>
            </a:r>
            <a:r>
              <a:rPr lang="en-US" sz="3200" b="1" i="1" dirty="0" err="1">
                <a:solidFill>
                  <a:prstClr val="black"/>
                </a:solidFill>
              </a:rPr>
              <a:t>heidelbergensis</a:t>
            </a:r>
            <a:r>
              <a:rPr lang="en-US" sz="3200" b="1" i="1" dirty="0">
                <a:solidFill>
                  <a:prstClr val="black"/>
                </a:solidFill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</a:rPr>
              <a:t>is another “pre-modern” you’ll see in the text . . 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basically, they are Hominins that lived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between 600,000 and 400,000 </a:t>
            </a:r>
            <a:r>
              <a:rPr lang="en-US" sz="2400" b="1" dirty="0" err="1">
                <a:solidFill>
                  <a:prstClr val="black"/>
                </a:solidFill>
              </a:rPr>
              <a:t>ybp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and who are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not </a:t>
            </a:r>
            <a:r>
              <a:rPr lang="en-US" sz="2400" b="1" i="1" dirty="0">
                <a:solidFill>
                  <a:prstClr val="black"/>
                </a:solidFill>
              </a:rPr>
              <a:t>Homo erectus</a:t>
            </a:r>
            <a:r>
              <a:rPr lang="en-US" sz="2400" b="1" dirty="0">
                <a:solidFill>
                  <a:prstClr val="black"/>
                </a:solidFill>
              </a:rPr>
              <a:t>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and they are not Neandertal,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and they are not </a:t>
            </a:r>
            <a:r>
              <a:rPr lang="en-US" sz="2400" b="1" i="1" dirty="0">
                <a:solidFill>
                  <a:prstClr val="black"/>
                </a:solidFill>
              </a:rPr>
              <a:t>Homo sapiens . . .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</a:p>
        </p:txBody>
      </p:sp>
    </p:spTree>
  </p:cSld>
  <p:clrMapOvr>
    <a:masterClrMapping/>
  </p:clrMapOvr>
  <p:transition/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3797300" y="6437352"/>
            <a:ext cx="1612942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>
                <a:solidFill>
                  <a:srgbClr val="FFFFFF"/>
                </a:solidFill>
              </a:rPr>
              <a:t>Time </a:t>
            </a:r>
            <a:r>
              <a:rPr lang="en-US" sz="1200">
                <a:solidFill>
                  <a:srgbClr val="FFFFFF"/>
                </a:solidFill>
              </a:rPr>
              <a:t>23 July 2001</a:t>
            </a:r>
          </a:p>
        </p:txBody>
      </p:sp>
      <p:pic>
        <p:nvPicPr>
          <p:cNvPr id="35843" name="Picture 3" descr="Time-2001-07-23-8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721228"/>
            <a:ext cx="7315200" cy="3917577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1471420" y="903870"/>
            <a:ext cx="6224782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</a:rPr>
              <a:t>A Walk Through Hominin Evolution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4114800" y="4881027"/>
            <a:ext cx="2971800" cy="113877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prstClr val="black"/>
                </a:solidFill>
                <a:latin typeface="Calibri" pitchFamily="34" charset="0"/>
              </a:rPr>
              <a:t>Premoderns</a:t>
            </a:r>
            <a:endParaRPr lang="en-US" sz="2800" b="1" i="1" dirty="0">
              <a:solidFill>
                <a:prstClr val="black"/>
              </a:solidFill>
              <a:latin typeface="Calibri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>
                <a:solidFill>
                  <a:prstClr val="black"/>
                </a:solidFill>
                <a:latin typeface="Calibri" pitchFamily="34" charset="0"/>
              </a:rPr>
              <a:t>Homo </a:t>
            </a:r>
            <a:r>
              <a:rPr lang="en-US" sz="2000" b="1" i="1" dirty="0" err="1">
                <a:solidFill>
                  <a:prstClr val="black"/>
                </a:solidFill>
                <a:latin typeface="Calibri" pitchFamily="34" charset="0"/>
              </a:rPr>
              <a:t>heidelbergensis</a:t>
            </a:r>
            <a:r>
              <a:rPr lang="en-US" sz="2000" b="1" i="1" dirty="0">
                <a:solidFill>
                  <a:prstClr val="black"/>
                </a:solidFill>
                <a:latin typeface="Calibri" pitchFamily="34" charset="0"/>
              </a:rPr>
              <a:t> . . 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Calibri" pitchFamily="34" charset="0"/>
              </a:rPr>
              <a:t>600,000-400,000 </a:t>
            </a:r>
            <a:r>
              <a:rPr lang="en-US" b="1" dirty="0" err="1">
                <a:solidFill>
                  <a:prstClr val="black"/>
                </a:solidFill>
                <a:latin typeface="Calibri" pitchFamily="34" charset="0"/>
              </a:rPr>
              <a:t>ybp</a:t>
            </a:r>
            <a:endParaRPr lang="en-US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7" name="Oval 13"/>
          <p:cNvSpPr>
            <a:spLocks noChangeArrowheads="1"/>
          </p:cNvSpPr>
          <p:nvPr/>
        </p:nvSpPr>
        <p:spPr bwMode="auto">
          <a:xfrm rot="828374">
            <a:off x="5639016" y="3412162"/>
            <a:ext cx="1740856" cy="158461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baseline="30000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010" name="Text Box 2"/>
          <p:cNvSpPr txBox="1">
            <a:spLocks noChangeArrowheads="1"/>
          </p:cNvSpPr>
          <p:nvPr/>
        </p:nvSpPr>
        <p:spPr bwMode="auto">
          <a:xfrm>
            <a:off x="2133830" y="6339114"/>
            <a:ext cx="487845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hlinkClick r:id="rId3"/>
              </a:rPr>
              <a:t>http://www.mnh.si.edu/anthro/humanorigins/ha/mauer.htm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1950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058" name="Text Box 2"/>
          <p:cNvSpPr txBox="1">
            <a:spLocks noChangeArrowheads="1"/>
          </p:cNvSpPr>
          <p:nvPr/>
        </p:nvSpPr>
        <p:spPr bwMode="auto">
          <a:xfrm>
            <a:off x="2163762" y="6339114"/>
            <a:ext cx="48106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hlinkClick r:id="rId3"/>
              </a:rPr>
              <a:t>http://www.archaeologyinfo.com/homoheidelbergensis.htm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19705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32544" y="2793969"/>
            <a:ext cx="7315200" cy="2554545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>
                <a:solidFill>
                  <a:prstClr val="black"/>
                </a:solidFill>
              </a:rPr>
              <a:t>we</a:t>
            </a:r>
            <a:r>
              <a:rPr lang="en-US" sz="3200" dirty="0">
                <a:solidFill>
                  <a:prstClr val="black"/>
                </a:solidFill>
              </a:rPr>
              <a:t> are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>
                <a:solidFill>
                  <a:prstClr val="black"/>
                </a:solidFill>
              </a:rPr>
              <a:t>Homo sapiens </a:t>
            </a:r>
            <a:r>
              <a:rPr lang="en-US" sz="3200" b="1" i="1" dirty="0" err="1">
                <a:solidFill>
                  <a:prstClr val="black"/>
                </a:solidFill>
              </a:rPr>
              <a:t>sapiens</a:t>
            </a:r>
            <a:endParaRPr lang="en-US" sz="3200" b="1" i="1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prstClr val="black"/>
                </a:solidFill>
              </a:rPr>
              <a:t>aka “Moderns”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</a:rPr>
              <a:t>(our prehistoric version is </a:t>
            </a:r>
            <a:r>
              <a:rPr lang="en-US" sz="2400" dirty="0" err="1">
                <a:solidFill>
                  <a:prstClr val="black"/>
                </a:solidFill>
              </a:rPr>
              <a:t>Cro-magnon</a:t>
            </a:r>
            <a:r>
              <a:rPr lang="en-US" sz="2400" dirty="0">
                <a:solidFill>
                  <a:prstClr val="black"/>
                </a:solidFill>
              </a:rPr>
              <a:t>)</a:t>
            </a:r>
          </a:p>
        </p:txBody>
      </p:sp>
    </p:spTree>
  </p:cSld>
  <p:clrMapOvr>
    <a:masterClrMapping/>
  </p:clrMapOvr>
  <p:transition/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3797300" y="6437352"/>
            <a:ext cx="1612942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>
                <a:solidFill>
                  <a:srgbClr val="FFFFFF"/>
                </a:solidFill>
              </a:rPr>
              <a:t>Time </a:t>
            </a:r>
            <a:r>
              <a:rPr lang="en-US" sz="1200">
                <a:solidFill>
                  <a:srgbClr val="FFFFFF"/>
                </a:solidFill>
              </a:rPr>
              <a:t>23 July 2001</a:t>
            </a:r>
          </a:p>
        </p:txBody>
      </p:sp>
      <p:pic>
        <p:nvPicPr>
          <p:cNvPr id="35843" name="Picture 3" descr="Time-2001-07-23-8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721228"/>
            <a:ext cx="7315200" cy="3917577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1471420" y="903870"/>
            <a:ext cx="6224782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</a:rPr>
              <a:t>A Walk Through Hominin Evolution</a:t>
            </a:r>
          </a:p>
        </p:txBody>
      </p:sp>
      <p:sp>
        <p:nvSpPr>
          <p:cNvPr id="5" name="Oval 13"/>
          <p:cNvSpPr>
            <a:spLocks noChangeArrowheads="1"/>
          </p:cNvSpPr>
          <p:nvPr/>
        </p:nvSpPr>
        <p:spPr bwMode="auto">
          <a:xfrm>
            <a:off x="5715002" y="1676400"/>
            <a:ext cx="2315028" cy="24384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baseline="30000">
              <a:solidFill>
                <a:srgbClr val="003300"/>
              </a:solidFill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3672114" y="2634382"/>
            <a:ext cx="2971800" cy="1138773"/>
          </a:xfrm>
          <a:prstGeom prst="rect">
            <a:avLst/>
          </a:prstGeom>
          <a:solidFill>
            <a:srgbClr val="FFFFFF">
              <a:alpha val="6705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prstClr val="black"/>
                </a:solidFill>
                <a:latin typeface="Calibri" pitchFamily="34" charset="0"/>
              </a:rPr>
              <a:t>“Moderns”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>
                <a:solidFill>
                  <a:prstClr val="black"/>
                </a:solidFill>
                <a:latin typeface="Calibri" pitchFamily="34" charset="0"/>
              </a:rPr>
              <a:t>Homo sapiens </a:t>
            </a:r>
            <a:r>
              <a:rPr lang="en-US" sz="2000" b="1" i="1" dirty="0" err="1">
                <a:solidFill>
                  <a:prstClr val="black"/>
                </a:solidFill>
                <a:latin typeface="Calibri" pitchFamily="34" charset="0"/>
              </a:rPr>
              <a:t>sapiens</a:t>
            </a:r>
            <a:endParaRPr lang="en-US" sz="2000" b="1" i="1" dirty="0">
              <a:solidFill>
                <a:prstClr val="black"/>
              </a:solidFill>
              <a:latin typeface="Calibri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>
                <a:solidFill>
                  <a:prstClr val="black"/>
                </a:solidFill>
                <a:latin typeface="Calibri" pitchFamily="34" charset="0"/>
              </a:rPr>
              <a:t>165,000 </a:t>
            </a:r>
            <a:r>
              <a:rPr lang="en-US" sz="2000" b="1" i="1" dirty="0" err="1">
                <a:solidFill>
                  <a:prstClr val="black"/>
                </a:solidFill>
                <a:latin typeface="Calibri" pitchFamily="34" charset="0"/>
              </a:rPr>
              <a:t>ybp</a:t>
            </a:r>
            <a:r>
              <a:rPr lang="en-US" sz="2000" b="1" i="1" dirty="0">
                <a:solidFill>
                  <a:prstClr val="black"/>
                </a:solidFill>
                <a:latin typeface="Calibri" pitchFamily="34" charset="0"/>
              </a:rPr>
              <a:t>-present</a:t>
            </a:r>
          </a:p>
        </p:txBody>
      </p:sp>
    </p:spTree>
  </p:cSld>
  <p:clrMapOvr>
    <a:masterClrMapping/>
  </p:clrMapOvr>
  <p:transition/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01_51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3242" y="685800"/>
            <a:ext cx="4003040" cy="5486400"/>
          </a:xfrm>
          <a:prstGeom prst="rect">
            <a:avLst/>
          </a:prstGeom>
          <a:noFill/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685800" y="5029200"/>
            <a:ext cx="29718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  <a:latin typeface="Calibri" pitchFamily="34" charset="0"/>
              </a:rPr>
              <a:t>“Moderns”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>
                <a:solidFill>
                  <a:srgbClr val="FFFFFF"/>
                </a:solidFill>
                <a:latin typeface="Calibri" pitchFamily="34" charset="0"/>
              </a:rPr>
              <a:t>Homo sapiens </a:t>
            </a:r>
            <a:r>
              <a:rPr lang="en-US" sz="2000" b="1" i="1" dirty="0" err="1">
                <a:solidFill>
                  <a:srgbClr val="FFFFFF"/>
                </a:solidFill>
                <a:latin typeface="Calibri" pitchFamily="34" charset="0"/>
              </a:rPr>
              <a:t>sapiens</a:t>
            </a:r>
            <a:endParaRPr lang="en-US" sz="2000" b="1" i="1" dirty="0">
              <a:solidFill>
                <a:srgbClr val="FFFF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913174" y="5990772"/>
            <a:ext cx="7316426" cy="621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baseline="30000" dirty="0">
                <a:solidFill>
                  <a:srgbClr val="080808"/>
                </a:solidFill>
              </a:rPr>
              <a:t>Major types of North American Paleo-Indian projectile points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080808"/>
                </a:solidFill>
              </a:rPr>
              <a:t>Understanding Physical Anthropology and Archaeology, 9</a:t>
            </a:r>
            <a:r>
              <a:rPr lang="en-US" sz="1200" i="1" baseline="30000" dirty="0">
                <a:solidFill>
                  <a:srgbClr val="080808"/>
                </a:solidFill>
              </a:rPr>
              <a:t>th</a:t>
            </a:r>
            <a:r>
              <a:rPr lang="en-US" sz="1200" i="1" dirty="0">
                <a:solidFill>
                  <a:srgbClr val="080808"/>
                </a:solidFill>
              </a:rPr>
              <a:t> Ed., </a:t>
            </a:r>
            <a:r>
              <a:rPr lang="en-US" sz="1200" dirty="0">
                <a:solidFill>
                  <a:srgbClr val="080808"/>
                </a:solidFill>
              </a:rPr>
              <a:t> p. 315</a:t>
            </a:r>
          </a:p>
        </p:txBody>
      </p:sp>
      <p:pic>
        <p:nvPicPr>
          <p:cNvPr id="46083" name="Picture 3" descr="Turn815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738148"/>
            <a:ext cx="7315200" cy="3443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447800" y="5257800"/>
            <a:ext cx="863600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baseline="30000" dirty="0">
                <a:solidFill>
                  <a:srgbClr val="080808"/>
                </a:solidFill>
              </a:rPr>
              <a:t>Clovis</a:t>
            </a: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886200" y="5257800"/>
            <a:ext cx="1000125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baseline="30000" dirty="0">
                <a:solidFill>
                  <a:srgbClr val="080808"/>
                </a:solidFill>
              </a:rPr>
              <a:t>Folsom</a:t>
            </a: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5735638" y="5257800"/>
            <a:ext cx="893762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baseline="30000" dirty="0">
                <a:solidFill>
                  <a:srgbClr val="080808"/>
                </a:solidFill>
              </a:rPr>
              <a:t>Plano </a:t>
            </a:r>
          </a:p>
        </p:txBody>
      </p:sp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7239000" y="5257800"/>
            <a:ext cx="935038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baseline="30000" dirty="0">
                <a:solidFill>
                  <a:srgbClr val="080808"/>
                </a:solidFill>
              </a:rPr>
              <a:t>Dalton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225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122025" y="6334257"/>
            <a:ext cx="4876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hlinkClick r:id="rId3"/>
              </a:rPr>
              <a:t>http://www.sciencedaily.com/releases/2010/08/100823131743.htm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600200" y="6296722"/>
            <a:ext cx="5905464" cy="318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latin typeface="Verdana" pitchFamily="34" charset="0"/>
                <a:hlinkClick r:id="rId2"/>
              </a:rPr>
              <a:t>http://dsc.discovery.com/news/2007/10/17/makeup-ancient-human.html</a:t>
            </a:r>
            <a:endParaRPr lang="en-US" sz="12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955443"/>
            <a:ext cx="7315200" cy="5216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838743" y="5391090"/>
            <a:ext cx="1781257" cy="40011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164,0000 </a:t>
            </a:r>
            <a:r>
              <a:rPr lang="en-US" sz="2000" b="1" dirty="0" err="1">
                <a:solidFill>
                  <a:srgbClr val="000000"/>
                </a:solidFill>
              </a:rPr>
              <a:t>ybp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976086" y="2637966"/>
            <a:ext cx="3305628" cy="947058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5400" i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258535" y="6296722"/>
            <a:ext cx="4599465" cy="318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latin typeface="Verdana" pitchFamily="34" charset="0"/>
                <a:hlinkClick r:id="rId2"/>
              </a:rPr>
              <a:t>http://news.bbc.co.uk/2/hi/science/nature/7049597.stm</a:t>
            </a:r>
            <a:endParaRPr lang="en-US" sz="12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395684"/>
            <a:ext cx="7315200" cy="4624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ounded Rectangle 4"/>
          <p:cNvSpPr/>
          <p:nvPr/>
        </p:nvSpPr>
        <p:spPr bwMode="auto">
          <a:xfrm>
            <a:off x="961572" y="2405742"/>
            <a:ext cx="7162800" cy="947058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5400" i="1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38743" y="5391090"/>
            <a:ext cx="1781257" cy="40011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164,0000 </a:t>
            </a:r>
            <a:r>
              <a:rPr lang="en-US" sz="2000" b="1" dirty="0" err="1">
                <a:solidFill>
                  <a:srgbClr val="000000"/>
                </a:solidFill>
              </a:rPr>
              <a:t>ybp</a:t>
            </a:r>
            <a:endParaRPr lang="en-US" sz="20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781628" y="6339114"/>
            <a:ext cx="5560048" cy="2769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  <a:hlinkClick r:id="rId3"/>
              </a:rPr>
              <a:t>http://news.nationalgeographic.com/news/bigphotos/15550150.html</a:t>
            </a:r>
            <a:endParaRPr kumimoji="1" lang="en-US" sz="12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8516" y="304800"/>
            <a:ext cx="5441923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Freeform 8"/>
          <p:cNvSpPr/>
          <p:nvPr/>
        </p:nvSpPr>
        <p:spPr>
          <a:xfrm>
            <a:off x="1836326" y="5266348"/>
            <a:ext cx="5096126" cy="483809"/>
          </a:xfrm>
          <a:custGeom>
            <a:avLst/>
            <a:gdLst>
              <a:gd name="connsiteX0" fmla="*/ 3623733 w 5733142"/>
              <a:gd name="connsiteY0" fmla="*/ 74990 h 483809"/>
              <a:gd name="connsiteX1" fmla="*/ 4146247 w 5733142"/>
              <a:gd name="connsiteY1" fmla="*/ 2419 h 483809"/>
              <a:gd name="connsiteX2" fmla="*/ 4915504 w 5733142"/>
              <a:gd name="connsiteY2" fmla="*/ 60476 h 483809"/>
              <a:gd name="connsiteX3" fmla="*/ 5263847 w 5733142"/>
              <a:gd name="connsiteY3" fmla="*/ 60476 h 483809"/>
              <a:gd name="connsiteX4" fmla="*/ 5655733 w 5733142"/>
              <a:gd name="connsiteY4" fmla="*/ 74990 h 483809"/>
              <a:gd name="connsiteX5" fmla="*/ 5670247 w 5733142"/>
              <a:gd name="connsiteY5" fmla="*/ 191105 h 483809"/>
              <a:gd name="connsiteX6" fmla="*/ 5670247 w 5733142"/>
              <a:gd name="connsiteY6" fmla="*/ 263676 h 483809"/>
              <a:gd name="connsiteX7" fmla="*/ 5292876 w 5733142"/>
              <a:gd name="connsiteY7" fmla="*/ 321733 h 483809"/>
              <a:gd name="connsiteX8" fmla="*/ 4683276 w 5733142"/>
              <a:gd name="connsiteY8" fmla="*/ 307219 h 483809"/>
              <a:gd name="connsiteX9" fmla="*/ 4349447 w 5733142"/>
              <a:gd name="connsiteY9" fmla="*/ 307219 h 483809"/>
              <a:gd name="connsiteX10" fmla="*/ 3420533 w 5733142"/>
              <a:gd name="connsiteY10" fmla="*/ 307219 h 483809"/>
              <a:gd name="connsiteX11" fmla="*/ 3057676 w 5733142"/>
              <a:gd name="connsiteY11" fmla="*/ 321733 h 483809"/>
              <a:gd name="connsiteX12" fmla="*/ 2593219 w 5733142"/>
              <a:gd name="connsiteY12" fmla="*/ 336248 h 483809"/>
              <a:gd name="connsiteX13" fmla="*/ 2404533 w 5733142"/>
              <a:gd name="connsiteY13" fmla="*/ 466876 h 483809"/>
              <a:gd name="connsiteX14" fmla="*/ 1998133 w 5733142"/>
              <a:gd name="connsiteY14" fmla="*/ 437848 h 483809"/>
              <a:gd name="connsiteX15" fmla="*/ 1170819 w 5733142"/>
              <a:gd name="connsiteY15" fmla="*/ 466876 h 483809"/>
              <a:gd name="connsiteX16" fmla="*/ 764419 w 5733142"/>
              <a:gd name="connsiteY16" fmla="*/ 466876 h 483809"/>
              <a:gd name="connsiteX17" fmla="*/ 256419 w 5733142"/>
              <a:gd name="connsiteY17" fmla="*/ 452362 h 483809"/>
              <a:gd name="connsiteX18" fmla="*/ 24190 w 5733142"/>
              <a:gd name="connsiteY18" fmla="*/ 394305 h 483809"/>
              <a:gd name="connsiteX19" fmla="*/ 111276 w 5733142"/>
              <a:gd name="connsiteY19" fmla="*/ 249162 h 483809"/>
              <a:gd name="connsiteX20" fmla="*/ 459619 w 5733142"/>
              <a:gd name="connsiteY20" fmla="*/ 220133 h 483809"/>
              <a:gd name="connsiteX21" fmla="*/ 924076 w 5733142"/>
              <a:gd name="connsiteY21" fmla="*/ 220133 h 483809"/>
              <a:gd name="connsiteX22" fmla="*/ 1257904 w 5733142"/>
              <a:gd name="connsiteY22" fmla="*/ 220133 h 483809"/>
              <a:gd name="connsiteX23" fmla="*/ 1475619 w 5733142"/>
              <a:gd name="connsiteY23" fmla="*/ 220133 h 483809"/>
              <a:gd name="connsiteX24" fmla="*/ 2099733 w 5733142"/>
              <a:gd name="connsiteY24" fmla="*/ 220133 h 483809"/>
              <a:gd name="connsiteX25" fmla="*/ 2651276 w 5733142"/>
              <a:gd name="connsiteY25" fmla="*/ 205619 h 483809"/>
              <a:gd name="connsiteX26" fmla="*/ 3057676 w 5733142"/>
              <a:gd name="connsiteY26" fmla="*/ 147562 h 483809"/>
              <a:gd name="connsiteX27" fmla="*/ 3435047 w 5733142"/>
              <a:gd name="connsiteY27" fmla="*/ 89505 h 483809"/>
              <a:gd name="connsiteX28" fmla="*/ 3623733 w 5733142"/>
              <a:gd name="connsiteY28" fmla="*/ 74990 h 483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733142" h="483809">
                <a:moveTo>
                  <a:pt x="3623733" y="74990"/>
                </a:moveTo>
                <a:cubicBezTo>
                  <a:pt x="3777342" y="39914"/>
                  <a:pt x="3930952" y="4838"/>
                  <a:pt x="4146247" y="2419"/>
                </a:cubicBezTo>
                <a:cubicBezTo>
                  <a:pt x="4361542" y="0"/>
                  <a:pt x="4729237" y="50800"/>
                  <a:pt x="4915504" y="60476"/>
                </a:cubicBezTo>
                <a:cubicBezTo>
                  <a:pt x="5101771" y="70152"/>
                  <a:pt x="5140476" y="58057"/>
                  <a:pt x="5263847" y="60476"/>
                </a:cubicBezTo>
                <a:cubicBezTo>
                  <a:pt x="5387218" y="62895"/>
                  <a:pt x="5588000" y="53219"/>
                  <a:pt x="5655733" y="74990"/>
                </a:cubicBezTo>
                <a:cubicBezTo>
                  <a:pt x="5723466" y="96762"/>
                  <a:pt x="5667828" y="159657"/>
                  <a:pt x="5670247" y="191105"/>
                </a:cubicBezTo>
                <a:cubicBezTo>
                  <a:pt x="5672666" y="222553"/>
                  <a:pt x="5733142" y="241905"/>
                  <a:pt x="5670247" y="263676"/>
                </a:cubicBezTo>
                <a:cubicBezTo>
                  <a:pt x="5607352" y="285447"/>
                  <a:pt x="5457371" y="314476"/>
                  <a:pt x="5292876" y="321733"/>
                </a:cubicBezTo>
                <a:cubicBezTo>
                  <a:pt x="5128381" y="328990"/>
                  <a:pt x="4840514" y="309638"/>
                  <a:pt x="4683276" y="307219"/>
                </a:cubicBezTo>
                <a:cubicBezTo>
                  <a:pt x="4526038" y="304800"/>
                  <a:pt x="4349447" y="307219"/>
                  <a:pt x="4349447" y="307219"/>
                </a:cubicBezTo>
                <a:lnTo>
                  <a:pt x="3420533" y="307219"/>
                </a:lnTo>
                <a:cubicBezTo>
                  <a:pt x="3205238" y="309638"/>
                  <a:pt x="3057676" y="321733"/>
                  <a:pt x="3057676" y="321733"/>
                </a:cubicBezTo>
                <a:lnTo>
                  <a:pt x="2593219" y="336248"/>
                </a:lnTo>
                <a:cubicBezTo>
                  <a:pt x="2484362" y="360438"/>
                  <a:pt x="2503714" y="449943"/>
                  <a:pt x="2404533" y="466876"/>
                </a:cubicBezTo>
                <a:cubicBezTo>
                  <a:pt x="2305352" y="483809"/>
                  <a:pt x="2203752" y="437848"/>
                  <a:pt x="1998133" y="437848"/>
                </a:cubicBezTo>
                <a:cubicBezTo>
                  <a:pt x="1792514" y="437848"/>
                  <a:pt x="1376438" y="462038"/>
                  <a:pt x="1170819" y="466876"/>
                </a:cubicBezTo>
                <a:cubicBezTo>
                  <a:pt x="965200" y="471714"/>
                  <a:pt x="916819" y="469295"/>
                  <a:pt x="764419" y="466876"/>
                </a:cubicBezTo>
                <a:cubicBezTo>
                  <a:pt x="612019" y="464457"/>
                  <a:pt x="379791" y="464457"/>
                  <a:pt x="256419" y="452362"/>
                </a:cubicBezTo>
                <a:cubicBezTo>
                  <a:pt x="133048" y="440267"/>
                  <a:pt x="48380" y="428172"/>
                  <a:pt x="24190" y="394305"/>
                </a:cubicBezTo>
                <a:cubicBezTo>
                  <a:pt x="0" y="360438"/>
                  <a:pt x="38705" y="278191"/>
                  <a:pt x="111276" y="249162"/>
                </a:cubicBezTo>
                <a:cubicBezTo>
                  <a:pt x="183848" y="220133"/>
                  <a:pt x="324152" y="224971"/>
                  <a:pt x="459619" y="220133"/>
                </a:cubicBezTo>
                <a:cubicBezTo>
                  <a:pt x="595086" y="215295"/>
                  <a:pt x="924076" y="220133"/>
                  <a:pt x="924076" y="220133"/>
                </a:cubicBezTo>
                <a:lnTo>
                  <a:pt x="1257904" y="220133"/>
                </a:lnTo>
                <a:lnTo>
                  <a:pt x="1475619" y="220133"/>
                </a:lnTo>
                <a:lnTo>
                  <a:pt x="2099733" y="220133"/>
                </a:lnTo>
                <a:cubicBezTo>
                  <a:pt x="2295676" y="217714"/>
                  <a:pt x="2491619" y="217714"/>
                  <a:pt x="2651276" y="205619"/>
                </a:cubicBezTo>
                <a:cubicBezTo>
                  <a:pt x="2810933" y="193524"/>
                  <a:pt x="3057676" y="147562"/>
                  <a:pt x="3057676" y="147562"/>
                </a:cubicBezTo>
                <a:lnTo>
                  <a:pt x="3435047" y="89505"/>
                </a:lnTo>
                <a:lnTo>
                  <a:pt x="3623733" y="74990"/>
                </a:lnTo>
                <a:close/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200" i="1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29200" y="5638800"/>
            <a:ext cx="1638590" cy="40011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14,0000 </a:t>
            </a:r>
            <a:r>
              <a:rPr lang="en-US" sz="2000" b="1" dirty="0" err="1">
                <a:solidFill>
                  <a:srgbClr val="000000"/>
                </a:solidFill>
                <a:latin typeface="Arial" charset="0"/>
              </a:rPr>
              <a:t>ybp</a:t>
            </a:r>
            <a:endParaRPr lang="en-US" sz="2000" b="1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784093" y="6296722"/>
            <a:ext cx="5545621" cy="318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latin typeface="Verdana" pitchFamily="34" charset="0"/>
                <a:hlinkClick r:id="rId2"/>
              </a:rPr>
              <a:t>www.d.umn.edu/cla/faculty/troufs/anth1602/pckennewick.html#title</a:t>
            </a:r>
            <a:endParaRPr lang="en-US" sz="12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371600"/>
            <a:ext cx="7315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795462" y="5115580"/>
            <a:ext cx="1353256" cy="40011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8,400 </a:t>
            </a:r>
            <a:r>
              <a:rPr lang="en-US" sz="2000" b="1" dirty="0" err="1">
                <a:solidFill>
                  <a:srgbClr val="000000"/>
                </a:solidFill>
              </a:rPr>
              <a:t>ybp</a:t>
            </a:r>
            <a:endParaRPr lang="en-US" sz="20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348342"/>
            <a:ext cx="4389120" cy="5500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3127420" y="5892225"/>
            <a:ext cx="286924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900" i="1" dirty="0">
                <a:ln w="6350">
                  <a:noFill/>
                  <a:prstDash val="solid"/>
                  <a:miter lim="800000"/>
                </a:ln>
                <a:solidFill>
                  <a:srgbClr val="FFFFFF"/>
                </a:solidFill>
              </a:rPr>
              <a:t>Anthropology of Food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900" i="1" dirty="0">
                <a:ln w="6350">
                  <a:noFill/>
                  <a:prstDash val="solid"/>
                  <a:miter lim="800000"/>
                </a:ln>
                <a:solidFill>
                  <a:srgbClr val="FFFFFF"/>
                </a:solidFill>
              </a:rPr>
              <a:t>University of Minnesota Duluth</a:t>
            </a:r>
            <a:endParaRPr kumimoji="1" lang="en-US" sz="1000" i="1" dirty="0">
              <a:ln w="6350">
                <a:noFill/>
                <a:prstDash val="solid"/>
                <a:miter lim="800000"/>
              </a:ln>
              <a:solidFill>
                <a:srgbClr val="FFFFFF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800" i="1" dirty="0">
                <a:ln w="6350">
                  <a:noFill/>
                  <a:prstDash val="solid"/>
                  <a:miter lim="800000"/>
                </a:ln>
                <a:solidFill>
                  <a:srgbClr val="FFFFFF"/>
                </a:solidFill>
              </a:rPr>
              <a:t>Tim Roufs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600" i="1" baseline="30000" dirty="0">
                <a:ln w="6350">
                  <a:noFill/>
                  <a:prstDash val="solid"/>
                  <a:miter lim="800000"/>
                </a:ln>
                <a:solidFill>
                  <a:srgbClr val="FFFFFF"/>
                </a:solidFill>
              </a:rPr>
              <a:t>©</a:t>
            </a:r>
            <a:r>
              <a:rPr kumimoji="1" lang="en-US" sz="600" i="1" dirty="0">
                <a:ln w="6350">
                  <a:noFill/>
                  <a:prstDash val="solid"/>
                  <a:miter lim="800000"/>
                </a:ln>
                <a:solidFill>
                  <a:srgbClr val="FFFFFF"/>
                </a:solidFill>
              </a:rPr>
              <a:t>2009-2010 </a:t>
            </a:r>
            <a:endParaRPr kumimoji="1" lang="en-US" sz="800" i="1" dirty="0">
              <a:ln w="6350">
                <a:noFill/>
                <a:prstDash val="solid"/>
                <a:miter lim="800000"/>
              </a:ln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64375" y="4538246"/>
            <a:ext cx="21948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>
                <a:solidFill>
                  <a:srgbClr val="000000"/>
                </a:solidFill>
              </a:rPr>
              <a:t>ca</a:t>
            </a:r>
            <a:r>
              <a:rPr lang="en-US" sz="1600" b="1" dirty="0">
                <a:solidFill>
                  <a:srgbClr val="000000"/>
                </a:solidFill>
              </a:rPr>
              <a:t>. 1.8 </a:t>
            </a:r>
            <a:r>
              <a:rPr lang="en-US" sz="1600" b="1" dirty="0" err="1">
                <a:solidFill>
                  <a:srgbClr val="000000"/>
                </a:solidFill>
              </a:rPr>
              <a:t>mya</a:t>
            </a:r>
            <a:r>
              <a:rPr lang="en-US" sz="1600" b="1" dirty="0">
                <a:solidFill>
                  <a:srgbClr val="000000"/>
                </a:solidFill>
              </a:rPr>
              <a:t> –  10 </a:t>
            </a:r>
            <a:r>
              <a:rPr lang="en-US" sz="1600" b="1" dirty="0" err="1">
                <a:solidFill>
                  <a:srgbClr val="000000"/>
                </a:solidFill>
              </a:rPr>
              <a:t>kya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14400" y="3328785"/>
            <a:ext cx="7315200" cy="1852815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indent="-28575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/>
              </a:rPr>
              <a:t>we’ll have a close look at </a:t>
            </a:r>
          </a:p>
          <a:p>
            <a:pPr marL="285750" indent="-28575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/>
              </a:rPr>
              <a:t>pre-industrial Moderns in </a:t>
            </a:r>
          </a:p>
          <a:p>
            <a:pPr marL="285750" indent="-28575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/>
              </a:rPr>
              <a:t>Ch. 5, “. . . How People Get Their Food in Nonindustrial Societies”</a:t>
            </a:r>
          </a:p>
        </p:txBody>
      </p:sp>
    </p:spTree>
  </p:cSld>
  <p:clrMapOvr>
    <a:masterClrMapping/>
  </p:clrMapOvr>
  <p:transition/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Text Box 2"/>
          <p:cNvSpPr txBox="1">
            <a:spLocks noChangeArrowheads="1"/>
          </p:cNvSpPr>
          <p:nvPr/>
        </p:nvSpPr>
        <p:spPr bwMode="auto">
          <a:xfrm>
            <a:off x="2024742" y="6339114"/>
            <a:ext cx="50911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1200" dirty="0">
                <a:solidFill>
                  <a:srgbClr val="FFFFFF"/>
                </a:solidFill>
                <a:hlinkClick r:id="rId3"/>
              </a:rPr>
              <a:t>www.d.umn.edu/cla/faculty/troufs/anth1602/pchunt.html#title</a:t>
            </a:r>
            <a:endParaRPr kumimoji="1" lang="en-US" sz="1200" dirty="0">
              <a:solidFill>
                <a:srgbClr val="FFFFFF"/>
              </a:solidFill>
            </a:endParaRPr>
          </a:p>
        </p:txBody>
      </p:sp>
      <p:sp>
        <p:nvSpPr>
          <p:cNvPr id="282627" name="Text Box 6"/>
          <p:cNvSpPr txBox="1">
            <a:spLocks noChangeArrowheads="1"/>
          </p:cNvSpPr>
          <p:nvPr/>
        </p:nvSpPr>
        <p:spPr bwMode="auto">
          <a:xfrm>
            <a:off x="1397000" y="5205413"/>
            <a:ext cx="28702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and in the video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FFFFFF"/>
                </a:solidFill>
                <a:latin typeface="Arial" charset="0"/>
              </a:rPr>
              <a:t>The Desert People</a:t>
            </a:r>
          </a:p>
        </p:txBody>
      </p:sp>
      <p:pic>
        <p:nvPicPr>
          <p:cNvPr id="28262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3888" y="3367088"/>
            <a:ext cx="377190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262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1600200"/>
            <a:ext cx="4333875" cy="324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Text Box 2"/>
          <p:cNvSpPr txBox="1">
            <a:spLocks noChangeArrowheads="1"/>
          </p:cNvSpPr>
          <p:nvPr/>
        </p:nvSpPr>
        <p:spPr bwMode="auto">
          <a:xfrm>
            <a:off x="2010228" y="6339114"/>
            <a:ext cx="50911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1200" dirty="0">
                <a:solidFill>
                  <a:srgbClr val="FFFFFF"/>
                </a:solidFill>
                <a:hlinkClick r:id="rId3"/>
              </a:rPr>
              <a:t>www.d.umn.edu/cla/faculty/troufs/anth1602/pchunt.html#title</a:t>
            </a:r>
            <a:endParaRPr kumimoji="1" lang="en-US" sz="1200" dirty="0">
              <a:solidFill>
                <a:srgbClr val="FFFFFF"/>
              </a:solidFill>
            </a:endParaRPr>
          </a:p>
        </p:txBody>
      </p:sp>
      <p:sp>
        <p:nvSpPr>
          <p:cNvPr id="282627" name="Text Box 6"/>
          <p:cNvSpPr txBox="1">
            <a:spLocks noChangeArrowheads="1"/>
          </p:cNvSpPr>
          <p:nvPr/>
        </p:nvSpPr>
        <p:spPr bwMode="auto">
          <a:xfrm>
            <a:off x="1397000" y="5205413"/>
            <a:ext cx="28702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latin typeface="Arial" charset="0"/>
              </a:rPr>
              <a:t>video: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FFFFFF"/>
                </a:solidFill>
                <a:latin typeface="Arial" charset="0"/>
              </a:rPr>
              <a:t>The Desert People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8528" y="2057400"/>
            <a:ext cx="3294872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352801"/>
            <a:ext cx="3593712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64375" y="4538246"/>
            <a:ext cx="21948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>
                <a:solidFill>
                  <a:srgbClr val="000000"/>
                </a:solidFill>
              </a:rPr>
              <a:t>ca</a:t>
            </a:r>
            <a:r>
              <a:rPr lang="en-US" sz="1600" b="1" dirty="0">
                <a:solidFill>
                  <a:srgbClr val="000000"/>
                </a:solidFill>
              </a:rPr>
              <a:t>. 1.8 </a:t>
            </a:r>
            <a:r>
              <a:rPr lang="en-US" sz="1600" b="1" dirty="0" err="1">
                <a:solidFill>
                  <a:srgbClr val="000000"/>
                </a:solidFill>
              </a:rPr>
              <a:t>mya</a:t>
            </a:r>
            <a:r>
              <a:rPr lang="en-US" sz="1600" b="1" dirty="0">
                <a:solidFill>
                  <a:srgbClr val="000000"/>
                </a:solidFill>
              </a:rPr>
              <a:t> –  10 </a:t>
            </a:r>
            <a:r>
              <a:rPr lang="en-US" sz="1600" b="1" dirty="0" err="1">
                <a:solidFill>
                  <a:srgbClr val="000000"/>
                </a:solidFill>
              </a:rPr>
              <a:t>kya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14400" y="3381828"/>
            <a:ext cx="7315200" cy="1015663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vert="horz" wrap="square" lIns="228600" tIns="228600" rIns="228600" bIns="228600" numCol="1" anchor="t" anchorCtr="0" compatLnSpc="1">
            <a:prstTxWarp prst="textNoShape">
              <a:avLst/>
            </a:prstTxWarp>
            <a:spAutoFit/>
          </a:bodyPr>
          <a:lstStyle/>
          <a:p>
            <a:pPr marL="285750" indent="-28575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  <a:latin typeface="Times New Roman"/>
              </a:rPr>
              <a:t>in summary . . . </a:t>
            </a:r>
          </a:p>
        </p:txBody>
      </p:sp>
    </p:spTree>
  </p:cSld>
  <p:clrMapOvr>
    <a:masterClrMapping/>
  </p:clrMapOvr>
  <p:transition/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556570"/>
            <a:ext cx="73152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8738" indent="-5873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D79694"/>
                </a:solidFill>
              </a:rPr>
              <a:t>“. . . regardless of the actual number of hominin species resent in the Middle and Upper Paleolithic . . . </a:t>
            </a:r>
            <a:r>
              <a:rPr lang="en-US" sz="4000" b="1" dirty="0">
                <a:solidFill>
                  <a:prstClr val="black"/>
                </a:solidFill>
              </a:rPr>
              <a:t>throughout the Paleolithic, all hominins survived by hunting and gathering wild resources</a:t>
            </a:r>
            <a:r>
              <a:rPr lang="en-US" sz="3200" b="1" dirty="0">
                <a:solidFill>
                  <a:srgbClr val="D79694"/>
                </a:solidFill>
              </a:rPr>
              <a:t>.”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392329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</a:rPr>
              <a:t>Diet and Human Evolution</a:t>
            </a:r>
          </a:p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899660" y="6337887"/>
            <a:ext cx="7315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000000"/>
                </a:solidFill>
                <a:latin typeface="Calibri" pitchFamily="34" charset="0"/>
              </a:rPr>
              <a:t>The Cultural Feast</a:t>
            </a:r>
            <a:r>
              <a:rPr lang="en-US" sz="1200" dirty="0">
                <a:solidFill>
                  <a:srgbClr val="000000"/>
                </a:solidFill>
                <a:latin typeface="Calibri" pitchFamily="34" charset="0"/>
              </a:rPr>
              <a:t>, 2</a:t>
            </a:r>
            <a:r>
              <a:rPr lang="en-US" sz="1200" baseline="30000" dirty="0">
                <a:solidFill>
                  <a:srgbClr val="000000"/>
                </a:solidFill>
                <a:latin typeface="Calibri" pitchFamily="34" charset="0"/>
              </a:rPr>
              <a:t>nd</a:t>
            </a:r>
            <a:r>
              <a:rPr lang="en-US" sz="12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200" i="1" dirty="0">
                <a:solidFill>
                  <a:srgbClr val="000000"/>
                </a:solidFill>
                <a:latin typeface="Calibri" pitchFamily="34" charset="0"/>
              </a:rPr>
              <a:t>Ed</a:t>
            </a:r>
            <a:r>
              <a:rPr lang="en-US" sz="1200" dirty="0">
                <a:solidFill>
                  <a:srgbClr val="000000"/>
                </a:solidFill>
                <a:latin typeface="Calibri" pitchFamily="34" charset="0"/>
              </a:rPr>
              <a:t>., p. 38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1690914"/>
            <a:ext cx="7315200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8738" indent="-5873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D79694"/>
                </a:solidFill>
              </a:rPr>
              <a:t>“It is only </a:t>
            </a:r>
            <a:r>
              <a:rPr lang="en-US" sz="3200" b="1" dirty="0">
                <a:solidFill>
                  <a:srgbClr val="000000"/>
                </a:solidFill>
              </a:rPr>
              <a:t>at about </a:t>
            </a:r>
            <a:r>
              <a:rPr lang="en-US" sz="4000" b="1" dirty="0">
                <a:solidFill>
                  <a:prstClr val="black"/>
                </a:solidFill>
              </a:rPr>
              <a:t>9-11 </a:t>
            </a:r>
            <a:r>
              <a:rPr lang="en-US" sz="4000" b="1" dirty="0" err="1">
                <a:solidFill>
                  <a:prstClr val="black"/>
                </a:solidFill>
              </a:rPr>
              <a:t>kya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endParaRPr lang="en-US" sz="3200" b="1" dirty="0">
              <a:solidFill>
                <a:prstClr val="black"/>
              </a:solidFill>
            </a:endParaRPr>
          </a:p>
          <a:p>
            <a:pPr marL="58738" indent="-5873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D79694"/>
                </a:solidFill>
              </a:rPr>
              <a:t>that </a:t>
            </a:r>
            <a:r>
              <a:rPr lang="en-US" sz="4000" b="1" dirty="0">
                <a:solidFill>
                  <a:prstClr val="black"/>
                </a:solidFill>
              </a:rPr>
              <a:t>we see a major change</a:t>
            </a:r>
            <a:r>
              <a:rPr lang="en-US" sz="3200" b="1" dirty="0">
                <a:solidFill>
                  <a:srgbClr val="D79694"/>
                </a:solidFill>
              </a:rPr>
              <a:t>, </a:t>
            </a:r>
          </a:p>
          <a:p>
            <a:pPr marL="58738" indent="-5873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D79694"/>
                </a:solidFill>
              </a:rPr>
              <a:t>which is primarily restricted to </a:t>
            </a:r>
          </a:p>
          <a:p>
            <a:pPr marL="58738" indent="-5873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D79694"/>
                </a:solidFill>
              </a:rPr>
              <a:t>the Near East, with </a:t>
            </a:r>
          </a:p>
          <a:p>
            <a:pPr marL="58738" indent="-5873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</a:rPr>
              <a:t>the appearance of settlements and the</a:t>
            </a:r>
            <a:endParaRPr lang="en-US" sz="3200" b="1" dirty="0">
              <a:solidFill>
                <a:srgbClr val="000000"/>
              </a:solidFill>
            </a:endParaRPr>
          </a:p>
          <a:p>
            <a:pPr marL="58738" indent="-5873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prstClr val="black"/>
                </a:solidFill>
              </a:rPr>
              <a:t>domestication of plants, animals</a:t>
            </a:r>
            <a:r>
              <a:rPr lang="en-US" sz="3200" b="1" dirty="0">
                <a:solidFill>
                  <a:srgbClr val="D79694"/>
                </a:solidFill>
              </a:rPr>
              <a:t>, </a:t>
            </a:r>
          </a:p>
          <a:p>
            <a:pPr marL="58738" indent="-5873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D79694"/>
                </a:solidFill>
              </a:rPr>
              <a:t>or both.”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392329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</a:rPr>
              <a:t>Diet and Human Evolution</a:t>
            </a:r>
          </a:p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899660" y="6337887"/>
            <a:ext cx="7315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000000"/>
                </a:solidFill>
                <a:latin typeface="Calibri" pitchFamily="34" charset="0"/>
              </a:rPr>
              <a:t>The Cultural Feast</a:t>
            </a:r>
            <a:r>
              <a:rPr lang="en-US" sz="1200" dirty="0">
                <a:solidFill>
                  <a:srgbClr val="000000"/>
                </a:solidFill>
                <a:latin typeface="Calibri" pitchFamily="34" charset="0"/>
              </a:rPr>
              <a:t>, 2</a:t>
            </a:r>
            <a:r>
              <a:rPr lang="en-US" sz="1200" baseline="30000" dirty="0">
                <a:solidFill>
                  <a:srgbClr val="000000"/>
                </a:solidFill>
                <a:latin typeface="Calibri" pitchFamily="34" charset="0"/>
              </a:rPr>
              <a:t>nd</a:t>
            </a:r>
            <a:r>
              <a:rPr lang="en-US" sz="12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200" i="1" dirty="0">
                <a:solidFill>
                  <a:srgbClr val="000000"/>
                </a:solidFill>
                <a:latin typeface="Calibri" pitchFamily="34" charset="0"/>
              </a:rPr>
              <a:t>Ed</a:t>
            </a:r>
            <a:r>
              <a:rPr lang="en-US" sz="1200" dirty="0">
                <a:solidFill>
                  <a:srgbClr val="000000"/>
                </a:solidFill>
                <a:latin typeface="Calibri" pitchFamily="34" charset="0"/>
              </a:rPr>
              <a:t>., p. 38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14714" y="6339114"/>
            <a:ext cx="58789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hlinkClick r:id="rId2"/>
              </a:rPr>
              <a:t>http://www.sciencedaily.com/releases/2009/08/090827202513.htm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64375" y="4538246"/>
            <a:ext cx="21948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>
                <a:solidFill>
                  <a:srgbClr val="000000"/>
                </a:solidFill>
              </a:rPr>
              <a:t>ca</a:t>
            </a:r>
            <a:r>
              <a:rPr lang="en-US" sz="1600" b="1" dirty="0">
                <a:solidFill>
                  <a:srgbClr val="000000"/>
                </a:solidFill>
              </a:rPr>
              <a:t>. 1.8 </a:t>
            </a:r>
            <a:r>
              <a:rPr lang="en-US" sz="1600" b="1" dirty="0" err="1">
                <a:solidFill>
                  <a:srgbClr val="000000"/>
                </a:solidFill>
              </a:rPr>
              <a:t>mya</a:t>
            </a:r>
            <a:r>
              <a:rPr lang="en-US" sz="1600" b="1" dirty="0">
                <a:solidFill>
                  <a:srgbClr val="000000"/>
                </a:solidFill>
              </a:rPr>
              <a:t> –  10 </a:t>
            </a:r>
            <a:r>
              <a:rPr lang="en-US" sz="1600" b="1" dirty="0" err="1">
                <a:solidFill>
                  <a:srgbClr val="000000"/>
                </a:solidFill>
              </a:rPr>
              <a:t>kya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14400" y="2616198"/>
            <a:ext cx="7315200" cy="260379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vert="horz" wrap="square" lIns="228600" tIns="228600" rIns="228600" bIns="228600" numCol="1" anchor="t" anchorCtr="0" compatLnSpc="1">
            <a:prstTxWarp prst="textNoShape">
              <a:avLst/>
            </a:prstTxWarp>
            <a:spAutoFit/>
          </a:bodyPr>
          <a:lstStyle/>
          <a:p>
            <a:pPr marL="285750" indent="-28575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  <a:latin typeface="Times New Roman"/>
              </a:rPr>
              <a:t>and with that comes food production, and </a:t>
            </a:r>
          </a:p>
          <a:p>
            <a:pPr marL="285750" indent="-28575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  <a:latin typeface="Times New Roman"/>
              </a:rPr>
              <a:t>“The Agricultural Revolution” . . .</a:t>
            </a:r>
          </a:p>
          <a:p>
            <a:pPr marL="285750" indent="-28575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Times New Roman"/>
              </a:rPr>
              <a:t>(known in the Mideast as “The Neolithic Revolution”) </a:t>
            </a:r>
          </a:p>
        </p:txBody>
      </p:sp>
    </p:spTree>
  </p:cSld>
  <p:clrMapOvr>
    <a:masterClrMapping/>
  </p:clrMapOvr>
  <p:transition/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997" y="73145"/>
            <a:ext cx="6479284" cy="6400800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456396" y="6324468"/>
            <a:ext cx="6189133" cy="35798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charset="0"/>
              </a:rPr>
              <a:t>Time line for Ch.14 "Food Production”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649604" y="6511725"/>
            <a:ext cx="3799437" cy="254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Understanding Physical Anthropology and Archaeology, 13</a:t>
            </a:r>
            <a:r>
              <a:rPr lang="en-US" sz="800" i="1" baseline="30000" dirty="0">
                <a:solidFill>
                  <a:srgbClr val="000000"/>
                </a:solidFill>
                <a:latin typeface="Arial" charset="0"/>
              </a:rPr>
              <a:t>th</a:t>
            </a: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 Ed.</a:t>
            </a:r>
            <a:r>
              <a:rPr lang="en-US" sz="800" dirty="0">
                <a:solidFill>
                  <a:srgbClr val="000000"/>
                </a:solidFill>
                <a:latin typeface="Arial" charset="0"/>
              </a:rPr>
              <a:t>, p. 341 (2013)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2209800" y="76200"/>
            <a:ext cx="1341120" cy="580572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535428"/>
      </p:ext>
    </p:extLst>
  </p:cSld>
  <p:clrMapOvr>
    <a:masterClrMapping/>
  </p:clrMapOvr>
  <p:transition/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997" y="73145"/>
            <a:ext cx="6479284" cy="6400800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456396" y="6324468"/>
            <a:ext cx="6189133" cy="35798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charset="0"/>
              </a:rPr>
              <a:t>Time line for Ch.14 "Food Production”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649604" y="6511725"/>
            <a:ext cx="3799437" cy="254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Understanding Physical Anthropology and Archaeology, 13</a:t>
            </a:r>
            <a:r>
              <a:rPr lang="en-US" sz="800" i="1" baseline="30000" dirty="0">
                <a:solidFill>
                  <a:srgbClr val="000000"/>
                </a:solidFill>
                <a:latin typeface="Arial" charset="0"/>
              </a:rPr>
              <a:t>th</a:t>
            </a: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 Ed.</a:t>
            </a:r>
            <a:r>
              <a:rPr lang="en-US" sz="800" dirty="0">
                <a:solidFill>
                  <a:srgbClr val="000000"/>
                </a:solidFill>
                <a:latin typeface="Arial" charset="0"/>
              </a:rPr>
              <a:t>, p. 341 (2013)</a:t>
            </a:r>
          </a:p>
        </p:txBody>
      </p:sp>
      <p:sp>
        <p:nvSpPr>
          <p:cNvPr id="12" name="Rounded Rectangle 11"/>
          <p:cNvSpPr/>
          <p:nvPr/>
        </p:nvSpPr>
        <p:spPr bwMode="auto">
          <a:xfrm>
            <a:off x="2213465" y="64625"/>
            <a:ext cx="1341120" cy="6248268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997" y="73145"/>
            <a:ext cx="6479284" cy="6400800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456396" y="6324468"/>
            <a:ext cx="6189133" cy="35798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charset="0"/>
              </a:rPr>
              <a:t>Time line for Ch.14 "Food Production”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649604" y="6511725"/>
            <a:ext cx="3799437" cy="254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Understanding Physical Anthropology and Archaeology, 13</a:t>
            </a:r>
            <a:r>
              <a:rPr lang="en-US" sz="800" i="1" baseline="30000" dirty="0">
                <a:solidFill>
                  <a:srgbClr val="000000"/>
                </a:solidFill>
                <a:latin typeface="Arial" charset="0"/>
              </a:rPr>
              <a:t>th</a:t>
            </a: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 Ed.</a:t>
            </a:r>
            <a:r>
              <a:rPr lang="en-US" sz="800" dirty="0">
                <a:solidFill>
                  <a:srgbClr val="000000"/>
                </a:solidFill>
                <a:latin typeface="Arial" charset="0"/>
              </a:rPr>
              <a:t>, p. 341 (2013)</a:t>
            </a:r>
          </a:p>
        </p:txBody>
      </p:sp>
      <p:sp>
        <p:nvSpPr>
          <p:cNvPr id="6" name="Rectangle 5"/>
          <p:cNvSpPr/>
          <p:nvPr/>
        </p:nvSpPr>
        <p:spPr>
          <a:xfrm>
            <a:off x="1928150" y="502920"/>
            <a:ext cx="3124200" cy="5821548"/>
          </a:xfrm>
          <a:prstGeom prst="rect">
            <a:avLst/>
          </a:prstGeom>
          <a:solidFill>
            <a:srgbClr val="FFC000">
              <a:alpha val="10000"/>
            </a:srgbClr>
          </a:solidFill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1981200" y="5105400"/>
            <a:ext cx="3048000" cy="824841"/>
          </a:xfrm>
          <a:prstGeom prst="rect">
            <a:avLst/>
          </a:prstGeom>
          <a:solidFill>
            <a:srgbClr val="FFC000">
              <a:alpha val="34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400" b="1" dirty="0">
                <a:solidFill>
                  <a:srgbClr val="002060"/>
                </a:solidFill>
                <a:latin typeface="Verdana" pitchFamily="34" charset="0"/>
              </a:rPr>
              <a:t>transition from end of last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400" b="1" dirty="0">
                <a:solidFill>
                  <a:srgbClr val="002060"/>
                </a:solidFill>
                <a:latin typeface="Verdana" pitchFamily="34" charset="0"/>
              </a:rPr>
              <a:t>ice age to conditions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400" b="1" dirty="0">
                <a:solidFill>
                  <a:srgbClr val="002060"/>
                </a:solidFill>
                <a:latin typeface="Verdana" pitchFamily="34" charset="0"/>
              </a:rPr>
              <a:t>approximating the present</a:t>
            </a:r>
          </a:p>
        </p:txBody>
      </p:sp>
    </p:spTree>
    <p:extLst>
      <p:ext uri="{BB962C8B-B14F-4D97-AF65-F5344CB8AC3E}">
        <p14:creationId xmlns:p14="http://schemas.microsoft.com/office/powerpoint/2010/main" val="2693568369"/>
      </p:ext>
    </p:extLst>
  </p:cSld>
  <p:clrMapOvr>
    <a:masterClrMapping/>
  </p:clrMapOvr>
  <p:transition/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997" y="73145"/>
            <a:ext cx="6479284" cy="6400800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456396" y="6324468"/>
            <a:ext cx="6189133" cy="35798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charset="0"/>
              </a:rPr>
              <a:t>Time line for Ch.14 "Food Production”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649604" y="6511725"/>
            <a:ext cx="3799437" cy="254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Understanding Physical Anthropology and Archaeology, 13</a:t>
            </a:r>
            <a:r>
              <a:rPr lang="en-US" sz="800" i="1" baseline="30000" dirty="0">
                <a:solidFill>
                  <a:srgbClr val="000000"/>
                </a:solidFill>
                <a:latin typeface="Arial" charset="0"/>
              </a:rPr>
              <a:t>th</a:t>
            </a: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 Ed.</a:t>
            </a:r>
            <a:r>
              <a:rPr lang="en-US" sz="800" dirty="0">
                <a:solidFill>
                  <a:srgbClr val="000000"/>
                </a:solidFill>
                <a:latin typeface="Arial" charset="0"/>
              </a:rPr>
              <a:t>, p. 341 (2013)</a:t>
            </a:r>
          </a:p>
        </p:txBody>
      </p:sp>
      <p:sp>
        <p:nvSpPr>
          <p:cNvPr id="6" name="Rectangle 5"/>
          <p:cNvSpPr/>
          <p:nvPr/>
        </p:nvSpPr>
        <p:spPr>
          <a:xfrm>
            <a:off x="1928150" y="502920"/>
            <a:ext cx="3124200" cy="5821548"/>
          </a:xfrm>
          <a:prstGeom prst="rect">
            <a:avLst/>
          </a:prstGeom>
          <a:solidFill>
            <a:srgbClr val="FFC000">
              <a:alpha val="10000"/>
            </a:srgbClr>
          </a:solidFill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 bwMode="auto">
          <a:xfrm>
            <a:off x="2213465" y="64625"/>
            <a:ext cx="1341120" cy="6248268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640563"/>
      </p:ext>
    </p:extLst>
  </p:cSld>
  <p:clrMapOvr>
    <a:masterClrMapping/>
  </p:clrMapOvr>
  <p:transition/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1143000" y="3291114"/>
            <a:ext cx="2286000" cy="105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dirty="0">
                <a:solidFill>
                  <a:prstClr val="black"/>
                </a:solidFill>
              </a:rPr>
              <a:t>food</a:t>
            </a:r>
          </a:p>
          <a:p>
            <a:pPr marL="465138" lvl="1" indent="-233363" algn="ctr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dirty="0">
                <a:solidFill>
                  <a:prstClr val="black"/>
                </a:solidFill>
              </a:rPr>
              <a:t>collection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</a:rPr>
              <a:t>Ch. 3, “Food in Historical Perspective: </a:t>
            </a:r>
          </a:p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</a:rPr>
              <a:t>Dietary Revolutions”</a:t>
            </a:r>
          </a:p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</a:rPr>
              <a:t>looks more closely at this food revolution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</a:rPr>
              <a:t>Chapter 3: “Food in Historical Perspective: Dietary Revolutions”</a:t>
            </a:r>
          </a:p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 bwMode="auto">
          <a:xfrm>
            <a:off x="990600" y="4707896"/>
            <a:ext cx="2438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C00000"/>
                </a:solidFill>
              </a:rPr>
              <a:t>people ate</a:t>
            </a:r>
          </a:p>
          <a:p>
            <a:pPr marL="465138" lvl="1" indent="-233363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C00000"/>
                </a:solidFill>
              </a:rPr>
              <a:t>a wide variety</a:t>
            </a:r>
          </a:p>
          <a:p>
            <a:pPr marL="465138" lvl="1" indent="-233363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C00000"/>
                </a:solidFill>
              </a:rPr>
              <a:t>of foraged foods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 bwMode="auto">
          <a:xfrm>
            <a:off x="5562600" y="3291114"/>
            <a:ext cx="2286000" cy="105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dirty="0">
                <a:solidFill>
                  <a:prstClr val="black"/>
                </a:solidFill>
              </a:rPr>
              <a:t>food</a:t>
            </a:r>
          </a:p>
          <a:p>
            <a:pPr marL="465138" lvl="1" indent="-233363" algn="ctr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dirty="0">
                <a:solidFill>
                  <a:prstClr val="black"/>
                </a:solidFill>
              </a:rPr>
              <a:t>production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1828800" y="4223658"/>
            <a:ext cx="304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i="1" dirty="0">
                <a:solidFill>
                  <a:srgbClr val="C00000"/>
                </a:solidFill>
              </a:rPr>
              <a:t>ca</a:t>
            </a:r>
            <a:r>
              <a:rPr lang="en-US" sz="2800" b="1" dirty="0">
                <a:solidFill>
                  <a:srgbClr val="C00000"/>
                </a:solidFill>
              </a:rPr>
              <a:t>., 12,000 </a:t>
            </a:r>
            <a:r>
              <a:rPr lang="en-US" sz="2800" b="1" dirty="0" err="1">
                <a:solidFill>
                  <a:srgbClr val="C00000"/>
                </a:solidFill>
              </a:rPr>
              <a:t>ybp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 bwMode="auto">
          <a:xfrm>
            <a:off x="5334000" y="4746168"/>
            <a:ext cx="2971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C00000"/>
                </a:solidFill>
              </a:rPr>
              <a:t>people eat</a:t>
            </a:r>
          </a:p>
          <a:p>
            <a:pPr marL="465138" lvl="1" indent="-233363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C00000"/>
                </a:solidFill>
              </a:rPr>
              <a:t>a small number</a:t>
            </a:r>
          </a:p>
          <a:p>
            <a:pPr marL="465138" lvl="1" indent="-233363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C00000"/>
                </a:solidFill>
              </a:rPr>
              <a:t>of domesticated plants and animals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3581400" y="3505200"/>
            <a:ext cx="2057400" cy="609600"/>
          </a:xfrm>
          <a:prstGeom prst="rightArrow">
            <a:avLst/>
          </a:prstGeom>
          <a:solidFill>
            <a:srgbClr val="FFC000"/>
          </a:solidFill>
          <a:ln w="76200">
            <a:solidFill>
              <a:srgbClr val="C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005548"/>
            <a:ext cx="73152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8738" indent="-5873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FF"/>
                </a:solidFill>
              </a:rPr>
              <a:t>“A number of authors have suggested that </a:t>
            </a:r>
            <a:r>
              <a:rPr lang="en-US" sz="3200" b="1" dirty="0">
                <a:solidFill>
                  <a:srgbClr val="D79694"/>
                </a:solidFill>
              </a:rPr>
              <a:t>modern humans have a </a:t>
            </a:r>
          </a:p>
          <a:p>
            <a:pPr marL="58738" indent="-5873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prstClr val="black"/>
                </a:solidFill>
              </a:rPr>
              <a:t>twenty-first-century diet </a:t>
            </a:r>
          </a:p>
          <a:p>
            <a:pPr marL="58738" indent="-5873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prstClr val="black"/>
                </a:solidFill>
              </a:rPr>
              <a:t>and a Paleolithic body</a:t>
            </a:r>
            <a:r>
              <a:rPr lang="en-US" sz="3200" b="1" dirty="0">
                <a:solidFill>
                  <a:srgbClr val="D79694"/>
                </a:solidFill>
              </a:rPr>
              <a:t>.”</a:t>
            </a:r>
          </a:p>
          <a:p>
            <a:pPr marL="58738" indent="-58738" algn="ctr" fontAlgn="base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prstClr val="black"/>
              </a:solidFill>
            </a:endParaRPr>
          </a:p>
          <a:p>
            <a:pPr marL="58738" indent="-5873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D79694"/>
                </a:solidFill>
              </a:rPr>
              <a:t>“… the likelihood that there is a single, limited ‘Paleolithic’ physiology</a:t>
            </a:r>
          </a:p>
          <a:p>
            <a:pPr marL="58738" indent="-5873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FFFF"/>
                </a:solidFill>
              </a:rPr>
              <a:t>is incorrect</a:t>
            </a:r>
            <a:r>
              <a:rPr lang="en-US" sz="3200" b="1" dirty="0">
                <a:solidFill>
                  <a:srgbClr val="FFFFFF"/>
                </a:solidFill>
              </a:rPr>
              <a:t>.”</a:t>
            </a:r>
          </a:p>
        </p:txBody>
      </p:sp>
      <p:sp>
        <p:nvSpPr>
          <p:cNvPr id="496642" name="TextBox 2"/>
          <p:cNvSpPr txBox="1">
            <a:spLocks noChangeArrowheads="1"/>
          </p:cNvSpPr>
          <p:nvPr/>
        </p:nvSpPr>
        <p:spPr bwMode="auto">
          <a:xfrm>
            <a:off x="914174" y="6335484"/>
            <a:ext cx="7315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prstClr val="black"/>
                </a:solidFill>
              </a:rPr>
              <a:t>The Cultural Feast</a:t>
            </a:r>
            <a:r>
              <a:rPr lang="en-US" sz="1200" dirty="0">
                <a:solidFill>
                  <a:prstClr val="black"/>
                </a:solidFill>
              </a:rPr>
              <a:t>, 2</a:t>
            </a:r>
            <a:r>
              <a:rPr lang="en-US" sz="1200" baseline="30000" dirty="0">
                <a:solidFill>
                  <a:prstClr val="black"/>
                </a:solidFill>
              </a:rPr>
              <a:t>nd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i="1" dirty="0">
                <a:solidFill>
                  <a:prstClr val="black"/>
                </a:solidFill>
              </a:rPr>
              <a:t>Ed</a:t>
            </a:r>
            <a:r>
              <a:rPr lang="en-US" sz="1200" dirty="0">
                <a:solidFill>
                  <a:prstClr val="black"/>
                </a:solidFill>
              </a:rPr>
              <a:t>., p. 38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392329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</a:rPr>
              <a:t>Diet and Human Evolution</a:t>
            </a:r>
          </a:p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914400" y="2514600"/>
            <a:ext cx="7315200" cy="304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000000"/>
              </a:solidFill>
            </a:endParaRPr>
          </a:p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solidFill>
                <a:srgbClr val="000000"/>
              </a:solidFill>
            </a:endParaRPr>
          </a:p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000000"/>
                </a:solidFill>
              </a:rPr>
              <a:t>parting thoughts . . .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005548"/>
            <a:ext cx="73152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8738" indent="-5873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D79694"/>
                </a:solidFill>
              </a:rPr>
              <a:t>“A number of authors have suggested that modern humans have a </a:t>
            </a:r>
          </a:p>
          <a:p>
            <a:pPr marL="58738" indent="-5873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prstClr val="black"/>
                </a:solidFill>
              </a:rPr>
              <a:t>twenty-first-century diet </a:t>
            </a:r>
          </a:p>
          <a:p>
            <a:pPr marL="58738" indent="-5873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prstClr val="black"/>
                </a:solidFill>
              </a:rPr>
              <a:t>and a Paleolithic body</a:t>
            </a:r>
            <a:r>
              <a:rPr lang="en-US" sz="3200" b="1" dirty="0">
                <a:solidFill>
                  <a:srgbClr val="D79694"/>
                </a:solidFill>
              </a:rPr>
              <a:t>.”</a:t>
            </a:r>
          </a:p>
          <a:p>
            <a:pPr marL="58738" indent="-58738" algn="ctr" fontAlgn="base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prstClr val="black"/>
              </a:solidFill>
            </a:endParaRPr>
          </a:p>
          <a:p>
            <a:pPr marL="58738" indent="-5873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D79694"/>
                </a:solidFill>
              </a:rPr>
              <a:t>“. . . the likelihood that there is a single, limited ‘Paleolithic’ physiology</a:t>
            </a:r>
          </a:p>
          <a:p>
            <a:pPr marL="58738" indent="-5873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prstClr val="black"/>
                </a:solidFill>
              </a:rPr>
              <a:t>is incorrect</a:t>
            </a:r>
            <a:r>
              <a:rPr lang="en-US" sz="3200" b="1" dirty="0">
                <a:solidFill>
                  <a:srgbClr val="D79694"/>
                </a:solidFill>
              </a:rPr>
              <a:t>.”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392329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</a:rPr>
              <a:t>Diet and Human Evolution</a:t>
            </a:r>
          </a:p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914174" y="6335484"/>
            <a:ext cx="7315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prstClr val="black"/>
                </a:solidFill>
              </a:rPr>
              <a:t>The Cultural Feast</a:t>
            </a:r>
            <a:r>
              <a:rPr lang="en-US" sz="1200" dirty="0">
                <a:solidFill>
                  <a:prstClr val="black"/>
                </a:solidFill>
              </a:rPr>
              <a:t>, 2</a:t>
            </a:r>
            <a:r>
              <a:rPr lang="en-US" sz="1200" baseline="30000" dirty="0">
                <a:solidFill>
                  <a:prstClr val="black"/>
                </a:solidFill>
              </a:rPr>
              <a:t>nd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i="1" dirty="0">
                <a:solidFill>
                  <a:prstClr val="black"/>
                </a:solidFill>
              </a:rPr>
              <a:t>Ed</a:t>
            </a:r>
            <a:r>
              <a:rPr lang="en-US" sz="1200" dirty="0">
                <a:solidFill>
                  <a:prstClr val="black"/>
                </a:solidFill>
              </a:rPr>
              <a:t>., p. 38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345591"/>
            <a:ext cx="73152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8738" indent="-5873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D79694"/>
                </a:solidFill>
              </a:rPr>
              <a:t>“Paleolithic humans, like contemporary </a:t>
            </a:r>
            <a:r>
              <a:rPr lang="en-US" sz="4000" b="1" dirty="0">
                <a:solidFill>
                  <a:srgbClr val="000000"/>
                </a:solidFill>
              </a:rPr>
              <a:t>humans, exploited </a:t>
            </a:r>
            <a:endParaRPr lang="en-US" sz="3200" b="1" dirty="0">
              <a:solidFill>
                <a:srgbClr val="000000"/>
              </a:solidFill>
            </a:endParaRPr>
          </a:p>
          <a:p>
            <a:pPr marL="58738" indent="-5873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prstClr val="black"/>
                </a:solidFill>
              </a:rPr>
              <a:t>many different types of environments and diets</a:t>
            </a:r>
            <a:r>
              <a:rPr lang="en-US" sz="3200" b="1" dirty="0">
                <a:solidFill>
                  <a:srgbClr val="D79694"/>
                </a:solidFill>
              </a:rPr>
              <a:t>, </a:t>
            </a:r>
          </a:p>
          <a:p>
            <a:pPr marL="58738" indent="-5873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D79694"/>
                </a:solidFill>
              </a:rPr>
              <a:t>and probably developed </a:t>
            </a:r>
          </a:p>
          <a:p>
            <a:pPr marL="58738" indent="-5873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prstClr val="black"/>
                </a:solidFill>
              </a:rPr>
              <a:t>different ways of adapting</a:t>
            </a:r>
            <a:r>
              <a:rPr lang="en-US" sz="3200" b="1" dirty="0">
                <a:solidFill>
                  <a:srgbClr val="D79694"/>
                </a:solidFill>
              </a:rPr>
              <a:t>.”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392329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</a:rPr>
              <a:t>Diet and Human Evolution</a:t>
            </a:r>
          </a:p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914174" y="6335484"/>
            <a:ext cx="7315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prstClr val="black"/>
                </a:solidFill>
              </a:rPr>
              <a:t>The Cultural Feast</a:t>
            </a:r>
            <a:r>
              <a:rPr lang="en-US" sz="1200" dirty="0">
                <a:solidFill>
                  <a:prstClr val="black"/>
                </a:solidFill>
              </a:rPr>
              <a:t>, 2</a:t>
            </a:r>
            <a:r>
              <a:rPr lang="en-US" sz="1200" baseline="30000" dirty="0">
                <a:solidFill>
                  <a:prstClr val="black"/>
                </a:solidFill>
              </a:rPr>
              <a:t>nd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i="1" dirty="0">
                <a:solidFill>
                  <a:prstClr val="black"/>
                </a:solidFill>
              </a:rPr>
              <a:t>Ed</a:t>
            </a:r>
            <a:r>
              <a:rPr lang="en-US" sz="1200" dirty="0">
                <a:solidFill>
                  <a:prstClr val="black"/>
                </a:solidFill>
              </a:rPr>
              <a:t>., p. 38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01E5C68-5B68-4C4D-BB1A-64D92C389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97" y="1600200"/>
            <a:ext cx="7874405" cy="4902452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E4393EF7-11EC-4085-A65A-C60CBEB36B07}"/>
              </a:ext>
            </a:extLst>
          </p:cNvPr>
          <p:cNvSpPr txBox="1">
            <a:spLocks/>
          </p:cNvSpPr>
          <p:nvPr/>
        </p:nvSpPr>
        <p:spPr>
          <a:xfrm>
            <a:off x="1066800" y="381000"/>
            <a:ext cx="7010400" cy="1066800"/>
          </a:xfrm>
          <a:prstGeom prst="rect">
            <a:avLst/>
          </a:prstGeom>
          <a:solidFill>
            <a:srgbClr val="FFC000"/>
          </a:solidFill>
          <a:ln w="76200">
            <a:solidFill>
              <a:srgbClr val="C80000"/>
            </a:solidFill>
          </a:ln>
        </p:spPr>
        <p:txBody>
          <a:bodyPr/>
          <a:lstStyle/>
          <a:p>
            <a:pPr marL="682625" marR="0" lvl="1" indent="-2254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 more information see the class Prehisoric Diets Web Page . . 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2F3F34-8F47-414C-B602-534328CF9A94}"/>
              </a:ext>
            </a:extLst>
          </p:cNvPr>
          <p:cNvSpPr txBox="1"/>
          <p:nvPr/>
        </p:nvSpPr>
        <p:spPr>
          <a:xfrm>
            <a:off x="914400" y="5715000"/>
            <a:ext cx="73914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https://www.d.umn.edu/cla/faculty/troufs/anth1602/pcdiet.html#title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35E018B7-DE82-4B78-BC27-2269F1AAB609}"/>
              </a:ext>
            </a:extLst>
          </p:cNvPr>
          <p:cNvSpPr/>
          <p:nvPr/>
        </p:nvSpPr>
        <p:spPr>
          <a:xfrm rot="18375954">
            <a:off x="6271956" y="4218918"/>
            <a:ext cx="2514600" cy="838200"/>
          </a:xfrm>
          <a:prstGeom prst="leftArrow">
            <a:avLst/>
          </a:prstGeom>
          <a:solidFill>
            <a:srgbClr val="FFC000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550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D15D4E-14DA-482A-8C8B-02F88AA948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28601"/>
            <a:ext cx="5175504" cy="6383985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1154F476-71C4-4577-88FC-B2F95F790162}"/>
              </a:ext>
            </a:extLst>
          </p:cNvPr>
          <p:cNvSpPr txBox="1">
            <a:spLocks/>
          </p:cNvSpPr>
          <p:nvPr/>
        </p:nvSpPr>
        <p:spPr>
          <a:xfrm>
            <a:off x="2006601" y="228600"/>
            <a:ext cx="5120640" cy="6400800"/>
          </a:xfrm>
          <a:prstGeom prst="rect">
            <a:avLst/>
          </a:prstGeom>
          <a:solidFill>
            <a:srgbClr val="B8E2DE">
              <a:alpha val="85098"/>
            </a:srgbClr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0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1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Diet and Evolution:</a:t>
            </a:r>
          </a:p>
          <a:p>
            <a:pPr algn="ctr">
              <a:spcBef>
                <a:spcPct val="20000"/>
              </a:spcBef>
            </a:pPr>
            <a:r>
              <a:rPr kumimoji="1" lang="en-US" sz="40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What Can We Say About the Diets of Fossil Homo?</a:t>
            </a:r>
            <a:br>
              <a:rPr kumimoji="1" lang="en-US" sz="40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kumimoji="1" lang="en-US" sz="28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ca</a:t>
            </a:r>
            <a:r>
              <a:rPr kumimoji="1" lang="en-US" sz="2800" b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. 1.8 </a:t>
            </a:r>
            <a:r>
              <a:rPr kumimoji="1" lang="en-US" sz="2800" b="1" kern="0" dirty="0" err="1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mya</a:t>
            </a:r>
            <a:r>
              <a:rPr kumimoji="1" lang="en-US" sz="2800" b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 – 10 </a:t>
            </a:r>
            <a:r>
              <a:rPr kumimoji="1" lang="en-US" sz="2800" b="1" kern="0" dirty="0" err="1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kya</a:t>
            </a:r>
            <a:r>
              <a:rPr kumimoji="1" lang="en-US" sz="2800" b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endParaRPr kumimoji="1" lang="en-US" sz="3200" b="1" i="1" kern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5C030DE4-60D3-4731-9CDD-A2C08319E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7722" y="6172200"/>
            <a:ext cx="1644650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5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2010-2024</a:t>
            </a: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5288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2514600" y="6337887"/>
            <a:ext cx="42171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  <a:hlinkClick r:id="rId3"/>
              </a:rPr>
              <a:t>http://www.livescience.com/history/080806-milk-history.html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14390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D15D4E-14DA-482A-8C8B-02F88AA948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28601"/>
            <a:ext cx="5175504" cy="6383985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1154F476-71C4-4577-88FC-B2F95F790162}"/>
              </a:ext>
            </a:extLst>
          </p:cNvPr>
          <p:cNvSpPr txBox="1">
            <a:spLocks/>
          </p:cNvSpPr>
          <p:nvPr/>
        </p:nvSpPr>
        <p:spPr>
          <a:xfrm>
            <a:off x="2006601" y="228600"/>
            <a:ext cx="5120640" cy="6400800"/>
          </a:xfrm>
          <a:prstGeom prst="rect">
            <a:avLst/>
          </a:prstGeom>
          <a:solidFill>
            <a:srgbClr val="B8E2DE">
              <a:alpha val="85098"/>
            </a:srgbClr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0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1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Diet and Evolution: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What Can We Say About the Diets of Fossil Homo?</a:t>
            </a:r>
            <a:br>
              <a:rPr kumimoji="1" lang="en-US" sz="40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</a:br>
            <a:r>
              <a:rPr kumimoji="1" lang="en-US" sz="2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ca</a:t>
            </a:r>
            <a:r>
              <a:rPr kumimoji="1" lang="en-US" sz="2800" b="1" i="0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. 1.8 </a:t>
            </a:r>
            <a:r>
              <a:rPr kumimoji="1" lang="en-US" sz="2800" b="1" i="0" u="none" strike="noStrike" kern="0" cap="none" spc="0" normalizeH="0" baseline="0" noProof="0" dirty="0" err="1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mya</a:t>
            </a:r>
            <a:r>
              <a:rPr kumimoji="1" lang="en-US" sz="2800" b="1" i="0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– 10 </a:t>
            </a:r>
            <a:r>
              <a:rPr kumimoji="1" lang="en-US" sz="2800" b="1" i="0" u="none" strike="noStrike" kern="0" cap="none" spc="0" normalizeH="0" baseline="0" noProof="0" dirty="0" err="1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kya</a:t>
            </a:r>
            <a:r>
              <a:rPr kumimoji="1" lang="en-US" sz="2800" b="1" i="0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1" lang="en-US" sz="32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5C030DE4-60D3-4731-9CDD-A2C08319E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7722" y="6172200"/>
            <a:ext cx="1644650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5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2010-2024</a:t>
            </a: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2040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14714" y="6339114"/>
            <a:ext cx="58789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hlinkClick r:id="rId2"/>
              </a:rPr>
              <a:t>http://www.leinsterleader.ie/news/3000yearold-butter-found-in-Kildare.5567520.jp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286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14714" y="6339114"/>
            <a:ext cx="58789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hlinkClick r:id="rId2"/>
              </a:rPr>
              <a:t>http://www.sciencedaily.com/releases/2007/02/070215144334.htm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286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22025" y="6339114"/>
            <a:ext cx="4876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hlinkClick r:id="rId2"/>
              </a:rPr>
              <a:t>http://www.reuters.com/article/idUSTRE67B3SG20100812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225" y="11389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14714" y="6339114"/>
            <a:ext cx="58789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hlinkClick r:id="rId2"/>
              </a:rPr>
              <a:t>http://www.sciencedaily.com/releases/2009/07/090721135602.htm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4753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6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lvl="1" indent="-225425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</a:rPr>
              <a:t>Exploring the Diets of Extinct Humans</a:t>
            </a:r>
            <a:br>
              <a:rPr lang="en-US" b="1" dirty="0">
                <a:solidFill>
                  <a:srgbClr val="D79694"/>
                </a:solidFill>
              </a:rPr>
            </a:br>
            <a:r>
              <a:rPr lang="en-US" b="1" dirty="0">
                <a:solidFill>
                  <a:srgbClr val="D79694"/>
                </a:solidFill>
              </a:rPr>
              <a:t>Through Paleontology</a:t>
            </a:r>
          </a:p>
          <a:p>
            <a:pPr marL="1139825" lvl="3" indent="-225425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</a:rPr>
              <a:t>Teeth</a:t>
            </a:r>
          </a:p>
          <a:p>
            <a:pPr marL="1139825" lvl="3" indent="-225425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</a:rPr>
              <a:t>Skulls and Jaws</a:t>
            </a:r>
          </a:p>
          <a:p>
            <a:pPr marL="1139825" lvl="3" indent="-225425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</a:rPr>
              <a:t>The Postcranial Skeleton</a:t>
            </a:r>
          </a:p>
          <a:p>
            <a:pPr marL="682625" lvl="1" indent="-225425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</a:rPr>
              <a:t>What Is Adaptation?</a:t>
            </a:r>
          </a:p>
          <a:p>
            <a:pPr marL="682625" lvl="1" indent="-225425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</a:rPr>
              <a:t>Using Chemistry to Infer the Diets </a:t>
            </a:r>
            <a:br>
              <a:rPr lang="en-US" b="1" dirty="0">
                <a:solidFill>
                  <a:srgbClr val="D79694"/>
                </a:solidFill>
              </a:rPr>
            </a:br>
            <a:r>
              <a:rPr lang="en-US" b="1" dirty="0">
                <a:solidFill>
                  <a:srgbClr val="D79694"/>
                </a:solidFill>
              </a:rPr>
              <a:t>of Extinct Hominins</a:t>
            </a:r>
          </a:p>
          <a:p>
            <a:pPr marL="682625" lvl="1" indent="-225425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</a:rPr>
              <a:t>Our Place in Nature</a:t>
            </a:r>
          </a:p>
          <a:p>
            <a:pPr marL="682625" lvl="1" indent="-225425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</a:rPr>
              <a:t>A Brief Who's Who of the Early Hominins</a:t>
            </a:r>
          </a:p>
          <a:p>
            <a:pPr marL="682625" lvl="1" indent="-225425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</a:rPr>
              <a:t>What Did Early Hominins Eat?</a:t>
            </a:r>
          </a:p>
          <a:p>
            <a:pPr marL="682625" lvl="1" indent="-225425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</a:rPr>
              <a:t>What </a:t>
            </a:r>
            <a:r>
              <a:rPr lang="en-US" sz="3200" b="1" i="1" dirty="0">
                <a:solidFill>
                  <a:srgbClr val="000000"/>
                </a:solidFill>
              </a:rPr>
              <a:t>Can</a:t>
            </a:r>
            <a:r>
              <a:rPr lang="en-US" sz="3200" b="1" dirty="0">
                <a:solidFill>
                  <a:srgbClr val="000000"/>
                </a:solidFill>
              </a:rPr>
              <a:t> We Say About the Diets of   		      Fossil </a:t>
            </a:r>
            <a:r>
              <a:rPr lang="en-US" sz="3200" b="1" i="1" dirty="0">
                <a:solidFill>
                  <a:srgbClr val="000000"/>
                </a:solidFill>
              </a:rPr>
              <a:t>Homo</a:t>
            </a:r>
            <a:r>
              <a:rPr lang="en-US" sz="3200" b="1" dirty="0">
                <a:solidFill>
                  <a:srgbClr val="000000"/>
                </a:solidFill>
              </a:rPr>
              <a:t>?</a:t>
            </a:r>
          </a:p>
          <a:p>
            <a:pPr marL="682625" lvl="1" indent="-225425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</a:rPr>
              <a:t>Summary</a:t>
            </a:r>
          </a:p>
          <a:p>
            <a:pPr marL="682625" lvl="1" indent="-225425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dirty="0">
                <a:solidFill>
                  <a:srgbClr val="D79694"/>
                </a:solidFill>
              </a:rPr>
              <a:t>Diet and Human Evolution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329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</a:rPr>
              <a:t>Diet and Human Evolution</a:t>
            </a:r>
          </a:p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67000" y="5972628"/>
            <a:ext cx="35814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000000"/>
                </a:solidFill>
              </a:rPr>
              <a:t>ca</a:t>
            </a:r>
            <a:r>
              <a:rPr lang="en-US" sz="2400" b="1" dirty="0">
                <a:solidFill>
                  <a:srgbClr val="000000"/>
                </a:solidFill>
              </a:rPr>
              <a:t>. 1.8 </a:t>
            </a:r>
            <a:r>
              <a:rPr lang="en-US" sz="2400" b="1" dirty="0" err="1">
                <a:solidFill>
                  <a:srgbClr val="000000"/>
                </a:solidFill>
              </a:rPr>
              <a:t>mya</a:t>
            </a:r>
            <a:r>
              <a:rPr lang="en-US" sz="2400" b="1" dirty="0">
                <a:solidFill>
                  <a:srgbClr val="000000"/>
                </a:solidFill>
              </a:rPr>
              <a:t> –  10 </a:t>
            </a:r>
            <a:r>
              <a:rPr lang="en-US" sz="2400" b="1" dirty="0" err="1">
                <a:solidFill>
                  <a:srgbClr val="000000"/>
                </a:solidFill>
              </a:rPr>
              <a:t>kya</a:t>
            </a:r>
            <a:endParaRPr lang="en-US" sz="2400" b="1" dirty="0">
              <a:solidFill>
                <a:srgbClr val="000000"/>
              </a:solidFill>
            </a:endParaRPr>
          </a:p>
          <a:p>
            <a:pPr algn="ctr"/>
            <a:endParaRPr lang="en-US" sz="2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Time-2001-07-23-2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631848"/>
            <a:ext cx="7772400" cy="337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853204" y="381000"/>
            <a:ext cx="3403176" cy="2086725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lIns="228600" tIns="228600" rIns="228600" bIns="228600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</a:rPr>
              <a:t>“Fossil </a:t>
            </a:r>
            <a:r>
              <a:rPr lang="en-US" sz="2400" b="1" i="1" dirty="0">
                <a:solidFill>
                  <a:srgbClr val="FFFFFF"/>
                </a:solidFill>
              </a:rPr>
              <a:t>Homo</a:t>
            </a:r>
            <a:r>
              <a:rPr lang="en-US" sz="2400" b="1" dirty="0">
                <a:solidFill>
                  <a:srgbClr val="FFFFFF"/>
                </a:solidFill>
              </a:rPr>
              <a:t>” =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>
                <a:solidFill>
                  <a:srgbClr val="FFFFFF"/>
                </a:solidFill>
              </a:rPr>
              <a:t>Homo erectus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>
                <a:solidFill>
                  <a:srgbClr val="FFFFFF"/>
                </a:solidFill>
              </a:rPr>
              <a:t>Homo </a:t>
            </a:r>
            <a:r>
              <a:rPr lang="en-US" b="1" i="1" dirty="0" err="1">
                <a:solidFill>
                  <a:srgbClr val="FFFFFF"/>
                </a:solidFill>
              </a:rPr>
              <a:t>Neandertalensis</a:t>
            </a:r>
            <a:endParaRPr lang="en-US" b="1" i="1" dirty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>
                <a:solidFill>
                  <a:srgbClr val="FFFFFF"/>
                </a:solidFill>
              </a:rPr>
              <a:t>Homo </a:t>
            </a:r>
            <a:r>
              <a:rPr lang="en-US" b="1" i="1" dirty="0" err="1">
                <a:solidFill>
                  <a:srgbClr val="FFFFFF"/>
                </a:solidFill>
              </a:rPr>
              <a:t>Heidelbergensis</a:t>
            </a:r>
            <a:endParaRPr lang="en-US" b="1" i="1" dirty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>
                <a:solidFill>
                  <a:srgbClr val="FFFFFF"/>
                </a:solidFill>
              </a:rPr>
              <a:t>Homo sapiens </a:t>
            </a:r>
            <a:r>
              <a:rPr lang="en-US" b="1" i="1" dirty="0" err="1">
                <a:solidFill>
                  <a:srgbClr val="FFFFFF"/>
                </a:solidFill>
              </a:rPr>
              <a:t>sapiens</a:t>
            </a:r>
            <a:endParaRPr lang="en-US" b="1" i="1" dirty="0">
              <a:solidFill>
                <a:srgbClr val="FFFFFF"/>
              </a:solidFill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750086" y="6262914"/>
            <a:ext cx="1612942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</a:rPr>
              <a:t>Time </a:t>
            </a:r>
            <a:r>
              <a:rPr lang="en-US" sz="1200" dirty="0">
                <a:solidFill>
                  <a:srgbClr val="FFFFFF"/>
                </a:solidFill>
              </a:rPr>
              <a:t>23 July 2001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876800" y="2819400"/>
            <a:ext cx="3505200" cy="17526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82250" y="5029200"/>
            <a:ext cx="3223550" cy="338554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rgbClr val="000000"/>
                </a:solidFill>
              </a:rPr>
              <a:t>   ca</a:t>
            </a:r>
            <a:r>
              <a:rPr lang="en-US" sz="1600" b="1" dirty="0">
                <a:solidFill>
                  <a:srgbClr val="000000"/>
                </a:solidFill>
              </a:rPr>
              <a:t>. 1.8 </a:t>
            </a:r>
            <a:r>
              <a:rPr lang="en-US" sz="1600" b="1" dirty="0" err="1">
                <a:solidFill>
                  <a:srgbClr val="000000"/>
                </a:solidFill>
              </a:rPr>
              <a:t>mya</a:t>
            </a:r>
            <a:r>
              <a:rPr lang="en-US" sz="1600" b="1" dirty="0">
                <a:solidFill>
                  <a:srgbClr val="000000"/>
                </a:solidFill>
              </a:rPr>
              <a:t> –  10 </a:t>
            </a:r>
            <a:r>
              <a:rPr lang="en-US" sz="1600" b="1" dirty="0" err="1">
                <a:solidFill>
                  <a:srgbClr val="000000"/>
                </a:solidFill>
              </a:rPr>
              <a:t>kya</a:t>
            </a:r>
            <a:r>
              <a:rPr lang="en-US" sz="1600" b="1" dirty="0">
                <a:solidFill>
                  <a:srgbClr val="000000"/>
                </a:solidFill>
              </a:rPr>
              <a:t>    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Time-2001-07-23-8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920799"/>
            <a:ext cx="7315200" cy="3917577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1981200" y="4191000"/>
            <a:ext cx="5334000" cy="76200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3300"/>
              </a:solidFill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115456" y="5105404"/>
            <a:ext cx="4953000" cy="95410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>
                <a:solidFill>
                  <a:prstClr val="black"/>
                </a:solidFill>
                <a:latin typeface="Calibri" pitchFamily="34" charset="0"/>
              </a:rPr>
              <a:t>Homo erectus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Calibri" pitchFamily="34" charset="0"/>
              </a:rPr>
              <a:t>1.8 mya–25,000 </a:t>
            </a:r>
            <a:r>
              <a:rPr lang="en-US" sz="2400" b="1" dirty="0" err="1">
                <a:solidFill>
                  <a:prstClr val="black"/>
                </a:solidFill>
                <a:latin typeface="Calibri" pitchFamily="34" charset="0"/>
              </a:rPr>
              <a:t>ybp</a:t>
            </a:r>
            <a:endParaRPr lang="en-US" sz="24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768230" y="6262914"/>
            <a:ext cx="1612942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</a:rPr>
              <a:t>Time </a:t>
            </a:r>
            <a:r>
              <a:rPr lang="en-US" sz="1200" dirty="0">
                <a:solidFill>
                  <a:srgbClr val="FFFFFF"/>
                </a:solidFill>
              </a:rPr>
              <a:t>23 July 2001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471422" y="1176012"/>
            <a:ext cx="6224782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D79694"/>
                </a:solidFill>
              </a:rPr>
              <a:t>A Walk Through Hominin Evolution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1938" name="Picture 4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286" y="319314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1940" name="Rectangle 6"/>
          <p:cNvSpPr>
            <a:spLocks noChangeArrowheads="1"/>
          </p:cNvSpPr>
          <p:nvPr/>
        </p:nvSpPr>
        <p:spPr bwMode="auto">
          <a:xfrm>
            <a:off x="3352800" y="2998791"/>
            <a:ext cx="4953000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dirty="0">
                <a:solidFill>
                  <a:srgbClr val="003300"/>
                </a:solidFill>
              </a:rPr>
              <a:t>Homo </a:t>
            </a:r>
            <a:r>
              <a:rPr kumimoji="1" lang="en-US" sz="2800" b="1" i="1" dirty="0" err="1">
                <a:solidFill>
                  <a:srgbClr val="003300"/>
                </a:solidFill>
              </a:rPr>
              <a:t>erecti</a:t>
            </a:r>
            <a:r>
              <a:rPr kumimoji="1" lang="en-US" sz="2800" b="1" dirty="0">
                <a:solidFill>
                  <a:srgbClr val="003300"/>
                </a:solidFill>
              </a:rPr>
              <a:t> </a:t>
            </a:r>
          </a:p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dirty="0">
                <a:solidFill>
                  <a:srgbClr val="003300"/>
                </a:solidFill>
              </a:rPr>
              <a:t>are hand axe people</a:t>
            </a:r>
            <a:endParaRPr kumimoji="1" lang="en-US" sz="2400" b="1" i="1" dirty="0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2901486" y="6029325"/>
            <a:ext cx="3674403" cy="621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baseline="30000" dirty="0" err="1">
                <a:solidFill>
                  <a:srgbClr val="FFFFFF"/>
                </a:solidFill>
              </a:rPr>
              <a:t>Acheulian</a:t>
            </a:r>
            <a:r>
              <a:rPr lang="en-US" sz="2400" b="1" baseline="30000" dirty="0">
                <a:solidFill>
                  <a:srgbClr val="FFFFFF"/>
                </a:solidFill>
              </a:rPr>
              <a:t> </a:t>
            </a:r>
            <a:r>
              <a:rPr lang="en-US" sz="2400" b="1" baseline="30000" dirty="0" err="1">
                <a:solidFill>
                  <a:srgbClr val="FFFFFF"/>
                </a:solidFill>
              </a:rPr>
              <a:t>biface</a:t>
            </a:r>
            <a:r>
              <a:rPr lang="en-US" sz="2400" b="1" baseline="30000" dirty="0">
                <a:solidFill>
                  <a:srgbClr val="FFFFFF"/>
                </a:solidFill>
              </a:rPr>
              <a:t> (“hand axe”)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Richard </a:t>
            </a:r>
            <a:r>
              <a:rPr lang="en-US" sz="1200" dirty="0" err="1">
                <a:solidFill>
                  <a:srgbClr val="FFFFFF"/>
                </a:solidFill>
              </a:rPr>
              <a:t>Effland</a:t>
            </a:r>
            <a:r>
              <a:rPr lang="en-US" sz="1200" dirty="0">
                <a:solidFill>
                  <a:srgbClr val="FFFFFF"/>
                </a:solidFill>
              </a:rPr>
              <a:t>, </a:t>
            </a:r>
            <a:r>
              <a:rPr lang="en-US" sz="1200" dirty="0">
                <a:solidFill>
                  <a:srgbClr val="FFFFFF"/>
                </a:solidFill>
                <a:hlinkClick r:id="rId3"/>
              </a:rPr>
              <a:t>Maricopa College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67587" name="Picture 4" descr="handaxe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87700" y="520700"/>
            <a:ext cx="2832100" cy="542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D15D4E-14DA-482A-8C8B-02F88AA948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28601"/>
            <a:ext cx="5175504" cy="6383985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C65A1D3F-6C27-46C2-81FF-E4A8147FC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7722" y="6172200"/>
            <a:ext cx="1644650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5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2010-2024</a:t>
            </a: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A6DECCF2-767E-47B8-9B3D-9CFCFCD91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922" y="6637867"/>
            <a:ext cx="290496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www.d.umn.edu/cla/faculty/troufs/anthfood/aftexts.html#title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4608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7490" name="Picture 3" descr="25_3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7600" y="0"/>
            <a:ext cx="43942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914400" y="5388114"/>
            <a:ext cx="7315200" cy="707886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</a:rPr>
              <a:t>“Java Man” is one of the best-known </a:t>
            </a:r>
            <a:r>
              <a:rPr lang="en-US" sz="1600" b="1" i="1" dirty="0">
                <a:solidFill>
                  <a:prstClr val="black"/>
                </a:solidFill>
              </a:rPr>
              <a:t>Homo erectus</a:t>
            </a:r>
            <a:r>
              <a:rPr lang="en-US" sz="1600" b="1" dirty="0">
                <a:solidFill>
                  <a:prstClr val="black"/>
                </a:solidFill>
              </a:rPr>
              <a:t> peoples</a:t>
            </a:r>
            <a:endParaRPr lang="en-US" sz="16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1586" name="Picture 2" descr="26_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1066800"/>
            <a:ext cx="56388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1587" name="Rectangle 3"/>
          <p:cNvSpPr>
            <a:spLocks noChangeArrowheads="1"/>
          </p:cNvSpPr>
          <p:nvPr/>
        </p:nvSpPr>
        <p:spPr bwMode="auto">
          <a:xfrm>
            <a:off x="381000" y="4191000"/>
            <a:ext cx="4572000" cy="120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7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000" b="1" dirty="0">
                <a:solidFill>
                  <a:srgbClr val="FFFFFF"/>
                </a:solidFill>
              </a:rPr>
              <a:t>“Peking Man” is another . . .</a:t>
            </a:r>
            <a:endParaRPr kumimoji="1" lang="en-US" sz="2000" b="1" i="1" dirty="0">
              <a:solidFill>
                <a:srgbClr val="FFFFFF"/>
              </a:solidFill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kumimoji="1" lang="en-US" sz="1200" b="1" dirty="0">
                <a:solidFill>
                  <a:srgbClr val="FFFFFF"/>
                </a:solidFill>
              </a:rPr>
              <a:t> </a:t>
            </a:r>
            <a:r>
              <a:rPr kumimoji="1" lang="en-US" sz="1100" b="1" dirty="0">
                <a:solidFill>
                  <a:srgbClr val="FFFFFF"/>
                </a:solidFill>
              </a:rPr>
              <a:t>aka</a:t>
            </a:r>
            <a:r>
              <a:rPr kumimoji="1" lang="en-US" sz="1600" b="1" i="1" dirty="0">
                <a:solidFill>
                  <a:srgbClr val="FFFFFF"/>
                </a:solidFill>
              </a:rPr>
              <a:t> Homo erectus </a:t>
            </a:r>
            <a:r>
              <a:rPr kumimoji="1" lang="en-US" sz="1600" b="1" i="1" dirty="0" err="1">
                <a:solidFill>
                  <a:srgbClr val="FFFFFF"/>
                </a:solidFill>
              </a:rPr>
              <a:t>pekinensis</a:t>
            </a:r>
            <a:endParaRPr kumimoji="1" lang="en-US" sz="1600" b="1" i="1" dirty="0">
              <a:solidFill>
                <a:srgbClr val="FFFFFF"/>
              </a:solidFill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kumimoji="1" lang="en-US" sz="1100" b="1" dirty="0">
                <a:solidFill>
                  <a:srgbClr val="FFFFFF"/>
                </a:solidFill>
              </a:rPr>
              <a:t> aka</a:t>
            </a:r>
            <a:r>
              <a:rPr kumimoji="1" lang="en-US" sz="1600" b="1" i="1" dirty="0">
                <a:solidFill>
                  <a:srgbClr val="FFFFFF"/>
                </a:solidFill>
              </a:rPr>
              <a:t> </a:t>
            </a:r>
            <a:r>
              <a:rPr kumimoji="1" lang="en-US" sz="1600" b="1" i="1" dirty="0" err="1">
                <a:solidFill>
                  <a:srgbClr val="FFFFFF"/>
                </a:solidFill>
              </a:rPr>
              <a:t>Sinanthropus</a:t>
            </a:r>
            <a:endParaRPr kumimoji="1" lang="en-US" sz="1600" b="1" i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3498747"/>
            <a:ext cx="7313612" cy="2092881"/>
          </a:xfrm>
        </p:spPr>
        <p:txBody>
          <a:bodyPr>
            <a:spAutoFit/>
          </a:bodyPr>
          <a:lstStyle/>
          <a:p>
            <a:pPr marL="0" indent="342900" algn="ctr">
              <a:spcBef>
                <a:spcPts val="0"/>
              </a:spcBef>
              <a:buFontTx/>
              <a:buNone/>
            </a:pPr>
            <a:r>
              <a:rPr lang="en-US" sz="2800" b="1" dirty="0">
                <a:solidFill>
                  <a:srgbClr val="000000"/>
                </a:solidFill>
              </a:rPr>
              <a:t>meat eating becomes increasingly more important from 1.8 </a:t>
            </a:r>
            <a:r>
              <a:rPr lang="en-US" sz="2800" b="1" dirty="0" err="1">
                <a:solidFill>
                  <a:srgbClr val="000000"/>
                </a:solidFill>
              </a:rPr>
              <a:t>mya</a:t>
            </a:r>
            <a:r>
              <a:rPr lang="en-US" sz="2800" b="1" dirty="0">
                <a:solidFill>
                  <a:srgbClr val="000000"/>
                </a:solidFill>
              </a:rPr>
              <a:t> onwards . . .</a:t>
            </a:r>
          </a:p>
          <a:p>
            <a:pPr marL="0" indent="342900" algn="ctr">
              <a:spcBef>
                <a:spcPts val="0"/>
              </a:spcBef>
              <a:buFontTx/>
              <a:buNone/>
            </a:pPr>
            <a:r>
              <a:rPr lang="en-US" sz="1800" dirty="0">
                <a:solidFill>
                  <a:srgbClr val="000000"/>
                </a:solidFill>
              </a:rPr>
              <a:t>with the beginning of the Pleistocene, </a:t>
            </a:r>
          </a:p>
          <a:p>
            <a:pPr marL="0" indent="342900" algn="ctr">
              <a:spcBef>
                <a:spcPts val="0"/>
              </a:spcBef>
              <a:buFontTx/>
              <a:buNone/>
            </a:pPr>
            <a:r>
              <a:rPr lang="en-US" sz="2800" b="1" dirty="0">
                <a:solidFill>
                  <a:srgbClr val="000000"/>
                </a:solidFill>
              </a:rPr>
              <a:t>and the advent of </a:t>
            </a:r>
            <a:r>
              <a:rPr lang="en-US" sz="2800" b="1" i="1" dirty="0">
                <a:solidFill>
                  <a:srgbClr val="000000"/>
                </a:solidFill>
              </a:rPr>
              <a:t>Homo erectus</a:t>
            </a:r>
            <a:endParaRPr lang="en-US" sz="2800" b="1" dirty="0">
              <a:solidFill>
                <a:srgbClr val="000000"/>
              </a:solidFill>
            </a:endParaRPr>
          </a:p>
        </p:txBody>
      </p:sp>
      <p:pic>
        <p:nvPicPr>
          <p:cNvPr id="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6142" y="1074058"/>
            <a:ext cx="259080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990600" y="685800"/>
            <a:ext cx="73136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Hunting / Gathering / Foraging 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Text Box 2"/>
          <p:cNvSpPr txBox="1">
            <a:spLocks noChangeArrowheads="1"/>
          </p:cNvSpPr>
          <p:nvPr/>
        </p:nvSpPr>
        <p:spPr bwMode="auto">
          <a:xfrm>
            <a:off x="2317297" y="6331860"/>
            <a:ext cx="45116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hlinkClick r:id="rId3"/>
              </a:rPr>
              <a:t>www.d.umn.edu/cla/faculty/troufs/anth1602/pctimes.html#title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14753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eft Arrow 6"/>
          <p:cNvSpPr/>
          <p:nvPr/>
        </p:nvSpPr>
        <p:spPr>
          <a:xfrm>
            <a:off x="4894950" y="3233058"/>
            <a:ext cx="2057400" cy="381000"/>
          </a:xfrm>
          <a:prstGeom prst="lef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18150" y="2436674"/>
            <a:ext cx="6868548" cy="1754326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FFFFFF"/>
                </a:solidFill>
                <a:latin typeface="Calibri" pitchFamily="34" charset="0"/>
              </a:rPr>
              <a:t>first evidence of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i="1" dirty="0">
                <a:solidFill>
                  <a:srgbClr val="FFFFFF"/>
                </a:solidFill>
                <a:latin typeface="Calibri" pitchFamily="34" charset="0"/>
              </a:rPr>
              <a:t>sustained</a:t>
            </a:r>
            <a:r>
              <a:rPr lang="en-US" sz="4800" b="1" i="1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sz="4800" b="1" dirty="0">
                <a:solidFill>
                  <a:srgbClr val="FFFFFF"/>
                </a:solidFill>
                <a:latin typeface="Calibri" pitchFamily="34" charset="0"/>
              </a:rPr>
              <a:t>meat eating =</a:t>
            </a:r>
          </a:p>
        </p:txBody>
      </p:sp>
      <p:sp>
        <p:nvSpPr>
          <p:cNvPr id="4" name="Rectangle 3"/>
          <p:cNvSpPr/>
          <p:nvPr/>
        </p:nvSpPr>
        <p:spPr>
          <a:xfrm>
            <a:off x="961572" y="4149804"/>
            <a:ext cx="7194022" cy="1107996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i="1" dirty="0">
                <a:solidFill>
                  <a:srgbClr val="FFFFFF"/>
                </a:solidFill>
                <a:latin typeface="Calibri" pitchFamily="34" charset="0"/>
              </a:rPr>
              <a:t>food revolution #2</a:t>
            </a:r>
            <a:r>
              <a:rPr lang="en-US" sz="6600" b="1" dirty="0">
                <a:solidFill>
                  <a:srgbClr val="FFFFFF"/>
                </a:solidFill>
                <a:latin typeface="Calibri" pitchFamily="34" charset="0"/>
              </a:rPr>
              <a:t>?</a:t>
            </a:r>
            <a:endParaRPr lang="en-US" sz="88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89425" y="5486400"/>
            <a:ext cx="2344231" cy="646331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>
                <a:solidFill>
                  <a:srgbClr val="FFFFFF"/>
                </a:solidFill>
                <a:latin typeface="Calibri" pitchFamily="34" charset="0"/>
              </a:rPr>
              <a:t>ca</a:t>
            </a:r>
            <a:r>
              <a:rPr lang="en-US" sz="3600" b="1" dirty="0">
                <a:solidFill>
                  <a:srgbClr val="FFFFFF"/>
                </a:solidFill>
                <a:latin typeface="Calibri" pitchFamily="34" charset="0"/>
              </a:rPr>
              <a:t>. 1.8 </a:t>
            </a:r>
            <a:r>
              <a:rPr lang="en-US" sz="3600" b="1" dirty="0" err="1">
                <a:solidFill>
                  <a:srgbClr val="FFFFFF"/>
                </a:solidFill>
                <a:latin typeface="Calibri" pitchFamily="34" charset="0"/>
              </a:rPr>
              <a:t>mya</a:t>
            </a:r>
            <a:endParaRPr lang="en-US" sz="4800" b="1" dirty="0">
              <a:solidFill>
                <a:srgbClr val="FFFF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4899025"/>
            <a:ext cx="5486400" cy="982448"/>
          </a:xfrm>
        </p:spPr>
        <p:txBody>
          <a:bodyPr>
            <a:spAutoFit/>
          </a:bodyPr>
          <a:lstStyle/>
          <a:p>
            <a:pPr marL="285750" indent="-285750"/>
            <a:r>
              <a:rPr lang="en-US" sz="2400" b="1" dirty="0"/>
              <a:t>bio-physical</a:t>
            </a:r>
          </a:p>
          <a:p>
            <a:pPr marL="285750" indent="-285750">
              <a:lnSpc>
                <a:spcPct val="0"/>
              </a:lnSpc>
            </a:pPr>
            <a:endParaRPr lang="en-US" sz="2400" b="1" dirty="0"/>
          </a:p>
          <a:p>
            <a:pPr marL="285750" indent="-285750"/>
            <a:r>
              <a:rPr lang="en-US" sz="2400" b="1" dirty="0"/>
              <a:t>socio-cultural</a:t>
            </a:r>
          </a:p>
        </p:txBody>
      </p:sp>
      <p:sp>
        <p:nvSpPr>
          <p:cNvPr id="322562" name="Rectangle 4"/>
          <p:cNvSpPr>
            <a:spLocks noChangeArrowheads="1"/>
          </p:cNvSpPr>
          <p:nvPr/>
        </p:nvSpPr>
        <p:spPr bwMode="auto">
          <a:xfrm>
            <a:off x="1304925" y="2974975"/>
            <a:ext cx="6684963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3200" b="1" dirty="0">
                <a:solidFill>
                  <a:srgbClr val="003300"/>
                </a:solidFill>
              </a:rPr>
              <a:t>complex interrelated</a:t>
            </a:r>
            <a:br>
              <a:rPr kumimoji="1" lang="en-US" sz="3200" b="1" dirty="0">
                <a:solidFill>
                  <a:srgbClr val="003300"/>
                </a:solidFill>
              </a:rPr>
            </a:br>
            <a:r>
              <a:rPr kumimoji="1" lang="en-US" sz="3200" b="1" dirty="0">
                <a:solidFill>
                  <a:srgbClr val="003300"/>
                </a:solidFill>
              </a:rPr>
              <a:t>and interacting changes occurred with meat eating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990600" y="685800"/>
            <a:ext cx="73136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Hunting / Gathering / Foraging </a:t>
            </a: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879850"/>
            <a:ext cx="7340600" cy="1835150"/>
          </a:xfrm>
        </p:spPr>
        <p:txBody>
          <a:bodyPr/>
          <a:lstStyle/>
          <a:p>
            <a:pPr marL="285750" indent="-285750" algn="ctr">
              <a:lnSpc>
                <a:spcPct val="150000"/>
              </a:lnSpc>
              <a:buFontTx/>
              <a:buNone/>
            </a:pPr>
            <a:r>
              <a:rPr lang="en-US" sz="2400" b="1" dirty="0"/>
              <a:t>probably originally followed the hunting of lions or wild dogs in the African savannah . . .</a:t>
            </a:r>
          </a:p>
        </p:txBody>
      </p:sp>
      <p:sp>
        <p:nvSpPr>
          <p:cNvPr id="387074" name="Rectangle 4"/>
          <p:cNvSpPr>
            <a:spLocks noChangeArrowheads="1"/>
          </p:cNvSpPr>
          <p:nvPr/>
        </p:nvSpPr>
        <p:spPr bwMode="auto">
          <a:xfrm>
            <a:off x="2433383" y="2908300"/>
            <a:ext cx="44518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3600" b="1" dirty="0">
                <a:solidFill>
                  <a:srgbClr val="003300"/>
                </a:solidFill>
              </a:rPr>
              <a:t>hominin hunting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990600" y="685800"/>
            <a:ext cx="73136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Hunting / Gathering / Foraging 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7400" y="3898345"/>
            <a:ext cx="5105400" cy="2135969"/>
          </a:xfrm>
        </p:spPr>
        <p:txBody>
          <a:bodyPr>
            <a:spAutoFit/>
          </a:bodyPr>
          <a:lstStyle/>
          <a:p>
            <a:pPr marL="628650" indent="-285750">
              <a:lnSpc>
                <a:spcPct val="140000"/>
              </a:lnSpc>
            </a:pPr>
            <a:r>
              <a:rPr lang="en-US" sz="2400" b="1" dirty="0"/>
              <a:t>hunt in groups</a:t>
            </a:r>
          </a:p>
          <a:p>
            <a:pPr marL="628650" indent="-285750">
              <a:lnSpc>
                <a:spcPct val="140000"/>
              </a:lnSpc>
            </a:pPr>
            <a:r>
              <a:rPr lang="en-US" sz="2400" b="1" dirty="0"/>
              <a:t>share their food</a:t>
            </a:r>
          </a:p>
          <a:p>
            <a:pPr marL="628650" indent="-285750">
              <a:lnSpc>
                <a:spcPct val="140000"/>
              </a:lnSpc>
            </a:pPr>
            <a:r>
              <a:rPr lang="en-US" sz="2400" b="1" dirty="0"/>
              <a:t>hunt cooperatively</a:t>
            </a:r>
            <a:br>
              <a:rPr lang="en-US" sz="2400" b="1" dirty="0"/>
            </a:br>
            <a:r>
              <a:rPr lang="en-US" sz="1600" dirty="0"/>
              <a:t>(</a:t>
            </a:r>
            <a:r>
              <a:rPr lang="en-US" sz="1600" i="1" dirty="0"/>
              <a:t>i.e., </a:t>
            </a:r>
            <a:r>
              <a:rPr lang="en-US" sz="1600" dirty="0"/>
              <a:t>as a team)</a:t>
            </a:r>
          </a:p>
        </p:txBody>
      </p:sp>
      <p:sp>
        <p:nvSpPr>
          <p:cNvPr id="388098" name="Rectangle 4"/>
          <p:cNvSpPr>
            <a:spLocks noChangeArrowheads="1"/>
          </p:cNvSpPr>
          <p:nvPr/>
        </p:nvSpPr>
        <p:spPr bwMode="auto">
          <a:xfrm>
            <a:off x="1033661" y="2782026"/>
            <a:ext cx="6984604" cy="102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3200" b="1" dirty="0">
                <a:solidFill>
                  <a:srgbClr val="003300"/>
                </a:solidFill>
              </a:rPr>
              <a:t>lions, </a:t>
            </a:r>
            <a:r>
              <a:rPr kumimoji="1" lang="en-US" sz="3200" b="1" dirty="0" err="1">
                <a:solidFill>
                  <a:srgbClr val="003300"/>
                </a:solidFill>
              </a:rPr>
              <a:t>heyenas</a:t>
            </a:r>
            <a:r>
              <a:rPr kumimoji="1" lang="en-US" sz="3200" b="1" dirty="0">
                <a:solidFill>
                  <a:srgbClr val="003300"/>
                </a:solidFill>
              </a:rPr>
              <a:t>, and wild dogs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400" dirty="0">
                <a:solidFill>
                  <a:srgbClr val="003300"/>
                </a:solidFill>
              </a:rPr>
              <a:t>and other hunting animals</a:t>
            </a:r>
          </a:p>
        </p:txBody>
      </p:sp>
      <p:sp>
        <p:nvSpPr>
          <p:cNvPr id="1436674" name="Rectangle 2"/>
          <p:cNvSpPr>
            <a:spLocks noChangeArrowheads="1"/>
          </p:cNvSpPr>
          <p:nvPr/>
        </p:nvSpPr>
        <p:spPr bwMode="auto">
          <a:xfrm>
            <a:off x="990600" y="685800"/>
            <a:ext cx="73136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Hunting / Gathering / Foraging 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22025" y="6337887"/>
            <a:ext cx="4876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hlinkClick r:id="rId2"/>
              </a:rPr>
              <a:t>http://news.bbc.co.uk/2/hi/science/nature/8548478.stm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225" y="114390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2829342"/>
            <a:ext cx="7315200" cy="2123658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</a:rPr>
              <a:t>some</a:t>
            </a:r>
            <a:r>
              <a:rPr lang="en-US" sz="3600" b="1" i="1" dirty="0">
                <a:solidFill>
                  <a:prstClr val="black"/>
                </a:solidFill>
              </a:rPr>
              <a:t> Homo erectus </a:t>
            </a:r>
            <a:r>
              <a:rPr lang="en-US" sz="3600" b="1" dirty="0">
                <a:solidFill>
                  <a:prstClr val="black"/>
                </a:solidFill>
              </a:rPr>
              <a:t>groups 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</a:rPr>
              <a:t>“had fire” . . .</a:t>
            </a:r>
            <a:endParaRPr lang="en-US" sz="36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6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lvl="1" indent="-225425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</a:rPr>
              <a:t>Exploring the Diets of Extinct Humans</a:t>
            </a:r>
            <a:br>
              <a:rPr lang="en-US" b="1" dirty="0">
                <a:solidFill>
                  <a:srgbClr val="D79694"/>
                </a:solidFill>
              </a:rPr>
            </a:br>
            <a:r>
              <a:rPr lang="en-US" b="1" dirty="0">
                <a:solidFill>
                  <a:srgbClr val="D79694"/>
                </a:solidFill>
              </a:rPr>
              <a:t>Through Paleontology</a:t>
            </a:r>
          </a:p>
          <a:p>
            <a:pPr marL="1139825" lvl="3" indent="-225425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</a:rPr>
              <a:t>Teeth</a:t>
            </a:r>
          </a:p>
          <a:p>
            <a:pPr marL="1139825" lvl="3" indent="-225425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</a:rPr>
              <a:t>Skulls and Jaws</a:t>
            </a:r>
          </a:p>
          <a:p>
            <a:pPr marL="1139825" lvl="3" indent="-225425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</a:rPr>
              <a:t>The Postcranial Skeleton</a:t>
            </a:r>
          </a:p>
          <a:p>
            <a:pPr marL="682625" lvl="1" indent="-225425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</a:rPr>
              <a:t>What Is Adaptation?</a:t>
            </a:r>
          </a:p>
          <a:p>
            <a:pPr marL="682625" lvl="1" indent="-225425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</a:rPr>
              <a:t>Using Chemistry to Infer the Diets </a:t>
            </a:r>
            <a:br>
              <a:rPr lang="en-US" b="1" dirty="0">
                <a:solidFill>
                  <a:srgbClr val="D79694"/>
                </a:solidFill>
              </a:rPr>
            </a:br>
            <a:r>
              <a:rPr lang="en-US" b="1" dirty="0">
                <a:solidFill>
                  <a:srgbClr val="D79694"/>
                </a:solidFill>
              </a:rPr>
              <a:t>of Extinct Hominins</a:t>
            </a:r>
          </a:p>
          <a:p>
            <a:pPr marL="682625" lvl="1" indent="-225425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</a:rPr>
              <a:t>Our Place in Nature</a:t>
            </a:r>
          </a:p>
          <a:p>
            <a:pPr marL="682625" lvl="1" indent="-225425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</a:rPr>
              <a:t>A Brief Who's Who of the Early Hominins</a:t>
            </a:r>
          </a:p>
          <a:p>
            <a:pPr marL="682625" lvl="1" indent="-225425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</a:rPr>
              <a:t>What Did Early Hominins Eat?</a:t>
            </a:r>
          </a:p>
          <a:p>
            <a:pPr marL="682625" lvl="1" indent="-225425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</a:rPr>
              <a:t>What Can We Say About the Diets of   		      Fossil </a:t>
            </a:r>
            <a:r>
              <a:rPr lang="en-US" sz="3200" b="1" i="1" dirty="0">
                <a:solidFill>
                  <a:srgbClr val="000000"/>
                </a:solidFill>
              </a:rPr>
              <a:t>Homo</a:t>
            </a:r>
            <a:r>
              <a:rPr lang="en-US" sz="3200" b="1" dirty="0">
                <a:solidFill>
                  <a:srgbClr val="000000"/>
                </a:solidFill>
              </a:rPr>
              <a:t>?</a:t>
            </a:r>
          </a:p>
          <a:p>
            <a:pPr marL="682625" lvl="1" indent="-225425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</a:rPr>
              <a:t>Summary</a:t>
            </a:r>
          </a:p>
          <a:p>
            <a:pPr marL="682625" lvl="1" indent="-225425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dirty="0">
                <a:solidFill>
                  <a:srgbClr val="D79694"/>
                </a:solidFill>
              </a:rPr>
              <a:t>Diet and Human Evolution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329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</a:rPr>
              <a:t>Diet and Human Evolution</a:t>
            </a:r>
          </a:p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67000" y="5972628"/>
            <a:ext cx="35814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000000"/>
                </a:solidFill>
              </a:rPr>
              <a:t>ca</a:t>
            </a:r>
            <a:r>
              <a:rPr lang="en-US" sz="2400" b="1" dirty="0">
                <a:solidFill>
                  <a:srgbClr val="000000"/>
                </a:solidFill>
              </a:rPr>
              <a:t>. 1.8 </a:t>
            </a:r>
            <a:r>
              <a:rPr lang="en-US" sz="2400" b="1" dirty="0" err="1">
                <a:solidFill>
                  <a:srgbClr val="000000"/>
                </a:solidFill>
              </a:rPr>
              <a:t>mya</a:t>
            </a:r>
            <a:r>
              <a:rPr lang="en-US" sz="2400" b="1" dirty="0">
                <a:solidFill>
                  <a:srgbClr val="000000"/>
                </a:solidFill>
              </a:rPr>
              <a:t> –  10 </a:t>
            </a:r>
            <a:r>
              <a:rPr lang="en-US" sz="2400" b="1" dirty="0" err="1">
                <a:solidFill>
                  <a:srgbClr val="000000"/>
                </a:solidFill>
              </a:rPr>
              <a:t>kya</a:t>
            </a:r>
            <a:endParaRPr lang="en-US" sz="2400" b="1" dirty="0">
              <a:solidFill>
                <a:srgbClr val="000000"/>
              </a:solidFill>
            </a:endParaRPr>
          </a:p>
          <a:p>
            <a:pPr algn="ctr"/>
            <a:endParaRPr lang="en-US" sz="2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52977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19" name="Text Box 3"/>
          <p:cNvSpPr txBox="1">
            <a:spLocks noChangeArrowheads="1"/>
          </p:cNvSpPr>
          <p:nvPr/>
        </p:nvSpPr>
        <p:spPr bwMode="auto">
          <a:xfrm>
            <a:off x="3062514" y="6277428"/>
            <a:ext cx="3010761" cy="33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hlinkClick r:id="rId4"/>
              </a:rPr>
              <a:t>http://msnbc.msn.com/id/4863378/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2895600"/>
            <a:ext cx="7315200" cy="1723549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fire improves the efficiency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of getting food when hunting . . 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(by using fire to drive out small and large animals, for e.g.)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6946" name="Picture 3" descr="26_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549275"/>
            <a:ext cx="7315200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76250" y="838200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i="1" dirty="0">
                <a:solidFill>
                  <a:srgbClr val="FFFFFF"/>
                </a:solidFill>
              </a:rPr>
              <a:t>Homo erectus</a:t>
            </a:r>
            <a:br>
              <a:rPr lang="en-US" sz="2000" b="1" i="1" dirty="0">
                <a:solidFill>
                  <a:srgbClr val="FFFFFF"/>
                </a:solidFill>
              </a:rPr>
            </a:br>
            <a:r>
              <a:rPr lang="en-US" sz="1600" kern="0" dirty="0">
                <a:solidFill>
                  <a:srgbClr val="000000"/>
                </a:solidFill>
                <a:latin typeface="Times New Roman"/>
              </a:rPr>
              <a:t> (</a:t>
            </a:r>
            <a:r>
              <a:rPr lang="en-US" sz="1600" kern="0" dirty="0" err="1">
                <a:solidFill>
                  <a:srgbClr val="000000"/>
                </a:solidFill>
                <a:latin typeface="Times New Roman"/>
              </a:rPr>
              <a:t>Zhoukoudian</a:t>
            </a:r>
            <a:r>
              <a:rPr lang="en-US" sz="1600" kern="0" dirty="0">
                <a:solidFill>
                  <a:srgbClr val="000000"/>
                </a:solidFill>
                <a:latin typeface="Times New Roman"/>
              </a:rPr>
              <a:t>, China)</a:t>
            </a:r>
            <a:endParaRPr lang="en-US" b="1" i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8994" name="Picture 2" descr="He_fire3_7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38100"/>
            <a:ext cx="6445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8995" name="Text Box 3"/>
          <p:cNvSpPr txBox="1">
            <a:spLocks noChangeArrowheads="1"/>
          </p:cNvSpPr>
          <p:nvPr/>
        </p:nvSpPr>
        <p:spPr bwMode="auto">
          <a:xfrm>
            <a:off x="2881086" y="6475773"/>
            <a:ext cx="336675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</a:rPr>
              <a:t>The First Men </a:t>
            </a:r>
            <a:r>
              <a:rPr lang="en-US" sz="1200" dirty="0">
                <a:solidFill>
                  <a:srgbClr val="FFFFFF"/>
                </a:solidFill>
              </a:rPr>
              <a:t>(Little Brown, 1973), p. 26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76250" y="838200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i="1" dirty="0">
                <a:solidFill>
                  <a:srgbClr val="FFFFFF"/>
                </a:solidFill>
              </a:rPr>
              <a:t>Homo erectus</a:t>
            </a:r>
            <a:br>
              <a:rPr lang="en-US" sz="2000" b="1" i="1" dirty="0">
                <a:solidFill>
                  <a:srgbClr val="FFFFFF"/>
                </a:solidFill>
              </a:rPr>
            </a:br>
            <a:r>
              <a:rPr lang="en-US" sz="1600" kern="0" dirty="0">
                <a:solidFill>
                  <a:srgbClr val="FFFFFF"/>
                </a:solidFill>
                <a:latin typeface="Times New Roman"/>
              </a:rPr>
              <a:t> (</a:t>
            </a:r>
            <a:r>
              <a:rPr lang="en-US" sz="1600" kern="0" dirty="0" err="1">
                <a:solidFill>
                  <a:srgbClr val="FFFFFF"/>
                </a:solidFill>
                <a:latin typeface="Times New Roman"/>
              </a:rPr>
              <a:t>Zhoukoudian</a:t>
            </a:r>
            <a:r>
              <a:rPr lang="en-US" sz="1600" kern="0" dirty="0">
                <a:solidFill>
                  <a:srgbClr val="FFFFFF"/>
                </a:solidFill>
                <a:latin typeface="Times New Roman"/>
              </a:rPr>
              <a:t>, China)</a:t>
            </a:r>
            <a:endParaRPr lang="en-US" b="1" i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2895600"/>
            <a:ext cx="7315200" cy="193899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and fire helps in the collecting of foods by rejuvenating certain valuable wild crops . . 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such as blueberries, for e.g., . . .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237636" y="6262914"/>
            <a:ext cx="2674130" cy="321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hlinkClick r:id="rId3"/>
              </a:rPr>
              <a:t>http://en.wikipedia.org/wiki/Blueberry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3937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237636" y="6262914"/>
            <a:ext cx="2674130" cy="321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hlinkClick r:id="rId4"/>
              </a:rPr>
              <a:t>http://en.wikipedia.org/wiki/Blueberry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Woman and Blueberries, Parick DesJarlait, 197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5514"/>
            <a:ext cx="9144000" cy="6035040"/>
          </a:xfrm>
          <a:prstGeom prst="rect">
            <a:avLst/>
          </a:prstGeom>
          <a:noFill/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694724" y="5441720"/>
            <a:ext cx="3754553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Woman and Blueberries.</a:t>
            </a:r>
            <a:br>
              <a:rPr kumimoji="0" 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</a:b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Creator: Patrick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DesJarlait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 (1912-1972)</a:t>
            </a:r>
            <a:b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hlinkClick r:id="rId4"/>
              </a:rPr>
            </a:br>
            <a:r>
              <a:rPr kumimoji="0" lang="en-US" sz="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hlinkClick r:id="rId5"/>
              </a:rPr>
              <a:t>Minnesota Historical Society</a:t>
            </a:r>
            <a:br>
              <a:rPr kumimoji="0" lang="en-US" sz="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</a:br>
            <a:endParaRPr kumimoji="0" lang="en-US" sz="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2727687"/>
            <a:ext cx="7315200" cy="2954655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</a:rPr>
              <a:t>and fire improves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</a:rPr>
              <a:t>the efficiency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</a:rPr>
              <a:t>of the digestibility of meat . . .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(that is, a pound of cooked meat provides more net energy than a pound of uncooked meat)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4898" name="Picture 3" descr="He_fi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117600"/>
            <a:ext cx="7315200" cy="490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4899" name="Text Box 4"/>
          <p:cNvSpPr txBox="1">
            <a:spLocks noChangeArrowheads="1"/>
          </p:cNvSpPr>
          <p:nvPr/>
        </p:nvSpPr>
        <p:spPr bwMode="auto">
          <a:xfrm>
            <a:off x="1349336" y="6339114"/>
            <a:ext cx="644888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3300"/>
                </a:solidFill>
                <a:hlinkClick r:id="rId4"/>
              </a:rPr>
              <a:t>www.gridclub.com/fact_gadget/1001/human_world/prehistoric_people/639.html</a:t>
            </a:r>
            <a:endParaRPr lang="en-US" sz="1200" dirty="0">
              <a:solidFill>
                <a:srgbClr val="003300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76250" y="838200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i="1" dirty="0">
                <a:solidFill>
                  <a:srgbClr val="000000"/>
                </a:solidFill>
              </a:rPr>
              <a:t>Homo erectus</a:t>
            </a:r>
            <a:br>
              <a:rPr lang="en-US" sz="2000" b="1" i="1" dirty="0">
                <a:solidFill>
                  <a:srgbClr val="000000"/>
                </a:solidFill>
              </a:rPr>
            </a:br>
            <a:r>
              <a:rPr lang="en-US" sz="1600" kern="0" dirty="0">
                <a:solidFill>
                  <a:srgbClr val="000000"/>
                </a:solidFill>
                <a:latin typeface="Times New Roman"/>
              </a:rPr>
              <a:t> (</a:t>
            </a:r>
            <a:r>
              <a:rPr lang="en-US" sz="1600" kern="0" dirty="0" err="1">
                <a:solidFill>
                  <a:srgbClr val="000000"/>
                </a:solidFill>
                <a:latin typeface="Times New Roman"/>
              </a:rPr>
              <a:t>Zhoukoudian</a:t>
            </a:r>
            <a:r>
              <a:rPr lang="en-US" sz="1600" kern="0" dirty="0">
                <a:solidFill>
                  <a:srgbClr val="000000"/>
                </a:solidFill>
                <a:latin typeface="Times New Roman"/>
              </a:rPr>
              <a:t>, China)</a:t>
            </a:r>
            <a:endParaRPr lang="en-US" b="1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1042" name="Picture 2" descr="He_fire17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6425" y="3630"/>
            <a:ext cx="6444119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1043" name="Text Box 3"/>
          <p:cNvSpPr txBox="1">
            <a:spLocks noChangeArrowheads="1"/>
          </p:cNvSpPr>
          <p:nvPr/>
        </p:nvSpPr>
        <p:spPr bwMode="auto">
          <a:xfrm>
            <a:off x="2939142" y="1222046"/>
            <a:ext cx="326897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</a:rPr>
              <a:t>The First Men </a:t>
            </a:r>
            <a:r>
              <a:rPr lang="en-US" sz="1200" dirty="0">
                <a:solidFill>
                  <a:srgbClr val="FFFFFF"/>
                </a:solidFill>
              </a:rPr>
              <a:t>(Little Brown, 1973), p. 8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61736" y="552069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i="1" dirty="0">
                <a:solidFill>
                  <a:srgbClr val="FFFFFF"/>
                </a:solidFill>
              </a:rPr>
              <a:t>Homo erectus</a:t>
            </a:r>
            <a:br>
              <a:rPr lang="en-US" sz="2000" b="1" i="1" dirty="0">
                <a:solidFill>
                  <a:srgbClr val="FFFFFF"/>
                </a:solidFill>
              </a:rPr>
            </a:br>
            <a:r>
              <a:rPr lang="en-US" sz="1600" kern="0" dirty="0">
                <a:solidFill>
                  <a:srgbClr val="FFFFFF"/>
                </a:solidFill>
                <a:latin typeface="Times New Roman"/>
              </a:rPr>
              <a:t> (</a:t>
            </a:r>
            <a:r>
              <a:rPr lang="en-US" sz="1600" kern="0" dirty="0" err="1">
                <a:solidFill>
                  <a:srgbClr val="FFFFFF"/>
                </a:solidFill>
                <a:latin typeface="Times New Roman"/>
              </a:rPr>
              <a:t>Zhoukoudian</a:t>
            </a:r>
            <a:r>
              <a:rPr lang="en-US" sz="1600" kern="0" dirty="0">
                <a:solidFill>
                  <a:srgbClr val="FFFFFF"/>
                </a:solidFill>
                <a:latin typeface="Times New Roman"/>
              </a:rPr>
              <a:t>, China)</a:t>
            </a:r>
            <a:endParaRPr lang="en-US" b="1" i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Time-2001-07-23-2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341562"/>
            <a:ext cx="7772400" cy="337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230550" y="1346555"/>
            <a:ext cx="2648482" cy="543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</a:rPr>
              <a:t>“Fossil </a:t>
            </a:r>
            <a:r>
              <a:rPr lang="en-US" sz="2400" b="1" i="1" dirty="0">
                <a:solidFill>
                  <a:srgbClr val="FFFFFF"/>
                </a:solidFill>
              </a:rPr>
              <a:t>Homo</a:t>
            </a:r>
            <a:r>
              <a:rPr lang="en-US" sz="2400" b="1" dirty="0">
                <a:solidFill>
                  <a:srgbClr val="FFFFFF"/>
                </a:solidFill>
              </a:rPr>
              <a:t>”</a:t>
            </a: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750086" y="6262914"/>
            <a:ext cx="1612942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</a:rPr>
              <a:t>Time </a:t>
            </a:r>
            <a:r>
              <a:rPr lang="en-US" sz="1200" dirty="0">
                <a:solidFill>
                  <a:srgbClr val="FFFFFF"/>
                </a:solidFill>
              </a:rPr>
              <a:t>23 July 2001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876800" y="2514600"/>
            <a:ext cx="3505200" cy="17526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82250" y="4777450"/>
            <a:ext cx="3223550" cy="338554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rgbClr val="000000"/>
                </a:solidFill>
              </a:rPr>
              <a:t>   ca</a:t>
            </a:r>
            <a:r>
              <a:rPr lang="en-US" sz="1600" b="1" dirty="0">
                <a:solidFill>
                  <a:srgbClr val="000000"/>
                </a:solidFill>
              </a:rPr>
              <a:t>. 1.8 </a:t>
            </a:r>
            <a:r>
              <a:rPr lang="en-US" sz="1600" b="1" dirty="0" err="1">
                <a:solidFill>
                  <a:srgbClr val="000000"/>
                </a:solidFill>
              </a:rPr>
              <a:t>mya</a:t>
            </a:r>
            <a:r>
              <a:rPr lang="en-US" sz="1600" b="1" dirty="0">
                <a:solidFill>
                  <a:srgbClr val="000000"/>
                </a:solidFill>
              </a:rPr>
              <a:t> –  10 </a:t>
            </a:r>
            <a:r>
              <a:rPr lang="en-US" sz="1600" b="1" dirty="0" err="1">
                <a:solidFill>
                  <a:srgbClr val="000000"/>
                </a:solidFill>
              </a:rPr>
              <a:t>kya</a:t>
            </a:r>
            <a:r>
              <a:rPr lang="en-US" sz="1600" b="1" dirty="0">
                <a:solidFill>
                  <a:srgbClr val="000000"/>
                </a:solidFill>
              </a:rPr>
              <a:t>    </a:t>
            </a:r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3090" name="Picture 2" descr="He_fire2_7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1757" y="0"/>
            <a:ext cx="6171873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881645" y="1222046"/>
            <a:ext cx="336675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</a:rPr>
              <a:t>The First Men </a:t>
            </a:r>
            <a:r>
              <a:rPr lang="en-US" sz="1200" dirty="0">
                <a:solidFill>
                  <a:srgbClr val="FFFFFF"/>
                </a:solidFill>
              </a:rPr>
              <a:t>(Little Brown, 1973), p. 29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61736" y="552069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i="1" dirty="0">
                <a:solidFill>
                  <a:srgbClr val="FFFFFF"/>
                </a:solidFill>
              </a:rPr>
              <a:t>Homo erectus</a:t>
            </a:r>
            <a:br>
              <a:rPr lang="en-US" sz="2000" b="1" i="1" dirty="0">
                <a:solidFill>
                  <a:srgbClr val="FFFFFF"/>
                </a:solidFill>
              </a:rPr>
            </a:br>
            <a:r>
              <a:rPr lang="en-US" sz="1600" kern="0" dirty="0">
                <a:solidFill>
                  <a:srgbClr val="FFFFFF"/>
                </a:solidFill>
                <a:latin typeface="Times New Roman"/>
              </a:rPr>
              <a:t> (</a:t>
            </a:r>
            <a:r>
              <a:rPr lang="en-US" sz="1600" kern="0" dirty="0" err="1">
                <a:solidFill>
                  <a:srgbClr val="FFFFFF"/>
                </a:solidFill>
                <a:latin typeface="Times New Roman"/>
              </a:rPr>
              <a:t>Zhoukoudian</a:t>
            </a:r>
            <a:r>
              <a:rPr lang="en-US" sz="1600" kern="0" dirty="0">
                <a:solidFill>
                  <a:srgbClr val="FFFFFF"/>
                </a:solidFill>
                <a:latin typeface="Times New Roman"/>
              </a:rPr>
              <a:t>, China)</a:t>
            </a:r>
            <a:endParaRPr lang="en-US" b="1" i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228599"/>
            <a:ext cx="7162069" cy="5257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914400" y="5486400"/>
            <a:ext cx="7315200" cy="769441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</a:rPr>
              <a:t>and fire become key for protection . . .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0" y="633425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hlinkClick r:id="rId4"/>
              </a:rPr>
              <a:t>http://www.dandebat.dk/eng-hellig1.htm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61736" y="552069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i="1" dirty="0">
                <a:solidFill>
                  <a:srgbClr val="FFFFFF"/>
                </a:solidFill>
              </a:rPr>
              <a:t>Homo erectus</a:t>
            </a:r>
            <a:br>
              <a:rPr lang="en-US" sz="2000" b="1" i="1" dirty="0">
                <a:solidFill>
                  <a:srgbClr val="FFFFFF"/>
                </a:solidFill>
              </a:rPr>
            </a:br>
            <a:r>
              <a:rPr lang="en-US" sz="1600" kern="0" dirty="0">
                <a:solidFill>
                  <a:srgbClr val="FFFFFF"/>
                </a:solidFill>
                <a:latin typeface="Times New Roman"/>
              </a:rPr>
              <a:t> (</a:t>
            </a:r>
            <a:r>
              <a:rPr lang="en-US" sz="1600" kern="0" dirty="0" err="1">
                <a:solidFill>
                  <a:srgbClr val="FFFFFF"/>
                </a:solidFill>
                <a:latin typeface="Times New Roman"/>
              </a:rPr>
              <a:t>Zhoukoudian</a:t>
            </a:r>
            <a:r>
              <a:rPr lang="en-US" sz="1600" kern="0" dirty="0">
                <a:solidFill>
                  <a:srgbClr val="FFFFFF"/>
                </a:solidFill>
                <a:latin typeface="Times New Roman"/>
              </a:rPr>
              <a:t>, China)</a:t>
            </a:r>
            <a:endParaRPr lang="en-US" b="1" i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6000" y="633425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hlinkClick r:id="rId3"/>
              </a:rPr>
              <a:t>http://www.memo.fr/en/article.aspx?ID=THE_TEC_002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6058" y="10392"/>
            <a:ext cx="8001000" cy="5982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61736" y="552069"/>
            <a:ext cx="8210550" cy="61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i="1" dirty="0">
                <a:solidFill>
                  <a:srgbClr val="000000"/>
                </a:solidFill>
              </a:rPr>
              <a:t>Homo erectus</a:t>
            </a:r>
            <a:br>
              <a:rPr lang="en-US" sz="2000" b="1" i="1" dirty="0">
                <a:solidFill>
                  <a:srgbClr val="000000"/>
                </a:solidFill>
              </a:rPr>
            </a:br>
            <a:endParaRPr lang="en-US" b="1" i="1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4400" y="5495092"/>
            <a:ext cx="7315200" cy="677108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91440" tIns="91440" rIns="91440" bIns="9144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</a:rPr>
              <a:t>and a cooking fire generally becomes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</a:rPr>
              <a:t>the center of home base activity . . .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2910114"/>
            <a:ext cx="7315200" cy="181588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</a:rPr>
              <a:t>and with </a:t>
            </a:r>
            <a:r>
              <a:rPr lang="en-US" sz="2400" b="1" i="1" dirty="0">
                <a:solidFill>
                  <a:srgbClr val="000000"/>
                </a:solidFill>
              </a:rPr>
              <a:t>Homo erectus</a:t>
            </a:r>
            <a:r>
              <a:rPr lang="en-US" sz="2400" b="1" dirty="0">
                <a:solidFill>
                  <a:srgbClr val="000000"/>
                </a:solidFill>
              </a:rPr>
              <a:t> we begin to see a little more detail about food-related matters . . 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</a:rPr>
              <a:t>for e.g., . . .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9538" name="Picture 7" descr="Java_reconstruction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400628"/>
            <a:ext cx="7315200" cy="473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9539" name="Text Box 8"/>
          <p:cNvSpPr txBox="1">
            <a:spLocks noChangeArrowheads="1"/>
          </p:cNvSpPr>
          <p:nvPr/>
        </p:nvSpPr>
        <p:spPr bwMode="auto">
          <a:xfrm>
            <a:off x="2742882" y="6269303"/>
            <a:ext cx="3680816" cy="345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6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</a:rPr>
              <a:t>The Emergence of Humankind 4</a:t>
            </a:r>
            <a:r>
              <a:rPr lang="en-US" sz="1200" i="1" baseline="30000" dirty="0">
                <a:solidFill>
                  <a:srgbClr val="FFFFFF"/>
                </a:solidFill>
              </a:rPr>
              <a:t>th</a:t>
            </a:r>
            <a:r>
              <a:rPr lang="en-US" sz="1200" i="1" dirty="0">
                <a:solidFill>
                  <a:srgbClr val="FFFFFF"/>
                </a:solidFill>
              </a:rPr>
              <a:t> Ed</a:t>
            </a:r>
            <a:r>
              <a:rPr lang="en-US" sz="1200" dirty="0">
                <a:solidFill>
                  <a:srgbClr val="FFFFFF"/>
                </a:solidFill>
              </a:rPr>
              <a:t>., p. 105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61736" y="552069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000" b="1" i="1" dirty="0">
                <a:solidFill>
                  <a:srgbClr val="FFFFFF"/>
                </a:solidFill>
              </a:rPr>
              <a:t>Homo erectus</a:t>
            </a:r>
            <a:br>
              <a:rPr lang="en-US" sz="2000" b="1" i="1" dirty="0">
                <a:solidFill>
                  <a:srgbClr val="FFFFFF"/>
                </a:solidFill>
              </a:rPr>
            </a:br>
            <a:r>
              <a:rPr lang="en-US" sz="1600" kern="0" dirty="0">
                <a:solidFill>
                  <a:srgbClr val="FFFFFF"/>
                </a:solidFill>
                <a:latin typeface="Times New Roman"/>
              </a:rPr>
              <a:t> (</a:t>
            </a:r>
            <a:r>
              <a:rPr lang="en-US" sz="1600" kern="0" dirty="0" err="1">
                <a:solidFill>
                  <a:srgbClr val="FFFFFF"/>
                </a:solidFill>
                <a:latin typeface="Times New Roman"/>
              </a:rPr>
              <a:t>Zhoukoudian</a:t>
            </a:r>
            <a:r>
              <a:rPr lang="en-US" sz="1600" kern="0" dirty="0">
                <a:solidFill>
                  <a:srgbClr val="FFFFFF"/>
                </a:solidFill>
                <a:latin typeface="Times New Roman"/>
              </a:rPr>
              <a:t>, China)</a:t>
            </a:r>
            <a:endParaRPr lang="en-US" b="1" i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2"/>
          <p:cNvSpPr txBox="1">
            <a:spLocks noChangeArrowheads="1"/>
          </p:cNvSpPr>
          <p:nvPr/>
        </p:nvSpPr>
        <p:spPr bwMode="auto">
          <a:xfrm>
            <a:off x="1724511" y="6335484"/>
            <a:ext cx="570143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hlinkClick r:id="rId3"/>
              </a:rPr>
              <a:t>http://dsc.discovery.com/news/briefs/20051114/homocrunch_arc.html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886" y="518886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7"/>
          <p:cNvSpPr>
            <a:spLocks noChangeArrowheads="1"/>
          </p:cNvSpPr>
          <p:nvPr/>
        </p:nvSpPr>
        <p:spPr bwMode="auto">
          <a:xfrm>
            <a:off x="2590800" y="1161144"/>
            <a:ext cx="2286000" cy="6858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baseline="30000">
              <a:solidFill>
                <a:srgbClr val="003300"/>
              </a:solidFill>
            </a:endParaRPr>
          </a:p>
        </p:txBody>
      </p:sp>
      <p:sp>
        <p:nvSpPr>
          <p:cNvPr id="5" name="Oval 7"/>
          <p:cNvSpPr>
            <a:spLocks noChangeArrowheads="1"/>
          </p:cNvSpPr>
          <p:nvPr/>
        </p:nvSpPr>
        <p:spPr bwMode="auto">
          <a:xfrm>
            <a:off x="4296228" y="1719942"/>
            <a:ext cx="1752600" cy="22860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baseline="30000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2"/>
          <p:cNvSpPr txBox="1">
            <a:spLocks noChangeArrowheads="1"/>
          </p:cNvSpPr>
          <p:nvPr/>
        </p:nvSpPr>
        <p:spPr bwMode="auto">
          <a:xfrm>
            <a:off x="1320573" y="6339114"/>
            <a:ext cx="65135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hlinkClick r:id="rId3"/>
              </a:rPr>
              <a:t>http://seedmagazine.com/news/2006/11/a_varied_menu_for_homos_cousin.php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266372"/>
            <a:ext cx="7315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ounded Rectangle 7"/>
          <p:cNvSpPr/>
          <p:nvPr/>
        </p:nvSpPr>
        <p:spPr bwMode="auto">
          <a:xfrm>
            <a:off x="2347686" y="2590800"/>
            <a:ext cx="2971800" cy="11430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5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07779" y="2010228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3300"/>
                </a:solidFill>
                <a:latin typeface="Arial" charset="0"/>
              </a:rPr>
              <a:t>2006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3962400"/>
            <a:ext cx="6400800" cy="1187146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899660" y="6337887"/>
            <a:ext cx="7315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  <a:latin typeface="Calibri" pitchFamily="34" charset="0"/>
              </a:rPr>
              <a:t>The Cultural Feast</a:t>
            </a:r>
            <a:r>
              <a:rPr lang="en-US" sz="1200" dirty="0">
                <a:solidFill>
                  <a:srgbClr val="FFFFFF"/>
                </a:solidFill>
                <a:latin typeface="Calibri" pitchFamily="34" charset="0"/>
              </a:rPr>
              <a:t>, 2</a:t>
            </a:r>
            <a:r>
              <a:rPr lang="en-US" sz="1200" baseline="30000" dirty="0">
                <a:solidFill>
                  <a:srgbClr val="FFFFFF"/>
                </a:solidFill>
                <a:latin typeface="Calibri" pitchFamily="34" charset="0"/>
              </a:rPr>
              <a:t>nd</a:t>
            </a:r>
            <a:r>
              <a:rPr lang="en-US" sz="1200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sz="1200" i="1" dirty="0">
                <a:solidFill>
                  <a:srgbClr val="FFFFFF"/>
                </a:solidFill>
                <a:latin typeface="Calibri" pitchFamily="34" charset="0"/>
              </a:rPr>
              <a:t>Ed</a:t>
            </a:r>
            <a:r>
              <a:rPr lang="en-US" sz="1200" dirty="0">
                <a:solidFill>
                  <a:srgbClr val="FFFFFF"/>
                </a:solidFill>
                <a:latin typeface="Calibri" pitchFamily="34" charset="0"/>
              </a:rPr>
              <a:t>., p. 35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9906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237570" y="4038600"/>
            <a:ext cx="6614660" cy="2182136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Verdana" pitchFamily="34" charset="0"/>
              </a:rPr>
              <a:t>Alan Walker and colleagues suggest, for e.g., that one individual had too much</a:t>
            </a: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Verdana" pitchFamily="34" charset="0"/>
              </a:rPr>
              <a:t>Vitamin A</a:t>
            </a: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Verdana" pitchFamily="34" charset="0"/>
              </a:rPr>
              <a:t>Hypervitaminosis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 A – probably from too much eating raw liver)</a:t>
            </a:r>
            <a:endParaRPr lang="en-US" dirty="0">
              <a:solidFill>
                <a:srgbClr val="000000"/>
              </a:solidFill>
              <a:latin typeface="Verdana" pitchFamily="34" charset="0"/>
            </a:endParaRP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Verdana" pitchFamily="34" charset="0"/>
              </a:rPr>
              <a:t>and died as a result . . .</a:t>
            </a:r>
          </a:p>
        </p:txBody>
      </p:sp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202" name="Text Box 2"/>
          <p:cNvSpPr txBox="1">
            <a:spLocks noChangeArrowheads="1"/>
          </p:cNvSpPr>
          <p:nvPr/>
        </p:nvSpPr>
        <p:spPr bwMode="auto">
          <a:xfrm>
            <a:off x="2669266" y="6339114"/>
            <a:ext cx="380104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hlinkClick r:id="rId3"/>
              </a:rPr>
              <a:t>http://en.wikipedia.org/wiki/Nariokotome_Boy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203204" name="Text Box 5"/>
          <p:cNvSpPr txBox="1">
            <a:spLocks noChangeArrowheads="1"/>
          </p:cNvSpPr>
          <p:nvPr/>
        </p:nvSpPr>
        <p:spPr bwMode="auto">
          <a:xfrm>
            <a:off x="4040190" y="3738603"/>
            <a:ext cx="3998210" cy="1532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baseline="30000" dirty="0">
                <a:solidFill>
                  <a:srgbClr val="FFFFFF"/>
                </a:solidFill>
              </a:rPr>
              <a:t>KNM-WT15000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baseline="30000" dirty="0">
                <a:solidFill>
                  <a:srgbClr val="FFFFFF"/>
                </a:solidFill>
              </a:rPr>
              <a:t>from </a:t>
            </a:r>
            <a:r>
              <a:rPr lang="en-US" sz="2400" b="1" baseline="30000" dirty="0" err="1">
                <a:solidFill>
                  <a:srgbClr val="FFFFFF"/>
                </a:solidFill>
              </a:rPr>
              <a:t>Nariokotome</a:t>
            </a:r>
            <a:r>
              <a:rPr lang="en-US" sz="2400" b="1" baseline="30000" dirty="0">
                <a:solidFill>
                  <a:srgbClr val="FFFFFF"/>
                </a:solidFill>
              </a:rPr>
              <a:t>, Kenya: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baseline="30000" dirty="0">
                <a:solidFill>
                  <a:srgbClr val="FFFFFF"/>
                </a:solidFill>
              </a:rPr>
              <a:t>the most complete</a:t>
            </a:r>
            <a:r>
              <a:rPr lang="en-US" sz="2400" b="1" i="1" baseline="30000" dirty="0">
                <a:solidFill>
                  <a:srgbClr val="FFFFFF"/>
                </a:solidFill>
              </a:rPr>
              <a:t> Homo erectus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baseline="30000" dirty="0">
                <a:solidFill>
                  <a:srgbClr val="FFFFFF"/>
                </a:solidFill>
              </a:rPr>
              <a:t>specimen yet found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85900" y="195942"/>
            <a:ext cx="2095500" cy="597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5250" name="Picture 3" descr="26_6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458913"/>
            <a:ext cx="7315200" cy="425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76250" y="838200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Homo erectus</a:t>
            </a:r>
            <a:b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 (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Nariokotome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, Africa)</a:t>
            </a: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2738628"/>
            <a:ext cx="7315200" cy="2123658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</a:rPr>
              <a:t>and a quick glance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</a:rPr>
              <a:t>will show “fossil </a:t>
            </a:r>
            <a:r>
              <a:rPr lang="en-US" sz="3600" b="1" i="1" dirty="0">
                <a:solidFill>
                  <a:prstClr val="black"/>
                </a:solidFill>
              </a:rPr>
              <a:t>Homo” also</a:t>
            </a:r>
            <a:r>
              <a:rPr lang="en-US" sz="3600" b="1" dirty="0">
                <a:solidFill>
                  <a:prstClr val="black"/>
                </a:solidFill>
              </a:rPr>
              <a:t> ate quite a variety of things . . .</a:t>
            </a:r>
            <a:endParaRPr lang="en-US" sz="48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7298" name="Picture 4" descr="26_6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476828"/>
            <a:ext cx="7315200" cy="422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76250" y="838200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Homo erectus</a:t>
            </a:r>
            <a:b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 (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Nariokotome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, Africa)</a:t>
            </a: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69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9430" y="9906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828800" y="4079359"/>
            <a:ext cx="5486400" cy="49244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possibly from eating too much liver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600200" y="3505200"/>
            <a:ext cx="5943600" cy="249299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all of this clearly suggests that meat eating was most likely a major part of the dietary repertoire of early hominins, including early species of </a:t>
            </a:r>
            <a:r>
              <a:rPr lang="en-US" sz="2000" b="1" i="1" dirty="0">
                <a:solidFill>
                  <a:srgbClr val="000000"/>
                </a:solidFill>
                <a:latin typeface="Verdana" pitchFamily="34" charset="0"/>
              </a:rPr>
              <a:t>Homo</a:t>
            </a:r>
            <a:endParaRPr lang="en-US" sz="20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899660" y="6337887"/>
            <a:ext cx="7315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  <a:latin typeface="Calibri" pitchFamily="34" charset="0"/>
              </a:rPr>
              <a:t>The Cultural Feast</a:t>
            </a:r>
            <a:r>
              <a:rPr lang="en-US" sz="1200" dirty="0">
                <a:solidFill>
                  <a:srgbClr val="FFFFFF"/>
                </a:solidFill>
                <a:latin typeface="Calibri" pitchFamily="34" charset="0"/>
              </a:rPr>
              <a:t>, 2</a:t>
            </a:r>
            <a:r>
              <a:rPr lang="en-US" sz="1200" baseline="30000" dirty="0">
                <a:solidFill>
                  <a:srgbClr val="FFFFFF"/>
                </a:solidFill>
                <a:latin typeface="Calibri" pitchFamily="34" charset="0"/>
              </a:rPr>
              <a:t>nd</a:t>
            </a:r>
            <a:r>
              <a:rPr lang="en-US" sz="1200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sz="1200" i="1" dirty="0">
                <a:solidFill>
                  <a:srgbClr val="FFFFFF"/>
                </a:solidFill>
                <a:latin typeface="Calibri" pitchFamily="34" charset="0"/>
              </a:rPr>
              <a:t>Ed</a:t>
            </a:r>
            <a:r>
              <a:rPr lang="en-US" sz="1200" dirty="0">
                <a:solidFill>
                  <a:srgbClr val="FFFFFF"/>
                </a:solidFill>
                <a:latin typeface="Calibri" pitchFamily="34" charset="0"/>
              </a:rPr>
              <a:t>., p. 36</a:t>
            </a:r>
          </a:p>
        </p:txBody>
      </p: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69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98697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600200" y="3962400"/>
            <a:ext cx="5943600" cy="2062103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NOTE:</a:t>
            </a: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. . . consumption of  honeybee broods qualifies as </a:t>
            </a:r>
            <a:r>
              <a:rPr lang="en-US" sz="2000" b="1" dirty="0" err="1">
                <a:solidFill>
                  <a:srgbClr val="000000"/>
                </a:solidFill>
                <a:latin typeface="Verdana" pitchFamily="34" charset="0"/>
              </a:rPr>
              <a:t>carnivory</a:t>
            </a:r>
            <a:endParaRPr lang="en-US" sz="20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899660" y="6337887"/>
            <a:ext cx="7315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  <a:latin typeface="Calibri" pitchFamily="34" charset="0"/>
              </a:rPr>
              <a:t>The Cultural Feast</a:t>
            </a:r>
            <a:r>
              <a:rPr lang="en-US" sz="1200" dirty="0">
                <a:solidFill>
                  <a:srgbClr val="FFFFFF"/>
                </a:solidFill>
                <a:latin typeface="Calibri" pitchFamily="34" charset="0"/>
              </a:rPr>
              <a:t>, 2</a:t>
            </a:r>
            <a:r>
              <a:rPr lang="en-US" sz="1200" baseline="30000" dirty="0">
                <a:solidFill>
                  <a:srgbClr val="FFFFFF"/>
                </a:solidFill>
                <a:latin typeface="Calibri" pitchFamily="34" charset="0"/>
              </a:rPr>
              <a:t>nd</a:t>
            </a:r>
            <a:r>
              <a:rPr lang="en-US" sz="1200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sz="1200" i="1" dirty="0">
                <a:solidFill>
                  <a:srgbClr val="FFFFFF"/>
                </a:solidFill>
                <a:latin typeface="Calibri" pitchFamily="34" charset="0"/>
              </a:rPr>
              <a:t>Ed</a:t>
            </a:r>
            <a:r>
              <a:rPr lang="en-US" sz="1200" dirty="0">
                <a:solidFill>
                  <a:srgbClr val="FFFFFF"/>
                </a:solidFill>
                <a:latin typeface="Calibri" pitchFamily="34" charset="0"/>
              </a:rPr>
              <a:t>., pp. 35-36</a:t>
            </a:r>
          </a:p>
        </p:txBody>
      </p:sp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997557"/>
            <a:ext cx="7315200" cy="2074414"/>
          </a:xfrm>
        </p:spPr>
        <p:txBody>
          <a:bodyPr>
            <a:spAutoFit/>
          </a:bodyPr>
          <a:lstStyle/>
          <a:p>
            <a:pPr marL="1146175" indent="-231775">
              <a:lnSpc>
                <a:spcPct val="140000"/>
              </a:lnSpc>
            </a:pPr>
            <a:r>
              <a:rPr lang="en-US" sz="2800" b="1" dirty="0" err="1"/>
              <a:t>Ambrona</a:t>
            </a:r>
            <a:r>
              <a:rPr lang="en-US" sz="2800" b="1" dirty="0"/>
              <a:t> and </a:t>
            </a:r>
            <a:r>
              <a:rPr lang="en-US" sz="2800" b="1" dirty="0" err="1"/>
              <a:t>Torralba</a:t>
            </a:r>
            <a:r>
              <a:rPr lang="en-US" sz="2800" b="1" dirty="0"/>
              <a:t>, Spain</a:t>
            </a:r>
          </a:p>
          <a:p>
            <a:pPr marL="1146175" indent="-231775">
              <a:lnSpc>
                <a:spcPct val="140000"/>
              </a:lnSpc>
            </a:pPr>
            <a:r>
              <a:rPr lang="en-US" sz="2800" b="1" dirty="0"/>
              <a:t>400,000 - 200,000?  </a:t>
            </a:r>
            <a:r>
              <a:rPr lang="en-US" sz="2800" b="1" dirty="0" err="1"/>
              <a:t>ybp</a:t>
            </a:r>
            <a:endParaRPr lang="en-US" sz="2800" b="1" dirty="0"/>
          </a:p>
          <a:p>
            <a:pPr marL="1146175" indent="-231775">
              <a:lnSpc>
                <a:spcPct val="140000"/>
              </a:lnSpc>
            </a:pPr>
            <a:r>
              <a:rPr lang="en-US" sz="2800" b="1" dirty="0"/>
              <a:t>associated with “</a:t>
            </a:r>
            <a:r>
              <a:rPr lang="en-US" sz="2800" b="1" dirty="0" err="1"/>
              <a:t>Acheulian</a:t>
            </a:r>
            <a:r>
              <a:rPr lang="en-US" sz="2800" b="1" dirty="0"/>
              <a:t>” tools</a:t>
            </a:r>
          </a:p>
        </p:txBody>
      </p:sp>
      <p:sp>
        <p:nvSpPr>
          <p:cNvPr id="1380356" name="Rectangle 4"/>
          <p:cNvSpPr>
            <a:spLocks noChangeArrowheads="1"/>
          </p:cNvSpPr>
          <p:nvPr/>
        </p:nvSpPr>
        <p:spPr bwMode="auto">
          <a:xfrm>
            <a:off x="700314" y="1791178"/>
            <a:ext cx="77724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400" b="1" i="1" dirty="0">
                <a:solidFill>
                  <a:srgbClr val="000000"/>
                </a:solidFill>
                <a:latin typeface="Verdana" pitchFamily="34" charset="0"/>
              </a:rPr>
              <a:t>Homo erectus</a:t>
            </a:r>
            <a:r>
              <a:rPr kumimoji="1" lang="en-US" sz="2400" b="1" dirty="0">
                <a:solidFill>
                  <a:srgbClr val="000000"/>
                </a:solidFill>
                <a:latin typeface="Verdana" pitchFamily="34" charset="0"/>
              </a:rPr>
              <a:t> hunting sites in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400" b="1" dirty="0">
                <a:solidFill>
                  <a:srgbClr val="000000"/>
                </a:solidFill>
                <a:latin typeface="Verdana" pitchFamily="34" charset="0"/>
              </a:rPr>
              <a:t>the </a:t>
            </a:r>
            <a:r>
              <a:rPr kumimoji="1" lang="en-US" sz="2400" b="1" dirty="0" err="1">
                <a:solidFill>
                  <a:srgbClr val="000000"/>
                </a:solidFill>
                <a:latin typeface="Verdana" pitchFamily="34" charset="0"/>
              </a:rPr>
              <a:t>Ambrona</a:t>
            </a:r>
            <a:r>
              <a:rPr kumimoji="1" lang="en-US" sz="2400" b="1" dirty="0">
                <a:solidFill>
                  <a:srgbClr val="000000"/>
                </a:solidFill>
                <a:latin typeface="Verdana" pitchFamily="34" charset="0"/>
              </a:rPr>
              <a:t> Valley of Spain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400" b="1" dirty="0">
                <a:solidFill>
                  <a:srgbClr val="000000"/>
                </a:solidFill>
                <a:latin typeface="Verdana" pitchFamily="34" charset="0"/>
              </a:rPr>
              <a:t>give us one of the best pictures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400" b="1" dirty="0">
                <a:solidFill>
                  <a:srgbClr val="000000"/>
                </a:solidFill>
                <a:latin typeface="Verdana" pitchFamily="34" charset="0"/>
              </a:rPr>
              <a:t>of early large-game food procurement techniques . . . </a:t>
            </a:r>
          </a:p>
        </p:txBody>
      </p:sp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922" name="Text Box 2"/>
          <p:cNvSpPr txBox="1">
            <a:spLocks noChangeArrowheads="1"/>
          </p:cNvSpPr>
          <p:nvPr/>
        </p:nvSpPr>
        <p:spPr bwMode="auto">
          <a:xfrm>
            <a:off x="1886856" y="6328233"/>
            <a:ext cx="53657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</a:pPr>
            <a:r>
              <a:rPr kumimoji="1" lang="en-US" sz="1200" i="1" dirty="0">
                <a:solidFill>
                  <a:srgbClr val="FFFFFF"/>
                </a:solidFill>
                <a:latin typeface="Verdana" pitchFamily="34" charset="0"/>
              </a:rPr>
              <a:t>The Emergence of Man: The First Men </a:t>
            </a: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(Little Brown, 1973)</a:t>
            </a:r>
            <a:r>
              <a:rPr kumimoji="1" lang="en-US" sz="1200" i="1" dirty="0">
                <a:solidFill>
                  <a:srgbClr val="FFFFFF"/>
                </a:solidFill>
                <a:latin typeface="Verdana" pitchFamily="34" charset="0"/>
              </a:rPr>
              <a:t>, </a:t>
            </a: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p. 111</a:t>
            </a:r>
          </a:p>
        </p:txBody>
      </p:sp>
      <p:pic>
        <p:nvPicPr>
          <p:cNvPr id="1489925" name="Picture 5" descr="Homo_erectus_migratio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2" y="319088"/>
            <a:ext cx="6238875" cy="5853112"/>
          </a:xfrm>
          <a:prstGeom prst="rect">
            <a:avLst/>
          </a:prstGeom>
          <a:noFill/>
        </p:spPr>
      </p:pic>
      <p:sp>
        <p:nvSpPr>
          <p:cNvPr id="1489926" name="Oval 6"/>
          <p:cNvSpPr>
            <a:spLocks noChangeArrowheads="1"/>
          </p:cNvSpPr>
          <p:nvPr/>
        </p:nvSpPr>
        <p:spPr bwMode="auto">
          <a:xfrm>
            <a:off x="1676400" y="1905000"/>
            <a:ext cx="1524000" cy="76200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baseline="30000">
              <a:solidFill>
                <a:srgbClr val="00CC99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298" name="Text Box 2"/>
          <p:cNvSpPr txBox="1">
            <a:spLocks noChangeArrowheads="1"/>
          </p:cNvSpPr>
          <p:nvPr/>
        </p:nvSpPr>
        <p:spPr bwMode="auto">
          <a:xfrm>
            <a:off x="3438374" y="6339114"/>
            <a:ext cx="22911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</a:pP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Time-Life,</a:t>
            </a:r>
            <a:r>
              <a:rPr kumimoji="1" lang="en-US" sz="1200" i="1" dirty="0">
                <a:solidFill>
                  <a:srgbClr val="FFFFFF"/>
                </a:solidFill>
                <a:latin typeface="Verdana" pitchFamily="34" charset="0"/>
              </a:rPr>
              <a:t> Early Man, </a:t>
            </a: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p. 92</a:t>
            </a:r>
          </a:p>
        </p:txBody>
      </p:sp>
      <p:pic>
        <p:nvPicPr>
          <p:cNvPr id="1463299" name="Picture 3" descr="Time_Lif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04804"/>
            <a:ext cx="8915400" cy="5637213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258770"/>
            <a:ext cx="7315200" cy="3761030"/>
          </a:xfrm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0000"/>
              </a:lnSpc>
              <a:buFontTx/>
              <a:buNone/>
            </a:pPr>
            <a:endParaRPr lang="en-US" sz="4800" b="1" dirty="0"/>
          </a:p>
          <a:p>
            <a:pPr marL="1146175" indent="-231775">
              <a:lnSpc>
                <a:spcPct val="110000"/>
              </a:lnSpc>
            </a:pPr>
            <a:r>
              <a:rPr lang="en-US" dirty="0">
                <a:solidFill>
                  <a:srgbClr val="D79694"/>
                </a:solidFill>
              </a:rPr>
              <a:t>both</a:t>
            </a:r>
            <a:r>
              <a:rPr lang="en-US" dirty="0"/>
              <a:t> </a:t>
            </a:r>
            <a:r>
              <a:rPr lang="en-US" b="1" dirty="0"/>
              <a:t>kill sites </a:t>
            </a:r>
            <a:r>
              <a:rPr lang="en-US" dirty="0">
                <a:solidFill>
                  <a:srgbClr val="D79694"/>
                </a:solidFill>
              </a:rPr>
              <a:t>were littered with crude hand axes, cleavers, scrapers, and cutting tools</a:t>
            </a:r>
          </a:p>
          <a:p>
            <a:pPr marL="1146175" indent="-231775">
              <a:lnSpc>
                <a:spcPct val="40000"/>
              </a:lnSpc>
              <a:buFontTx/>
              <a:buNone/>
            </a:pPr>
            <a:endParaRPr lang="en-US" dirty="0"/>
          </a:p>
          <a:p>
            <a:pPr marL="1146175" indent="-231775"/>
            <a:r>
              <a:rPr lang="en-US" dirty="0">
                <a:solidFill>
                  <a:srgbClr val="D79694"/>
                </a:solidFill>
              </a:rPr>
              <a:t>the</a:t>
            </a:r>
            <a:r>
              <a:rPr lang="en-US" dirty="0"/>
              <a:t> </a:t>
            </a:r>
            <a:r>
              <a:rPr lang="en-US" b="1" dirty="0"/>
              <a:t>elephant bones </a:t>
            </a:r>
            <a:r>
              <a:rPr lang="en-US" dirty="0">
                <a:solidFill>
                  <a:srgbClr val="D79694"/>
                </a:solidFill>
              </a:rPr>
              <a:t>at both sites were buried in clays that were once treacherous marsh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287963"/>
            <a:ext cx="7315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4400" b="1" kern="0" dirty="0" err="1">
                <a:solidFill>
                  <a:srgbClr val="000000"/>
                </a:solidFill>
              </a:rPr>
              <a:t>Ambrona</a:t>
            </a:r>
            <a:r>
              <a:rPr lang="en-US" sz="4400" b="1" kern="0" dirty="0">
                <a:solidFill>
                  <a:srgbClr val="000000"/>
                </a:solidFill>
              </a:rPr>
              <a:t> and </a:t>
            </a:r>
            <a:r>
              <a:rPr lang="en-US" sz="4400" b="1" kern="0" dirty="0" err="1">
                <a:solidFill>
                  <a:srgbClr val="000000"/>
                </a:solidFill>
              </a:rPr>
              <a:t>Torralba</a:t>
            </a:r>
            <a:br>
              <a:rPr lang="en-US" sz="4400" b="1" kern="0" dirty="0">
                <a:solidFill>
                  <a:srgbClr val="000000"/>
                </a:solidFill>
              </a:rPr>
            </a:br>
            <a:r>
              <a:rPr lang="en-US" sz="1600" kern="0" dirty="0">
                <a:solidFill>
                  <a:srgbClr val="000000"/>
                </a:solidFill>
              </a:rPr>
              <a:t>(Spain)</a:t>
            </a:r>
          </a:p>
        </p:txBody>
      </p:sp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971800"/>
            <a:ext cx="7315200" cy="1754326"/>
          </a:xfrm>
        </p:spPr>
        <p:txBody>
          <a:bodyPr>
            <a:spAutoFit/>
          </a:bodyPr>
          <a:lstStyle/>
          <a:p>
            <a:pPr marL="1146175" indent="-231775"/>
            <a:r>
              <a:rPr lang="en-US" sz="3600" dirty="0">
                <a:solidFill>
                  <a:srgbClr val="D79694"/>
                </a:solidFill>
              </a:rPr>
              <a:t>were on important </a:t>
            </a:r>
            <a:r>
              <a:rPr lang="en-US" sz="3600" b="1" dirty="0"/>
              <a:t>game trails between summer and winter grazing areas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14400" y="1287963"/>
            <a:ext cx="7315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4400" b="1" kern="0" dirty="0" err="1">
                <a:solidFill>
                  <a:srgbClr val="000000"/>
                </a:solidFill>
              </a:rPr>
              <a:t>Ambrona</a:t>
            </a:r>
            <a:r>
              <a:rPr lang="en-US" sz="4400" b="1" kern="0" dirty="0">
                <a:solidFill>
                  <a:srgbClr val="000000"/>
                </a:solidFill>
              </a:rPr>
              <a:t> and </a:t>
            </a:r>
            <a:r>
              <a:rPr lang="en-US" sz="4400" b="1" kern="0" dirty="0" err="1">
                <a:solidFill>
                  <a:srgbClr val="000000"/>
                </a:solidFill>
              </a:rPr>
              <a:t>Torralba</a:t>
            </a:r>
            <a:br>
              <a:rPr lang="en-US" sz="4400" b="1" kern="0" dirty="0">
                <a:solidFill>
                  <a:srgbClr val="000000"/>
                </a:solidFill>
              </a:rPr>
            </a:br>
            <a:r>
              <a:rPr lang="en-US" sz="1600" kern="0" dirty="0">
                <a:solidFill>
                  <a:srgbClr val="000000"/>
                </a:solidFill>
              </a:rPr>
              <a:t>(Spain)</a:t>
            </a:r>
          </a:p>
        </p:txBody>
      </p:sp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346" name="Text Box 2"/>
          <p:cNvSpPr txBox="1">
            <a:spLocks noChangeArrowheads="1"/>
          </p:cNvSpPr>
          <p:nvPr/>
        </p:nvSpPr>
        <p:spPr bwMode="auto">
          <a:xfrm>
            <a:off x="3086367" y="6477000"/>
            <a:ext cx="295157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</a:pPr>
            <a:r>
              <a:rPr kumimoji="1" lang="en-US" sz="1200" i="1" dirty="0">
                <a:solidFill>
                  <a:srgbClr val="FFFFFF"/>
                </a:solidFill>
                <a:latin typeface="Verdana" pitchFamily="34" charset="0"/>
              </a:rPr>
              <a:t>People of the Earth, 10</a:t>
            </a:r>
            <a:r>
              <a:rPr kumimoji="1" lang="en-US" sz="1200" i="1" baseline="30000" dirty="0">
                <a:solidFill>
                  <a:srgbClr val="FFFFFF"/>
                </a:solidFill>
                <a:latin typeface="Verdana" pitchFamily="34" charset="0"/>
              </a:rPr>
              <a:t>th</a:t>
            </a:r>
            <a:r>
              <a:rPr kumimoji="1" lang="en-US" sz="1200" i="1" dirty="0">
                <a:solidFill>
                  <a:srgbClr val="FFFFFF"/>
                </a:solidFill>
                <a:latin typeface="Verdana" pitchFamily="34" charset="0"/>
              </a:rPr>
              <a:t> Ed., </a:t>
            </a: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p. 97</a:t>
            </a:r>
          </a:p>
        </p:txBody>
      </p:sp>
      <p:pic>
        <p:nvPicPr>
          <p:cNvPr id="1465347" name="Picture 3" descr="POE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41288"/>
            <a:ext cx="8458200" cy="6259512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514602"/>
            <a:ext cx="7315200" cy="3491469"/>
          </a:xfrm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0"/>
              </a:lnSpc>
              <a:buFontTx/>
              <a:buNone/>
            </a:pPr>
            <a:endParaRPr lang="en-US" sz="4400" b="1" dirty="0"/>
          </a:p>
          <a:p>
            <a:pPr marL="285750" indent="-285750" algn="ctr">
              <a:lnSpc>
                <a:spcPct val="0"/>
              </a:lnSpc>
              <a:buFontTx/>
              <a:buNone/>
            </a:pPr>
            <a:endParaRPr lang="en-US" sz="4400" b="1" dirty="0"/>
          </a:p>
          <a:p>
            <a:pPr marL="1146175" indent="-290513"/>
            <a:r>
              <a:rPr lang="en-US" b="1" dirty="0">
                <a:solidFill>
                  <a:srgbClr val="D79694"/>
                </a:solidFill>
              </a:rPr>
              <a:t>the hunters preyed on </a:t>
            </a:r>
            <a:r>
              <a:rPr lang="en-US" b="1" dirty="0"/>
              <a:t>migrating elephants each spring and fall, dispersing into smaller groups during the other seasons</a:t>
            </a:r>
          </a:p>
          <a:p>
            <a:pPr marL="1146175" lvl="1" indent="-290513"/>
            <a:r>
              <a:rPr lang="en-US" sz="2400" b="1" dirty="0">
                <a:solidFill>
                  <a:srgbClr val="D79694"/>
                </a:solidFill>
              </a:rPr>
              <a:t>others believe that the hunters were actually scavenging from animals naturally stuck in the mud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1287963"/>
            <a:ext cx="7315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4400" b="1" kern="0" dirty="0" err="1">
                <a:solidFill>
                  <a:srgbClr val="000000"/>
                </a:solidFill>
              </a:rPr>
              <a:t>Ambrona</a:t>
            </a:r>
            <a:r>
              <a:rPr lang="en-US" sz="4400" b="1" kern="0" dirty="0">
                <a:solidFill>
                  <a:srgbClr val="000000"/>
                </a:solidFill>
              </a:rPr>
              <a:t> and </a:t>
            </a:r>
            <a:r>
              <a:rPr lang="en-US" sz="4400" b="1" kern="0" dirty="0" err="1">
                <a:solidFill>
                  <a:srgbClr val="000000"/>
                </a:solidFill>
              </a:rPr>
              <a:t>Torralba</a:t>
            </a:r>
            <a:br>
              <a:rPr lang="en-US" sz="4400" b="1" kern="0" dirty="0">
                <a:solidFill>
                  <a:srgbClr val="000000"/>
                </a:solidFill>
              </a:rPr>
            </a:br>
            <a:r>
              <a:rPr lang="en-US" sz="1600" kern="0" dirty="0">
                <a:solidFill>
                  <a:srgbClr val="000000"/>
                </a:solidFill>
              </a:rPr>
              <a:t>(Spain)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14714" y="6339114"/>
            <a:ext cx="58789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hlinkClick r:id="rId2"/>
              </a:rPr>
              <a:t>http://www.sciencedaily.com/releases/2009/10/091014111547.htm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286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819400"/>
            <a:ext cx="7315200" cy="2573012"/>
          </a:xfrm>
        </p:spPr>
        <p:txBody>
          <a:bodyPr wrap="square">
            <a:spAutoFit/>
          </a:bodyPr>
          <a:lstStyle/>
          <a:p>
            <a:pPr marL="1146175" indent="-231775" algn="ctr">
              <a:lnSpc>
                <a:spcPct val="10000"/>
              </a:lnSpc>
              <a:buFontTx/>
              <a:buNone/>
            </a:pPr>
            <a:endParaRPr lang="en-US" sz="4400" b="1" dirty="0"/>
          </a:p>
          <a:p>
            <a:pPr marL="1146175" indent="-231775"/>
            <a:r>
              <a:rPr lang="en-US" b="1" i="1" dirty="0">
                <a:solidFill>
                  <a:srgbClr val="D79694"/>
                </a:solidFill>
              </a:rPr>
              <a:t>Homo erectus </a:t>
            </a:r>
            <a:r>
              <a:rPr lang="en-US" b="1" dirty="0">
                <a:solidFill>
                  <a:srgbClr val="D79694"/>
                </a:solidFill>
              </a:rPr>
              <a:t>hunted elephants</a:t>
            </a:r>
          </a:p>
          <a:p>
            <a:pPr marL="0" indent="-231775">
              <a:spcBef>
                <a:spcPts val="0"/>
              </a:spcBef>
            </a:pPr>
            <a:endParaRPr lang="en-US" sz="1600" b="1" dirty="0">
              <a:solidFill>
                <a:srgbClr val="D79694"/>
              </a:solidFill>
            </a:endParaRPr>
          </a:p>
          <a:p>
            <a:pPr marL="1146175" indent="-231775"/>
            <a:r>
              <a:rPr lang="en-US" b="1" dirty="0">
                <a:solidFill>
                  <a:srgbClr val="D79694"/>
                </a:solidFill>
              </a:rPr>
              <a:t>but did </a:t>
            </a:r>
            <a:r>
              <a:rPr lang="en-US" b="1" dirty="0"/>
              <a:t>not exploited small game, birds, fish, or sea mammals on any significant scale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1287963"/>
            <a:ext cx="7315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4400" b="1" kern="0" dirty="0" err="1">
                <a:solidFill>
                  <a:srgbClr val="000000"/>
                </a:solidFill>
              </a:rPr>
              <a:t>Ambrona</a:t>
            </a:r>
            <a:r>
              <a:rPr lang="en-US" sz="4400" b="1" kern="0" dirty="0">
                <a:solidFill>
                  <a:srgbClr val="000000"/>
                </a:solidFill>
              </a:rPr>
              <a:t> and </a:t>
            </a:r>
            <a:r>
              <a:rPr lang="en-US" sz="4400" b="1" kern="0" dirty="0" err="1">
                <a:solidFill>
                  <a:srgbClr val="000000"/>
                </a:solidFill>
              </a:rPr>
              <a:t>Torralba</a:t>
            </a:r>
            <a:br>
              <a:rPr lang="en-US" sz="4400" b="1" kern="0" dirty="0">
                <a:solidFill>
                  <a:srgbClr val="000000"/>
                </a:solidFill>
              </a:rPr>
            </a:br>
            <a:r>
              <a:rPr lang="en-US" sz="1600" kern="0" dirty="0">
                <a:solidFill>
                  <a:srgbClr val="000000"/>
                </a:solidFill>
              </a:rPr>
              <a:t>(Spain)</a:t>
            </a:r>
          </a:p>
        </p:txBody>
      </p:sp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277481"/>
            <a:ext cx="7315200" cy="1675523"/>
          </a:xfrm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0"/>
              </a:lnSpc>
              <a:buFontTx/>
              <a:buNone/>
            </a:pPr>
            <a:endParaRPr lang="en-US" sz="4800" b="1" dirty="0"/>
          </a:p>
          <a:p>
            <a:pPr marL="1146175" indent="-231775"/>
            <a:r>
              <a:rPr lang="en-US" b="1" dirty="0">
                <a:solidFill>
                  <a:srgbClr val="D79694"/>
                </a:solidFill>
              </a:rPr>
              <a:t>yielded most of </a:t>
            </a:r>
            <a:r>
              <a:rPr lang="en-US" b="1" dirty="0"/>
              <a:t>the left side of a large elephant that had been cut into small pieces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1287963"/>
            <a:ext cx="7315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4400" b="1" kern="0" dirty="0" err="1">
                <a:solidFill>
                  <a:srgbClr val="000000"/>
                </a:solidFill>
              </a:rPr>
              <a:t>Torralba</a:t>
            </a:r>
            <a:br>
              <a:rPr lang="en-US" sz="4400" b="1" kern="0" dirty="0">
                <a:solidFill>
                  <a:srgbClr val="000000"/>
                </a:solidFill>
              </a:rPr>
            </a:br>
            <a:r>
              <a:rPr lang="en-US" sz="1600" kern="0" dirty="0">
                <a:solidFill>
                  <a:srgbClr val="000000"/>
                </a:solidFill>
              </a:rPr>
              <a:t>(Spain)</a:t>
            </a:r>
          </a:p>
        </p:txBody>
      </p:sp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819400"/>
            <a:ext cx="7315200" cy="3448316"/>
          </a:xfrm>
        </p:spPr>
        <p:txBody>
          <a:bodyPr>
            <a:spAutoFit/>
          </a:bodyPr>
          <a:lstStyle/>
          <a:p>
            <a:pPr marL="285750" indent="-285750" algn="ctr">
              <a:lnSpc>
                <a:spcPct val="0"/>
              </a:lnSpc>
              <a:buFontTx/>
              <a:buNone/>
            </a:pPr>
            <a:endParaRPr lang="en-US" sz="4800" b="1" dirty="0"/>
          </a:p>
          <a:p>
            <a:pPr marL="1146175" indent="-290513"/>
            <a:r>
              <a:rPr lang="en-US" dirty="0">
                <a:solidFill>
                  <a:srgbClr val="D79694"/>
                </a:solidFill>
              </a:rPr>
              <a:t>yielded most of the remains of </a:t>
            </a:r>
          </a:p>
          <a:p>
            <a:pPr marL="1146175" indent="-290513">
              <a:buNone/>
            </a:pPr>
            <a:r>
              <a:rPr lang="en-US" b="1" dirty="0">
                <a:solidFill>
                  <a:srgbClr val="D79694"/>
                </a:solidFill>
              </a:rPr>
              <a:t>	</a:t>
            </a:r>
            <a:r>
              <a:rPr lang="en-US" b="1" dirty="0"/>
              <a:t>30 - 35 dismembered elephants</a:t>
            </a:r>
          </a:p>
          <a:p>
            <a:pPr marL="1146175" indent="-290513"/>
            <a:r>
              <a:rPr lang="en-US" b="1" dirty="0"/>
              <a:t>concentration of broken food bones found all over the site</a:t>
            </a:r>
          </a:p>
          <a:p>
            <a:pPr marL="1146175" indent="-290513"/>
            <a:r>
              <a:rPr lang="en-US" b="1" dirty="0"/>
              <a:t>elephants’ skulls had been broken open to expose the brains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14400" y="1287963"/>
            <a:ext cx="7315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4400" b="1" kern="0" dirty="0" err="1">
                <a:solidFill>
                  <a:srgbClr val="000000"/>
                </a:solidFill>
              </a:rPr>
              <a:t>Ambrona</a:t>
            </a:r>
            <a:br>
              <a:rPr lang="en-US" sz="4400" b="1" kern="0" dirty="0">
                <a:solidFill>
                  <a:srgbClr val="000000"/>
                </a:solidFill>
              </a:rPr>
            </a:br>
            <a:r>
              <a:rPr lang="en-US" sz="1600" kern="0" dirty="0">
                <a:solidFill>
                  <a:srgbClr val="000000"/>
                </a:solidFill>
              </a:rPr>
              <a:t>(Spain)</a:t>
            </a:r>
          </a:p>
        </p:txBody>
      </p:sp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826" name="Text Box 2"/>
          <p:cNvSpPr txBox="1">
            <a:spLocks noChangeArrowheads="1"/>
          </p:cNvSpPr>
          <p:nvPr/>
        </p:nvSpPr>
        <p:spPr bwMode="auto">
          <a:xfrm>
            <a:off x="1127125" y="6553203"/>
            <a:ext cx="693799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</a:pPr>
            <a:r>
              <a:rPr kumimoji="1" lang="en-US" sz="1400" dirty="0">
                <a:solidFill>
                  <a:srgbClr val="000000"/>
                </a:solidFill>
                <a:latin typeface="Verdana" pitchFamily="34" charset="0"/>
              </a:rPr>
              <a:t>Source:</a:t>
            </a:r>
            <a:r>
              <a:rPr kumimoji="1" lang="en-US" sz="1400" i="1" dirty="0">
                <a:solidFill>
                  <a:srgbClr val="000000"/>
                </a:solidFill>
                <a:latin typeface="Verdana" pitchFamily="34" charset="0"/>
              </a:rPr>
              <a:t> The Emergence of Man: The First Men </a:t>
            </a:r>
            <a:r>
              <a:rPr kumimoji="1" lang="en-US" sz="1400" dirty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kumimoji="1" lang="en-US" sz="1400" dirty="0" err="1">
                <a:solidFill>
                  <a:srgbClr val="000000"/>
                </a:solidFill>
                <a:latin typeface="Verdana" pitchFamily="34" charset="0"/>
              </a:rPr>
              <a:t>Litte</a:t>
            </a:r>
            <a:r>
              <a:rPr kumimoji="1" lang="en-US" sz="1400" dirty="0">
                <a:solidFill>
                  <a:srgbClr val="000000"/>
                </a:solidFill>
                <a:latin typeface="Verdana" pitchFamily="34" charset="0"/>
              </a:rPr>
              <a:t> Brown, 1973)</a:t>
            </a:r>
            <a:r>
              <a:rPr kumimoji="1" lang="en-US" sz="1400" i="1" dirty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kumimoji="1" lang="en-US" sz="1400" dirty="0">
                <a:solidFill>
                  <a:srgbClr val="000000"/>
                </a:solidFill>
                <a:latin typeface="Verdana" pitchFamily="34" charset="0"/>
              </a:rPr>
              <a:t>p. 93.</a:t>
            </a:r>
          </a:p>
        </p:txBody>
      </p:sp>
      <p:pic>
        <p:nvPicPr>
          <p:cNvPr id="1485830" name="Picture 6" descr="Ambron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1" y="152400"/>
            <a:ext cx="5634038" cy="6096000"/>
          </a:xfrm>
          <a:prstGeom prst="rect">
            <a:avLst/>
          </a:prstGeom>
          <a:noFill/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76250" y="838200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Homo erectus</a:t>
            </a:r>
            <a:b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 (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Ambrona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, Spain)</a:t>
            </a: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394" name="Text Box 2"/>
          <p:cNvSpPr txBox="1">
            <a:spLocks noChangeArrowheads="1"/>
          </p:cNvSpPr>
          <p:nvPr/>
        </p:nvSpPr>
        <p:spPr bwMode="auto">
          <a:xfrm>
            <a:off x="3383537" y="6337887"/>
            <a:ext cx="234724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</a:pP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Time-Life,</a:t>
            </a:r>
            <a:r>
              <a:rPr kumimoji="1" lang="en-US" sz="1200" i="1" dirty="0">
                <a:solidFill>
                  <a:srgbClr val="FFFFFF"/>
                </a:solidFill>
                <a:latin typeface="Verdana" pitchFamily="34" charset="0"/>
              </a:rPr>
              <a:t> Early Man, </a:t>
            </a: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p. 87</a:t>
            </a:r>
            <a:r>
              <a:rPr kumimoji="1" lang="en-US" sz="1200" dirty="0">
                <a:solidFill>
                  <a:srgbClr val="000000"/>
                </a:solidFill>
                <a:latin typeface="Verdana" pitchFamily="34" charset="0"/>
              </a:rPr>
              <a:t>.</a:t>
            </a:r>
          </a:p>
        </p:txBody>
      </p:sp>
      <p:pic>
        <p:nvPicPr>
          <p:cNvPr id="1467397" name="Picture 5" descr="Time_Lif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82579"/>
            <a:ext cx="8839200" cy="5584825"/>
          </a:xfrm>
          <a:prstGeom prst="rect">
            <a:avLst/>
          </a:prstGeom>
          <a:noFill/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76250" y="838200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Homo erectus</a:t>
            </a:r>
            <a:b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 (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Ambrona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, Spain)</a:t>
            </a: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715" name="Text Box 3"/>
          <p:cNvSpPr txBox="1">
            <a:spLocks noChangeArrowheads="1"/>
          </p:cNvSpPr>
          <p:nvPr/>
        </p:nvSpPr>
        <p:spPr bwMode="auto">
          <a:xfrm>
            <a:off x="1911348" y="6339114"/>
            <a:ext cx="53240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</a:pPr>
            <a:r>
              <a:rPr kumimoji="1" lang="en-US" sz="1200" i="1" dirty="0">
                <a:solidFill>
                  <a:srgbClr val="FFFFFF"/>
                </a:solidFill>
                <a:latin typeface="Verdana" pitchFamily="34" charset="0"/>
              </a:rPr>
              <a:t>The Emergence of Man: The First Men </a:t>
            </a: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(Little Brown, 1973)</a:t>
            </a:r>
            <a:r>
              <a:rPr kumimoji="1" lang="en-US" sz="1200" i="1" dirty="0">
                <a:solidFill>
                  <a:srgbClr val="FFFFFF"/>
                </a:solidFill>
                <a:latin typeface="Verdana" pitchFamily="34" charset="0"/>
              </a:rPr>
              <a:t>, </a:t>
            </a: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p. 87</a:t>
            </a:r>
          </a:p>
        </p:txBody>
      </p:sp>
      <p:pic>
        <p:nvPicPr>
          <p:cNvPr id="1395716" name="Picture 4" descr="Ambrona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57204"/>
            <a:ext cx="8915400" cy="5440363"/>
          </a:xfrm>
          <a:prstGeom prst="rect">
            <a:avLst/>
          </a:prstGeom>
          <a:noFill/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76250" y="838200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Homo erectus</a:t>
            </a:r>
            <a:b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 (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Ambrona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, Spain)</a:t>
            </a: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22486" y="5926595"/>
            <a:ext cx="2299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</a:pPr>
            <a:r>
              <a:rPr kumimoji="1" lang="en-US" b="1" dirty="0">
                <a:solidFill>
                  <a:srgbClr val="FFFFFF"/>
                </a:solidFill>
                <a:latin typeface="Verdana" pitchFamily="34" charset="0"/>
              </a:rPr>
              <a:t>Living-floor Map</a:t>
            </a:r>
          </a:p>
        </p:txBody>
      </p:sp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3778" name="Picture 2" descr="Pfeiffer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25417"/>
            <a:ext cx="7772400" cy="6016625"/>
          </a:xfrm>
          <a:prstGeom prst="rect">
            <a:avLst/>
          </a:prstGeom>
          <a:noFill/>
        </p:spPr>
      </p:pic>
      <p:sp>
        <p:nvSpPr>
          <p:cNvPr id="1483779" name="Text Box 3"/>
          <p:cNvSpPr txBox="1">
            <a:spLocks noChangeArrowheads="1"/>
          </p:cNvSpPr>
          <p:nvPr/>
        </p:nvSpPr>
        <p:spPr bwMode="auto">
          <a:xfrm>
            <a:off x="2741970" y="6139542"/>
            <a:ext cx="3746667" cy="621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</a:pPr>
            <a:r>
              <a:rPr kumimoji="1" lang="en-US" sz="2000" b="1" dirty="0">
                <a:solidFill>
                  <a:srgbClr val="FFFFFF"/>
                </a:solidFill>
                <a:latin typeface="Verdana" pitchFamily="34" charset="0"/>
              </a:rPr>
              <a:t>Living-floor Map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</a:pPr>
            <a:r>
              <a:rPr kumimoji="1" lang="en-US" sz="1200" i="1" dirty="0">
                <a:solidFill>
                  <a:srgbClr val="FFFFFF"/>
                </a:solidFill>
                <a:latin typeface="Verdana" pitchFamily="34" charset="0"/>
              </a:rPr>
              <a:t>The Emergence of Humankind, 4</a:t>
            </a:r>
            <a:r>
              <a:rPr kumimoji="1" lang="en-US" sz="1200" i="1" baseline="30000" dirty="0">
                <a:solidFill>
                  <a:srgbClr val="FFFFFF"/>
                </a:solidFill>
                <a:latin typeface="Verdana" pitchFamily="34" charset="0"/>
              </a:rPr>
              <a:t>th</a:t>
            </a:r>
            <a:r>
              <a:rPr kumimoji="1" lang="en-US" sz="1200" i="1" dirty="0">
                <a:solidFill>
                  <a:srgbClr val="FFFFFF"/>
                </a:solidFill>
                <a:latin typeface="Verdana" pitchFamily="34" charset="0"/>
              </a:rPr>
              <a:t> Ed., </a:t>
            </a: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p. 110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76250" y="838200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Homo erectus</a:t>
            </a:r>
            <a:b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(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Torralba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, Spain)</a:t>
            </a: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538" name="Text Box 2"/>
          <p:cNvSpPr txBox="1">
            <a:spLocks noChangeArrowheads="1"/>
          </p:cNvSpPr>
          <p:nvPr/>
        </p:nvSpPr>
        <p:spPr bwMode="auto">
          <a:xfrm>
            <a:off x="3426104" y="6337887"/>
            <a:ext cx="22911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</a:pP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Time-Life,</a:t>
            </a:r>
            <a:r>
              <a:rPr kumimoji="1" lang="en-US" sz="1200" i="1" dirty="0">
                <a:solidFill>
                  <a:srgbClr val="FFFFFF"/>
                </a:solidFill>
                <a:latin typeface="Verdana" pitchFamily="34" charset="0"/>
              </a:rPr>
              <a:t> Early Man, </a:t>
            </a: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p. 94</a:t>
            </a:r>
          </a:p>
        </p:txBody>
      </p:sp>
      <p:pic>
        <p:nvPicPr>
          <p:cNvPr id="1473540" name="Picture 4" descr="Time_Lif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8788" y="195942"/>
            <a:ext cx="5686425" cy="5943600"/>
          </a:xfrm>
          <a:prstGeom prst="rect">
            <a:avLst/>
          </a:prstGeom>
          <a:noFill/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76250" y="838200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Homo erectus</a:t>
            </a:r>
            <a:b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 (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Torralba-Ambrona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, Spain)</a:t>
            </a: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634" name="Text Box 2"/>
          <p:cNvSpPr txBox="1">
            <a:spLocks noChangeArrowheads="1"/>
          </p:cNvSpPr>
          <p:nvPr/>
        </p:nvSpPr>
        <p:spPr bwMode="auto">
          <a:xfrm>
            <a:off x="3414486" y="6337887"/>
            <a:ext cx="22911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</a:pP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Time-Life,</a:t>
            </a:r>
            <a:r>
              <a:rPr kumimoji="1" lang="en-US" sz="1200" i="1" dirty="0">
                <a:solidFill>
                  <a:srgbClr val="FFFFFF"/>
                </a:solidFill>
                <a:latin typeface="Verdana" pitchFamily="34" charset="0"/>
              </a:rPr>
              <a:t> Early Man, </a:t>
            </a: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p. 96</a:t>
            </a:r>
          </a:p>
        </p:txBody>
      </p:sp>
      <p:pic>
        <p:nvPicPr>
          <p:cNvPr id="1477636" name="Picture 4" descr="Time_Lif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0127" y="210456"/>
            <a:ext cx="4602163" cy="5943600"/>
          </a:xfrm>
          <a:prstGeom prst="rect">
            <a:avLst/>
          </a:prstGeom>
          <a:noFill/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76250" y="838200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Homo erectus</a:t>
            </a:r>
            <a:b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 (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Torralba-Ambrona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, Spain)</a:t>
            </a: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490" name="Text Box 2"/>
          <p:cNvSpPr txBox="1">
            <a:spLocks noChangeArrowheads="1"/>
          </p:cNvSpPr>
          <p:nvPr/>
        </p:nvSpPr>
        <p:spPr bwMode="auto">
          <a:xfrm>
            <a:off x="3411590" y="6334257"/>
            <a:ext cx="22911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</a:pP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Time-Life,</a:t>
            </a:r>
            <a:r>
              <a:rPr kumimoji="1" lang="en-US" sz="1200" i="1" dirty="0">
                <a:solidFill>
                  <a:srgbClr val="FFFFFF"/>
                </a:solidFill>
                <a:latin typeface="Verdana" pitchFamily="34" charset="0"/>
              </a:rPr>
              <a:t> Early Man, </a:t>
            </a: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p. 90</a:t>
            </a:r>
          </a:p>
        </p:txBody>
      </p:sp>
      <p:pic>
        <p:nvPicPr>
          <p:cNvPr id="1471493" name="Picture 5" descr="Time_Lif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6152" y="210456"/>
            <a:ext cx="4711700" cy="5943600"/>
          </a:xfrm>
          <a:prstGeom prst="rect">
            <a:avLst/>
          </a:prstGeom>
          <a:noFill/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76250" y="838200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Homo erectus</a:t>
            </a:r>
            <a:b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 (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Torralba-Ambrona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, Spain)</a:t>
            </a: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14714" y="6339114"/>
            <a:ext cx="58789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hlinkClick r:id="rId2"/>
              </a:rPr>
              <a:t>http://news.discovery.com/human/neanderthals-enjoyed-surf-and-turf-meals.html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0050" name="Picture 2" descr="27_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567542"/>
            <a:ext cx="6858000" cy="4443413"/>
          </a:xfrm>
          <a:prstGeom prst="rect">
            <a:avLst/>
          </a:prstGeom>
          <a:noFill/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76250" y="838200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Homo erectus</a:t>
            </a:r>
            <a:b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 (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Torralba-Ambrona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, Spain)</a:t>
            </a: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354" name="Text Box 2"/>
          <p:cNvSpPr txBox="1">
            <a:spLocks noChangeArrowheads="1"/>
          </p:cNvSpPr>
          <p:nvPr/>
        </p:nvSpPr>
        <p:spPr bwMode="auto">
          <a:xfrm>
            <a:off x="3426556" y="6334257"/>
            <a:ext cx="22911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</a:pP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Time-Life,</a:t>
            </a:r>
            <a:r>
              <a:rPr kumimoji="1" lang="en-US" sz="1200" i="1" dirty="0">
                <a:solidFill>
                  <a:srgbClr val="FFFFFF"/>
                </a:solidFill>
                <a:latin typeface="Verdana" pitchFamily="34" charset="0"/>
              </a:rPr>
              <a:t> Early Man, </a:t>
            </a: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p. 93</a:t>
            </a:r>
          </a:p>
        </p:txBody>
      </p:sp>
      <p:pic>
        <p:nvPicPr>
          <p:cNvPr id="1508355" name="Picture 3" descr="Time_Lif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7340" y="152400"/>
            <a:ext cx="6027737" cy="5943600"/>
          </a:xfrm>
          <a:prstGeom prst="rect">
            <a:avLst/>
          </a:prstGeom>
          <a:noFill/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76250" y="838200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Homo erectus</a:t>
            </a:r>
            <a:b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 (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Torralba-Ambrona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, Spain)</a:t>
            </a: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00283" y="5334000"/>
            <a:ext cx="49039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kern="0" dirty="0">
                <a:solidFill>
                  <a:srgbClr val="FFFFFF"/>
                </a:solidFill>
              </a:rPr>
              <a:t>and like modern-day hunters</a:t>
            </a:r>
          </a:p>
          <a:p>
            <a:pPr algn="ctr"/>
            <a:r>
              <a:rPr lang="en-US" b="1" kern="0" dirty="0">
                <a:solidFill>
                  <a:srgbClr val="FFFFFF"/>
                </a:solidFill>
              </a:rPr>
              <a:t>they probably celebrated after a successful hunt</a:t>
            </a:r>
            <a:endParaRPr lang="en-US" dirty="0"/>
          </a:p>
        </p:txBody>
      </p:sp>
    </p:spTree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6194" name="Picture 2" descr="27_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2404"/>
            <a:ext cx="8686800" cy="6151563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738281" y="5334000"/>
            <a:ext cx="36279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kern="0" dirty="0">
                <a:solidFill>
                  <a:srgbClr val="FFFFFF"/>
                </a:solidFill>
              </a:rPr>
              <a:t>modern-day !Kung san hunters</a:t>
            </a:r>
          </a:p>
          <a:p>
            <a:pPr algn="ctr"/>
            <a:r>
              <a:rPr lang="en-US" b="1" kern="0" dirty="0">
                <a:solidFill>
                  <a:srgbClr val="FFFFFF"/>
                </a:solidFill>
              </a:rPr>
              <a:t>celebrating after a successful hunt</a:t>
            </a:r>
            <a:endParaRPr lang="en-US" dirty="0"/>
          </a:p>
        </p:txBody>
      </p:sp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730" name="Text Box 2"/>
          <p:cNvSpPr txBox="1">
            <a:spLocks noChangeArrowheads="1"/>
          </p:cNvSpPr>
          <p:nvPr/>
        </p:nvSpPr>
        <p:spPr bwMode="auto">
          <a:xfrm>
            <a:off x="3427693" y="6337887"/>
            <a:ext cx="22911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</a:pP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Time-Life,</a:t>
            </a:r>
            <a:r>
              <a:rPr kumimoji="1" lang="en-US" sz="1200" i="1" dirty="0">
                <a:solidFill>
                  <a:srgbClr val="FFFFFF"/>
                </a:solidFill>
                <a:latin typeface="Verdana" pitchFamily="34" charset="0"/>
              </a:rPr>
              <a:t> Early Man, </a:t>
            </a: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p. 99</a:t>
            </a:r>
          </a:p>
        </p:txBody>
      </p:sp>
      <p:pic>
        <p:nvPicPr>
          <p:cNvPr id="1481732" name="Picture 4" descr="Time_Lif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0590" y="152400"/>
            <a:ext cx="4821237" cy="5943600"/>
          </a:xfrm>
          <a:prstGeom prst="rect">
            <a:avLst/>
          </a:prstGeom>
          <a:noFill/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76250" y="838200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Homo erectus</a:t>
            </a:r>
            <a:b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 (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Torralba-Ambrona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, Spain)</a:t>
            </a: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00283" y="5334000"/>
            <a:ext cx="49039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kern="0" dirty="0">
                <a:solidFill>
                  <a:srgbClr val="FFFFFF"/>
                </a:solidFill>
              </a:rPr>
              <a:t>and like modern-day hunters</a:t>
            </a:r>
          </a:p>
          <a:p>
            <a:pPr algn="ctr"/>
            <a:r>
              <a:rPr lang="en-US" b="1" kern="0" dirty="0">
                <a:solidFill>
                  <a:srgbClr val="FFFFFF"/>
                </a:solidFill>
              </a:rPr>
              <a:t>they probably celebrated after a successful hunt</a:t>
            </a:r>
            <a:endParaRPr lang="en-US" dirty="0"/>
          </a:p>
        </p:txBody>
      </p:sp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682" name="Text Box 2"/>
          <p:cNvSpPr txBox="1">
            <a:spLocks noChangeArrowheads="1"/>
          </p:cNvSpPr>
          <p:nvPr/>
        </p:nvSpPr>
        <p:spPr bwMode="auto">
          <a:xfrm>
            <a:off x="3414486" y="6337887"/>
            <a:ext cx="22911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</a:pP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Time-Life,</a:t>
            </a:r>
            <a:r>
              <a:rPr kumimoji="1" lang="en-US" sz="1200" i="1" dirty="0">
                <a:solidFill>
                  <a:srgbClr val="FFFFFF"/>
                </a:solidFill>
                <a:latin typeface="Verdana" pitchFamily="34" charset="0"/>
              </a:rPr>
              <a:t> Early Man, </a:t>
            </a: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p. 98</a:t>
            </a:r>
          </a:p>
        </p:txBody>
      </p:sp>
      <p:pic>
        <p:nvPicPr>
          <p:cNvPr id="1479686" name="Picture 6" descr="Time_Lif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3927" y="152400"/>
            <a:ext cx="4754563" cy="5943600"/>
          </a:xfrm>
          <a:prstGeom prst="rect">
            <a:avLst/>
          </a:prstGeom>
          <a:noFill/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76250" y="838200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Homo erectus</a:t>
            </a:r>
            <a:b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 (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Torralba-Ambrona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, Spain)</a:t>
            </a: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00283" y="5334000"/>
            <a:ext cx="49039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kern="0" dirty="0">
                <a:solidFill>
                  <a:srgbClr val="FFFFFF"/>
                </a:solidFill>
              </a:rPr>
              <a:t>and like modern-day hunters</a:t>
            </a:r>
          </a:p>
          <a:p>
            <a:pPr algn="ctr"/>
            <a:r>
              <a:rPr lang="en-US" b="1" kern="0" dirty="0">
                <a:solidFill>
                  <a:srgbClr val="FFFFFF"/>
                </a:solidFill>
              </a:rPr>
              <a:t>they probably celebrated after a successful hunt</a:t>
            </a:r>
            <a:endParaRPr lang="en-US" dirty="0"/>
          </a:p>
        </p:txBody>
      </p:sp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5467290"/>
            <a:ext cx="7315200" cy="400110"/>
          </a:xfr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en-US" sz="2000" b="1" dirty="0"/>
              <a:t>400,000 - 300,000  </a:t>
            </a:r>
            <a:r>
              <a:rPr lang="en-US" sz="2000" b="1" dirty="0" err="1"/>
              <a:t>ybp</a:t>
            </a:r>
            <a:endParaRPr lang="en-US" sz="2000" b="1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2376714"/>
            <a:ext cx="73152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indent="-285750" algn="ctr" fontAlgn="base">
              <a:spcAft>
                <a:spcPct val="0"/>
              </a:spcAft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at Terra </a:t>
            </a:r>
            <a:r>
              <a:rPr lang="en-US" sz="36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Amata</a:t>
            </a:r>
            <a:r>
              <a:rPr lang="en-US" sz="36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 indent="-285750" algn="ctr" fontAlgn="base">
              <a:spcAft>
                <a:spcPct val="0"/>
              </a:spcAft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near Nice, France, </a:t>
            </a:r>
          </a:p>
          <a:p>
            <a:pPr indent="-285750" algn="ctr" fontAlgn="base">
              <a:spcAft>
                <a:spcPct val="0"/>
              </a:spcAft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we find the 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most complete reconstruction of Middle Pleistocene life in Europe</a:t>
            </a:r>
            <a:endParaRPr lang="en-US" sz="4400" b="1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874" name="Text Box 2"/>
          <p:cNvSpPr txBox="1">
            <a:spLocks noChangeArrowheads="1"/>
          </p:cNvSpPr>
          <p:nvPr/>
        </p:nvSpPr>
        <p:spPr bwMode="auto">
          <a:xfrm>
            <a:off x="1875972" y="6339114"/>
            <a:ext cx="53657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</a:pPr>
            <a:r>
              <a:rPr kumimoji="1" lang="en-US" sz="1200" i="1" dirty="0">
                <a:solidFill>
                  <a:srgbClr val="FFFFFF"/>
                </a:solidFill>
                <a:latin typeface="Verdana" pitchFamily="34" charset="0"/>
              </a:rPr>
              <a:t>The Emergence of Man: The First Men </a:t>
            </a: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(Little Brown, 1973)</a:t>
            </a:r>
            <a:r>
              <a:rPr kumimoji="1" lang="en-US" sz="1200" i="1" dirty="0">
                <a:solidFill>
                  <a:srgbClr val="FFFFFF"/>
                </a:solidFill>
                <a:latin typeface="Verdana" pitchFamily="34" charset="0"/>
              </a:rPr>
              <a:t>, </a:t>
            </a: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p. 119</a:t>
            </a:r>
          </a:p>
        </p:txBody>
      </p:sp>
      <p:pic>
        <p:nvPicPr>
          <p:cNvPr id="1487877" name="Picture 5" descr="Ambrona-Torralba-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1190625"/>
            <a:ext cx="4953000" cy="4719638"/>
          </a:xfrm>
          <a:prstGeom prst="rect">
            <a:avLst/>
          </a:prstGeom>
          <a:noFill/>
        </p:spPr>
      </p:pic>
      <p:sp>
        <p:nvSpPr>
          <p:cNvPr id="1487878" name="Oval 6"/>
          <p:cNvSpPr>
            <a:spLocks noChangeArrowheads="1"/>
          </p:cNvSpPr>
          <p:nvPr/>
        </p:nvSpPr>
        <p:spPr bwMode="auto">
          <a:xfrm>
            <a:off x="2895600" y="2209800"/>
            <a:ext cx="1524000" cy="6858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baseline="30000">
              <a:solidFill>
                <a:srgbClr val="00CC99"/>
              </a:solidFill>
              <a:latin typeface="Verdana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61736" y="1314069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Homo erectus</a:t>
            </a:r>
            <a:r>
              <a:rPr kumimoji="0" lang="en-US" sz="20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?</a:t>
            </a:r>
            <a:b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(Terra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Amata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, France)</a:t>
            </a: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8594" name="Picture 2" descr="Terra_Amata_hou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2142"/>
            <a:ext cx="9158514" cy="5567495"/>
          </a:xfrm>
          <a:prstGeom prst="rect">
            <a:avLst/>
          </a:prstGeom>
          <a:noFill/>
        </p:spPr>
      </p:pic>
      <p:sp>
        <p:nvSpPr>
          <p:cNvPr id="1518597" name="Rectangle 5"/>
          <p:cNvSpPr>
            <a:spLocks noChangeArrowheads="1"/>
          </p:cNvSpPr>
          <p:nvPr/>
        </p:nvSpPr>
        <p:spPr bwMode="auto">
          <a:xfrm>
            <a:off x="-47172" y="5968998"/>
            <a:ext cx="9239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</a:rPr>
              <a:t>Living at Terra </a:t>
            </a:r>
            <a:r>
              <a:rPr lang="en-US" sz="2400" b="1" dirty="0" err="1">
                <a:solidFill>
                  <a:srgbClr val="000000"/>
                </a:solidFill>
              </a:rPr>
              <a:t>Amata</a:t>
            </a:r>
            <a:r>
              <a:rPr lang="en-US" sz="2400" b="1" dirty="0">
                <a:solidFill>
                  <a:srgbClr val="000000"/>
                </a:solidFill>
              </a:rPr>
              <a:t>, France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</a:pPr>
            <a:r>
              <a:rPr kumimoji="1" lang="en-US" sz="1200" dirty="0">
                <a:solidFill>
                  <a:srgbClr val="000000"/>
                </a:solidFill>
                <a:latin typeface="Verdana" pitchFamily="34" charset="0"/>
              </a:rPr>
              <a:t>Henry de Lumley,</a:t>
            </a:r>
            <a:r>
              <a:rPr kumimoji="1" lang="en-US" sz="1200" i="1" dirty="0">
                <a:solidFill>
                  <a:srgbClr val="000000"/>
                </a:solidFill>
                <a:latin typeface="Verdana" pitchFamily="34" charset="0"/>
              </a:rPr>
              <a:t> Prehistoric Times </a:t>
            </a:r>
            <a:r>
              <a:rPr kumimoji="1" lang="en-US" sz="1200" dirty="0">
                <a:solidFill>
                  <a:srgbClr val="000000"/>
                </a:solidFill>
                <a:latin typeface="Verdana" pitchFamily="34" charset="0"/>
              </a:rPr>
              <a:t>(W.H. Freeman, 1983)</a:t>
            </a:r>
            <a:r>
              <a:rPr kumimoji="1" lang="en-US" sz="1200" i="1" dirty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kumimoji="1" lang="en-US" sz="1200" dirty="0">
                <a:solidFill>
                  <a:srgbClr val="000000"/>
                </a:solidFill>
                <a:latin typeface="Verdana" pitchFamily="34" charset="0"/>
              </a:rPr>
              <a:t>p. 80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4343400" y="3048000"/>
            <a:ext cx="2133600" cy="16764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baseline="30000">
              <a:solidFill>
                <a:srgbClr val="00CC99"/>
              </a:solidFill>
              <a:latin typeface="Verdana" pitchFamily="34" charset="0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14400" y="5039380"/>
            <a:ext cx="7315200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Calibri" pitchFamily="34" charset="0"/>
              </a:rPr>
              <a:t>including cooking hearths and food preparation areas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prstClr val="black"/>
                </a:solidFill>
                <a:latin typeface="Calibri" pitchFamily="34" charset="0"/>
              </a:rPr>
              <a:t>Cf., The Cultural Feast, 2</a:t>
            </a:r>
            <a:r>
              <a:rPr lang="en-US" sz="2400" b="1" i="1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 sz="2400" b="1" i="1" dirty="0">
                <a:solidFill>
                  <a:prstClr val="black"/>
                </a:solidFill>
                <a:latin typeface="Calibri" pitchFamily="34" charset="0"/>
              </a:rPr>
              <a:t> Ed</a:t>
            </a:r>
            <a:r>
              <a:rPr lang="en-US" sz="2400" b="1" dirty="0">
                <a:solidFill>
                  <a:prstClr val="black"/>
                </a:solidFill>
                <a:latin typeface="Calibri" pitchFamily="34" charset="0"/>
              </a:rPr>
              <a:t>., p. 36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61736" y="1009269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Homo erectus</a:t>
            </a:r>
            <a:r>
              <a:rPr kumimoji="0" lang="en-US" sz="20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?</a:t>
            </a:r>
            <a:b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 (Terra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Amata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, France)</a:t>
            </a: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114" name="Text Box 2"/>
          <p:cNvSpPr txBox="1">
            <a:spLocks noChangeArrowheads="1"/>
          </p:cNvSpPr>
          <p:nvPr/>
        </p:nvSpPr>
        <p:spPr bwMode="auto">
          <a:xfrm>
            <a:off x="1975986" y="6139542"/>
            <a:ext cx="5221045" cy="621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</a:pPr>
            <a:r>
              <a:rPr kumimoji="1" lang="en-US" sz="2000" b="1" dirty="0">
                <a:solidFill>
                  <a:srgbClr val="FFFFFF"/>
                </a:solidFill>
                <a:latin typeface="Verdana" pitchFamily="34" charset="0"/>
              </a:rPr>
              <a:t>Fire </a:t>
            </a:r>
            <a:r>
              <a:rPr kumimoji="1" lang="en-US" sz="2000" b="1" dirty="0" err="1">
                <a:solidFill>
                  <a:srgbClr val="FFFFFF"/>
                </a:solidFill>
                <a:latin typeface="Verdana" pitchFamily="34" charset="0"/>
              </a:rPr>
              <a:t>Pit,Terra</a:t>
            </a:r>
            <a:r>
              <a:rPr kumimoji="1" lang="en-US" sz="2000" b="1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kumimoji="1" lang="en-US" sz="2000" b="1" dirty="0" err="1">
                <a:solidFill>
                  <a:srgbClr val="FFFFFF"/>
                </a:solidFill>
                <a:latin typeface="Verdana" pitchFamily="34" charset="0"/>
              </a:rPr>
              <a:t>Amata</a:t>
            </a:r>
            <a:r>
              <a:rPr kumimoji="1" lang="en-US" sz="2000" b="1" dirty="0">
                <a:solidFill>
                  <a:srgbClr val="FFFFFF"/>
                </a:solidFill>
                <a:latin typeface="Verdana" pitchFamily="34" charset="0"/>
              </a:rPr>
              <a:t>, France</a:t>
            </a:r>
            <a:endParaRPr kumimoji="1" lang="en-US" sz="2000" b="1" i="1" dirty="0">
              <a:solidFill>
                <a:srgbClr val="FFFFFF"/>
              </a:solidFill>
              <a:latin typeface="Verdana" pitchFamily="34" charset="0"/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</a:pP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Henry de Lumley,</a:t>
            </a:r>
            <a:r>
              <a:rPr kumimoji="1" lang="en-US" sz="1200" i="1" dirty="0">
                <a:solidFill>
                  <a:srgbClr val="FFFFFF"/>
                </a:solidFill>
                <a:latin typeface="Verdana" pitchFamily="34" charset="0"/>
              </a:rPr>
              <a:t> Prehistoric Times </a:t>
            </a: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(W.H. Freeman, 1983)</a:t>
            </a:r>
            <a:r>
              <a:rPr kumimoji="1" lang="en-US" sz="1200" i="1" dirty="0">
                <a:solidFill>
                  <a:srgbClr val="FFFFFF"/>
                </a:solidFill>
                <a:latin typeface="Verdana" pitchFamily="34" charset="0"/>
              </a:rPr>
              <a:t>, </a:t>
            </a: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p. 83</a:t>
            </a:r>
          </a:p>
        </p:txBody>
      </p:sp>
      <p:pic>
        <p:nvPicPr>
          <p:cNvPr id="1498119" name="Picture 7" descr="Terra_Amata_fire_pi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04779"/>
            <a:ext cx="6019800" cy="5834063"/>
          </a:xfrm>
          <a:prstGeom prst="rect">
            <a:avLst/>
          </a:prstGeom>
          <a:noFill/>
        </p:spPr>
      </p:pic>
      <p:sp>
        <p:nvSpPr>
          <p:cNvPr id="1498120" name="Oval 8"/>
          <p:cNvSpPr>
            <a:spLocks noChangeArrowheads="1"/>
          </p:cNvSpPr>
          <p:nvPr/>
        </p:nvSpPr>
        <p:spPr bwMode="auto">
          <a:xfrm>
            <a:off x="4419600" y="1066800"/>
            <a:ext cx="3048000" cy="28956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baseline="30000">
              <a:solidFill>
                <a:srgbClr val="00CC99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9506" name="Picture 2" descr="27_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862016"/>
            <a:ext cx="8229600" cy="5133975"/>
          </a:xfrm>
          <a:prstGeom prst="rect">
            <a:avLst/>
          </a:prstGeom>
          <a:noFill/>
        </p:spPr>
      </p:pic>
      <p:sp>
        <p:nvSpPr>
          <p:cNvPr id="1429507" name="Oval 3"/>
          <p:cNvSpPr>
            <a:spLocks noChangeArrowheads="1"/>
          </p:cNvSpPr>
          <p:nvPr/>
        </p:nvSpPr>
        <p:spPr bwMode="auto">
          <a:xfrm>
            <a:off x="4648200" y="990600"/>
            <a:ext cx="2133600" cy="16764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baseline="30000">
              <a:solidFill>
                <a:srgbClr val="00CC99"/>
              </a:solidFill>
              <a:latin typeface="Verdana" pitchFamily="34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61736" y="1009269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Homo erectus</a:t>
            </a:r>
            <a:r>
              <a:rPr kumimoji="0" lang="en-US" sz="20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?</a:t>
            </a:r>
            <a:b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 (Terra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Amata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, France)</a:t>
            </a: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30049" y="2224314"/>
            <a:ext cx="870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Fire Pit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14714" y="6339114"/>
            <a:ext cx="58789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hlinkClick r:id="rId2"/>
              </a:rPr>
              <a:t>http://dsc.discovery.com/news/2009/06/23/neanderthal-mammoth.html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340550"/>
            <a:ext cx="7315200" cy="3374450"/>
          </a:xfrm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0"/>
              </a:lnSpc>
              <a:buFontTx/>
              <a:buNone/>
            </a:pPr>
            <a:endParaRPr lang="en-US" sz="4800" b="1" dirty="0"/>
          </a:p>
          <a:p>
            <a:pPr marL="682625" indent="-217488">
              <a:buNone/>
            </a:pPr>
            <a:r>
              <a:rPr lang="en-US" sz="2800" dirty="0">
                <a:solidFill>
                  <a:srgbClr val="D79694"/>
                </a:solidFill>
              </a:rPr>
              <a:t>Henry de Lumley suggests</a:t>
            </a:r>
            <a:r>
              <a:rPr lang="en-US" sz="2800" dirty="0"/>
              <a:t> </a:t>
            </a:r>
            <a:r>
              <a:rPr lang="en-US" sz="3600" b="1" dirty="0"/>
              <a:t>several huts</a:t>
            </a:r>
            <a:endParaRPr lang="en-US" sz="2800" b="1" dirty="0"/>
          </a:p>
          <a:p>
            <a:pPr marL="1030288" lvl="1" indent="-347663"/>
            <a:r>
              <a:rPr lang="en-US" sz="2400" dirty="0">
                <a:solidFill>
                  <a:srgbClr val="D79694"/>
                </a:solidFill>
              </a:rPr>
              <a:t>6 - 15 meters by 4 - 6 meters</a:t>
            </a:r>
          </a:p>
          <a:p>
            <a:pPr marL="1030288" lvl="1" indent="-347663"/>
            <a:r>
              <a:rPr lang="en-US" sz="2400" dirty="0">
                <a:solidFill>
                  <a:srgbClr val="D79694"/>
                </a:solidFill>
              </a:rPr>
              <a:t>estimates that </a:t>
            </a:r>
            <a:r>
              <a:rPr lang="en-US" sz="3200" b="1" dirty="0"/>
              <a:t>each hut could hold up to 15 people</a:t>
            </a:r>
            <a:endParaRPr lang="en-US" sz="2400" b="1" dirty="0"/>
          </a:p>
          <a:p>
            <a:pPr marL="1030288" lvl="1" indent="-347663"/>
            <a:r>
              <a:rPr lang="en-US" sz="3200" b="1" dirty="0"/>
              <a:t>a hearth in the center of each hut suggests control and use of fire</a:t>
            </a:r>
            <a:endParaRPr lang="en-US" sz="3200" b="1" i="1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287963"/>
            <a:ext cx="7315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4400" b="1" kern="0" dirty="0">
                <a:solidFill>
                  <a:srgbClr val="000000"/>
                </a:solidFill>
              </a:rPr>
              <a:t>Terra </a:t>
            </a:r>
            <a:r>
              <a:rPr lang="en-US" sz="4400" b="1" kern="0" dirty="0" err="1">
                <a:solidFill>
                  <a:srgbClr val="000000"/>
                </a:solidFill>
              </a:rPr>
              <a:t>Amata</a:t>
            </a:r>
            <a:br>
              <a:rPr lang="en-US" sz="4400" b="1" kern="0" dirty="0">
                <a:solidFill>
                  <a:srgbClr val="000000"/>
                </a:solidFill>
              </a:rPr>
            </a:br>
            <a:r>
              <a:rPr lang="en-US" sz="1600" kern="0" dirty="0">
                <a:solidFill>
                  <a:srgbClr val="000000"/>
                </a:solidFill>
              </a:rPr>
              <a:t> (France)</a:t>
            </a:r>
            <a:endParaRPr lang="en-US" sz="4400" b="1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192078"/>
            <a:ext cx="7315200" cy="2813078"/>
          </a:xfrm>
        </p:spPr>
        <p:txBody>
          <a:bodyPr>
            <a:spAutoFit/>
          </a:bodyPr>
          <a:lstStyle/>
          <a:p>
            <a:pPr marL="1146175" indent="-231775">
              <a:lnSpc>
                <a:spcPct val="50000"/>
              </a:lnSpc>
            </a:pPr>
            <a:r>
              <a:rPr lang="en-US" sz="4000" b="1" dirty="0"/>
              <a:t>occupants = ?</a:t>
            </a:r>
          </a:p>
          <a:p>
            <a:pPr marL="1146175" indent="-231775"/>
            <a:r>
              <a:rPr lang="en-US" dirty="0">
                <a:solidFill>
                  <a:srgbClr val="D79694"/>
                </a:solidFill>
              </a:rPr>
              <a:t>no fossil remains allow their identification but were </a:t>
            </a:r>
            <a:r>
              <a:rPr lang="en-US" i="1" dirty="0">
                <a:solidFill>
                  <a:srgbClr val="D79694"/>
                </a:solidFill>
              </a:rPr>
              <a:t>Homo</a:t>
            </a:r>
          </a:p>
          <a:p>
            <a:pPr marL="1597025" lvl="1" indent="-217488"/>
            <a:r>
              <a:rPr lang="en-US" sz="2400" b="1" i="1" dirty="0"/>
              <a:t>Homo erectus</a:t>
            </a:r>
            <a:r>
              <a:rPr lang="en-US" sz="2400" b="1" dirty="0"/>
              <a:t>?</a:t>
            </a:r>
          </a:p>
          <a:p>
            <a:pPr marL="1597025" lvl="1" indent="-217488"/>
            <a:r>
              <a:rPr lang="en-US" sz="2400" b="1" dirty="0"/>
              <a:t>archaic </a:t>
            </a:r>
            <a:r>
              <a:rPr lang="en-US" sz="2400" b="1" i="1" dirty="0"/>
              <a:t>Homo sapiens</a:t>
            </a:r>
            <a:r>
              <a:rPr lang="en-US" sz="2400" b="1" dirty="0"/>
              <a:t>? </a:t>
            </a:r>
          </a:p>
          <a:p>
            <a:pPr marL="1597025" lvl="1" indent="-217488"/>
            <a:r>
              <a:rPr lang="en-US" sz="2400" b="1" i="1" dirty="0"/>
              <a:t>Homo </a:t>
            </a:r>
            <a:r>
              <a:rPr lang="en-US" sz="2400" b="1" i="1" dirty="0" err="1"/>
              <a:t>heidelbergensis</a:t>
            </a:r>
            <a:r>
              <a:rPr lang="en-US" sz="2400" b="1" dirty="0"/>
              <a:t>?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1287963"/>
            <a:ext cx="7315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4400" b="1" kern="0" dirty="0">
                <a:solidFill>
                  <a:srgbClr val="000000"/>
                </a:solidFill>
              </a:rPr>
              <a:t>Terra </a:t>
            </a:r>
            <a:r>
              <a:rPr lang="en-US" sz="4400" b="1" kern="0" dirty="0" err="1">
                <a:solidFill>
                  <a:srgbClr val="000000"/>
                </a:solidFill>
              </a:rPr>
              <a:t>Amata</a:t>
            </a:r>
            <a:br>
              <a:rPr lang="en-US" sz="4400" b="1" kern="0" dirty="0">
                <a:solidFill>
                  <a:srgbClr val="000000"/>
                </a:solidFill>
              </a:rPr>
            </a:br>
            <a:r>
              <a:rPr lang="en-US" sz="1600" kern="0" dirty="0">
                <a:solidFill>
                  <a:srgbClr val="000000"/>
                </a:solidFill>
              </a:rPr>
              <a:t> (France)</a:t>
            </a:r>
            <a:endParaRPr lang="en-US" sz="4400" b="1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162" name="Text Box 2"/>
          <p:cNvSpPr txBox="1">
            <a:spLocks noChangeArrowheads="1"/>
          </p:cNvSpPr>
          <p:nvPr/>
        </p:nvSpPr>
        <p:spPr bwMode="auto">
          <a:xfrm>
            <a:off x="1495200" y="6139542"/>
            <a:ext cx="6159058" cy="621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</a:pPr>
            <a:r>
              <a:rPr kumimoji="1" lang="en-US" sz="2000" b="1" dirty="0">
                <a:solidFill>
                  <a:srgbClr val="FFFFFF"/>
                </a:solidFill>
                <a:latin typeface="Verdana" pitchFamily="34" charset="0"/>
              </a:rPr>
              <a:t>Points and </a:t>
            </a:r>
            <a:r>
              <a:rPr kumimoji="1" lang="en-US" sz="2000" b="1" dirty="0" err="1">
                <a:solidFill>
                  <a:srgbClr val="FFFFFF"/>
                </a:solidFill>
                <a:latin typeface="Verdana" pitchFamily="34" charset="0"/>
              </a:rPr>
              <a:t>scrapers,Terra</a:t>
            </a:r>
            <a:r>
              <a:rPr kumimoji="1" lang="en-US" sz="2000" b="1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kumimoji="1" lang="en-US" sz="2000" b="1" dirty="0" err="1">
                <a:solidFill>
                  <a:srgbClr val="FFFFFF"/>
                </a:solidFill>
                <a:latin typeface="Verdana" pitchFamily="34" charset="0"/>
              </a:rPr>
              <a:t>Amata</a:t>
            </a:r>
            <a:r>
              <a:rPr kumimoji="1" lang="en-US" sz="2000" b="1" dirty="0">
                <a:solidFill>
                  <a:srgbClr val="FFFFFF"/>
                </a:solidFill>
                <a:latin typeface="Verdana" pitchFamily="34" charset="0"/>
              </a:rPr>
              <a:t>, France</a:t>
            </a:r>
            <a:endParaRPr kumimoji="1" lang="en-US" sz="2000" b="1" i="1" dirty="0">
              <a:solidFill>
                <a:srgbClr val="FFFFFF"/>
              </a:solidFill>
              <a:latin typeface="Verdana" pitchFamily="34" charset="0"/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</a:pP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Henry de Lumley,</a:t>
            </a:r>
            <a:r>
              <a:rPr kumimoji="1" lang="en-US" sz="1200" i="1" dirty="0">
                <a:solidFill>
                  <a:srgbClr val="FFFFFF"/>
                </a:solidFill>
                <a:latin typeface="Verdana" pitchFamily="34" charset="0"/>
              </a:rPr>
              <a:t> Prehistoric Times </a:t>
            </a: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(W.H. Freeman, 1983)</a:t>
            </a:r>
            <a:r>
              <a:rPr kumimoji="1" lang="en-US" sz="1200" i="1" dirty="0">
                <a:solidFill>
                  <a:srgbClr val="FFFFFF"/>
                </a:solidFill>
                <a:latin typeface="Verdana" pitchFamily="34" charset="0"/>
              </a:rPr>
              <a:t>, </a:t>
            </a: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p. 85</a:t>
            </a:r>
          </a:p>
        </p:txBody>
      </p:sp>
      <p:pic>
        <p:nvPicPr>
          <p:cNvPr id="1500165" name="Picture 5" descr="Terra_Amata_tool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61929"/>
            <a:ext cx="4033838" cy="585787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258" name="Text Box 2"/>
          <p:cNvSpPr txBox="1">
            <a:spLocks noChangeArrowheads="1"/>
          </p:cNvSpPr>
          <p:nvPr/>
        </p:nvSpPr>
        <p:spPr bwMode="auto">
          <a:xfrm>
            <a:off x="1556202" y="5734645"/>
            <a:ext cx="6038833" cy="88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</a:pPr>
            <a:r>
              <a:rPr kumimoji="1" lang="en-US" sz="2000" b="1" dirty="0">
                <a:solidFill>
                  <a:srgbClr val="FFFFFF"/>
                </a:solidFill>
                <a:latin typeface="Verdana" pitchFamily="34" charset="0"/>
              </a:rPr>
              <a:t>Making a blade </a:t>
            </a:r>
            <a:r>
              <a:rPr kumimoji="1" lang="en-US" sz="2000" b="1" dirty="0" err="1">
                <a:solidFill>
                  <a:srgbClr val="FFFFFF"/>
                </a:solidFill>
                <a:latin typeface="Verdana" pitchFamily="34" charset="0"/>
              </a:rPr>
              <a:t>tool,Terra</a:t>
            </a:r>
            <a:r>
              <a:rPr kumimoji="1" lang="en-US" sz="2000" b="1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kumimoji="1" lang="en-US" sz="2000" b="1" dirty="0" err="1">
                <a:solidFill>
                  <a:srgbClr val="FFFFFF"/>
                </a:solidFill>
                <a:latin typeface="Verdana" pitchFamily="34" charset="0"/>
              </a:rPr>
              <a:t>Amata</a:t>
            </a:r>
            <a:r>
              <a:rPr kumimoji="1" lang="en-US" sz="2000" b="1" dirty="0">
                <a:solidFill>
                  <a:srgbClr val="FFFFFF"/>
                </a:solidFill>
                <a:latin typeface="Verdana" pitchFamily="34" charset="0"/>
              </a:rPr>
              <a:t>, France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</a:pPr>
            <a:endParaRPr kumimoji="1" lang="en-US" sz="1400" b="1" i="1" dirty="0">
              <a:solidFill>
                <a:srgbClr val="FFFFFF"/>
              </a:solidFill>
              <a:latin typeface="Verdana" pitchFamily="34" charset="0"/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</a:pP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Henry de Lumley,</a:t>
            </a:r>
            <a:r>
              <a:rPr kumimoji="1" lang="en-US" sz="1200" i="1" dirty="0">
                <a:solidFill>
                  <a:srgbClr val="FFFFFF"/>
                </a:solidFill>
                <a:latin typeface="Verdana" pitchFamily="34" charset="0"/>
              </a:rPr>
              <a:t> Prehistoric Times </a:t>
            </a: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(W.H. Freeman, 1983)</a:t>
            </a:r>
            <a:r>
              <a:rPr kumimoji="1" lang="en-US" sz="1200" i="1" dirty="0">
                <a:solidFill>
                  <a:srgbClr val="FFFFFF"/>
                </a:solidFill>
                <a:latin typeface="Verdana" pitchFamily="34" charset="0"/>
              </a:rPr>
              <a:t>, </a:t>
            </a:r>
            <a:r>
              <a:rPr kumimoji="1" lang="en-US" sz="1200" dirty="0">
                <a:solidFill>
                  <a:srgbClr val="FFFFFF"/>
                </a:solidFill>
                <a:latin typeface="Verdana" pitchFamily="34" charset="0"/>
              </a:rPr>
              <a:t>p. 87</a:t>
            </a:r>
          </a:p>
        </p:txBody>
      </p:sp>
      <p:pic>
        <p:nvPicPr>
          <p:cNvPr id="1504260" name="Picture 4" descr="Terra_Amata_tools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022946"/>
            <a:ext cx="7315200" cy="3234855"/>
          </a:xfrm>
          <a:prstGeom prst="rect">
            <a:avLst/>
          </a:prstGeom>
          <a:noFill/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61736" y="1009269"/>
            <a:ext cx="821055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Homo erectus</a:t>
            </a:r>
            <a:r>
              <a:rPr kumimoji="0" lang="en-US" sz="20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?</a:t>
            </a:r>
            <a:b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 (Terra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Amata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</a:rPr>
              <a:t>, France)</a:t>
            </a: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028"/>
          <p:cNvSpPr txBox="1">
            <a:spLocks noChangeArrowheads="1"/>
          </p:cNvSpPr>
          <p:nvPr/>
        </p:nvSpPr>
        <p:spPr bwMode="auto">
          <a:xfrm>
            <a:off x="914400" y="2044551"/>
            <a:ext cx="7315200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Aft>
                <a:spcPct val="0"/>
              </a:spcAft>
              <a:buClr>
                <a:srgbClr val="808000"/>
              </a:buClr>
            </a:pPr>
            <a:r>
              <a:rPr lang="en-US" sz="3200" b="1" dirty="0">
                <a:solidFill>
                  <a:srgbClr val="003300"/>
                </a:solidFill>
                <a:latin typeface="Verdana" pitchFamily="34" charset="0"/>
              </a:rPr>
              <a:t>at</a:t>
            </a:r>
          </a:p>
          <a:p>
            <a:pPr algn="ctr" eaLnBrk="0" fontAlgn="base" hangingPunct="0">
              <a:spcAft>
                <a:spcPct val="0"/>
              </a:spcAft>
              <a:buClr>
                <a:srgbClr val="808000"/>
              </a:buClr>
            </a:pPr>
            <a:r>
              <a:rPr lang="en-US" sz="3200" b="1" dirty="0" err="1">
                <a:solidFill>
                  <a:srgbClr val="003300"/>
                </a:solidFill>
                <a:latin typeface="Verdana" pitchFamily="34" charset="0"/>
              </a:rPr>
              <a:t>Zhoukoudian</a:t>
            </a:r>
            <a:r>
              <a:rPr lang="en-US" sz="3200" b="1" dirty="0">
                <a:solidFill>
                  <a:srgbClr val="003300"/>
                </a:solidFill>
                <a:latin typeface="Verdana" pitchFamily="34" charset="0"/>
              </a:rPr>
              <a:t> in China</a:t>
            </a:r>
            <a:br>
              <a:rPr lang="en-US" sz="3200" b="1" dirty="0">
                <a:solidFill>
                  <a:srgbClr val="003300"/>
                </a:solidFill>
                <a:latin typeface="Verdana" pitchFamily="34" charset="0"/>
              </a:rPr>
            </a:br>
            <a:r>
              <a:rPr lang="en-US" dirty="0">
                <a:solidFill>
                  <a:srgbClr val="003300"/>
                </a:solidFill>
                <a:latin typeface="Verdana" pitchFamily="34" charset="0"/>
              </a:rPr>
              <a:t>(“Peking Man”)</a:t>
            </a:r>
            <a:endParaRPr lang="en-US" sz="2400" dirty="0">
              <a:solidFill>
                <a:srgbClr val="003300"/>
              </a:solidFill>
              <a:latin typeface="Verdana" pitchFamily="34" charset="0"/>
            </a:endParaRPr>
          </a:p>
          <a:p>
            <a:pPr algn="ctr" eaLnBrk="0" fontAlgn="base" hangingPunct="0">
              <a:spcAft>
                <a:spcPct val="0"/>
              </a:spcAft>
              <a:buClr>
                <a:srgbClr val="808000"/>
              </a:buClr>
            </a:pPr>
            <a:r>
              <a:rPr lang="en-US" sz="3200" b="1" dirty="0">
                <a:solidFill>
                  <a:srgbClr val="003300"/>
                </a:solidFill>
                <a:latin typeface="Verdana" pitchFamily="34" charset="0"/>
              </a:rPr>
              <a:t>the </a:t>
            </a:r>
            <a:r>
              <a:rPr lang="en-US" sz="3200" b="1" i="1" dirty="0">
                <a:solidFill>
                  <a:srgbClr val="003300"/>
                </a:solidFill>
                <a:latin typeface="Verdana" pitchFamily="34" charset="0"/>
              </a:rPr>
              <a:t>Homo erectus </a:t>
            </a:r>
            <a:r>
              <a:rPr lang="en-US" sz="3200" b="1" dirty="0">
                <a:solidFill>
                  <a:srgbClr val="003300"/>
                </a:solidFill>
                <a:latin typeface="Verdana" pitchFamily="34" charset="0"/>
              </a:rPr>
              <a:t>were geographically isolated . . . </a:t>
            </a:r>
          </a:p>
          <a:p>
            <a:pPr algn="ctr" eaLnBrk="0" fontAlgn="base" hangingPunct="0">
              <a:spcAft>
                <a:spcPct val="0"/>
              </a:spcAft>
              <a:buClr>
                <a:srgbClr val="808000"/>
              </a:buClr>
            </a:pPr>
            <a:endParaRPr lang="en-US" sz="1600" b="1" dirty="0">
              <a:solidFill>
                <a:srgbClr val="003300"/>
              </a:solidFill>
              <a:latin typeface="Verdana" pitchFamily="34" charset="0"/>
            </a:endParaRPr>
          </a:p>
          <a:p>
            <a:pPr algn="ctr" eaLnBrk="0" fontAlgn="base" hangingPunct="0">
              <a:spcAft>
                <a:spcPct val="0"/>
              </a:spcAft>
              <a:buClr>
                <a:srgbClr val="808000"/>
              </a:buClr>
            </a:pPr>
            <a:r>
              <a:rPr lang="en-US" sz="2400" b="1" dirty="0">
                <a:solidFill>
                  <a:srgbClr val="003300"/>
                </a:solidFill>
                <a:latin typeface="Verdana" pitchFamily="34" charset="0"/>
              </a:rPr>
              <a:t>and this shows up in food-related features associated with heavy chewing</a:t>
            </a:r>
          </a:p>
        </p:txBody>
      </p:sp>
    </p:spTree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219200"/>
            <a:ext cx="7772400" cy="4625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indent="-450850" eaLnBrk="0" fontAlgn="base" hangingPunct="0">
              <a:lnSpc>
                <a:spcPct val="120000"/>
              </a:lnSpc>
              <a:spcBef>
                <a:spcPct val="20000"/>
              </a:spcBef>
              <a:spcAft>
                <a:spcPts val="500"/>
              </a:spcAft>
              <a:buFontTx/>
              <a:buAutoNum type="arabicPeriod"/>
              <a:defRPr/>
            </a:pPr>
            <a:r>
              <a:rPr kumimoji="1" lang="en-US" sz="2400" b="1" dirty="0">
                <a:solidFill>
                  <a:srgbClr val="000000"/>
                </a:solidFill>
                <a:latin typeface="Verdana"/>
              </a:rPr>
              <a:t>Mongoloid shovel-shaped incisors</a:t>
            </a:r>
          </a:p>
          <a:p>
            <a:pPr marL="682625" indent="-4508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kumimoji="1" lang="en-US" sz="2400" b="1" dirty="0" err="1">
                <a:solidFill>
                  <a:srgbClr val="D79694"/>
                </a:solidFill>
                <a:latin typeface="Verdana"/>
              </a:rPr>
              <a:t>taurodontism</a:t>
            </a:r>
            <a:endParaRPr kumimoji="1" lang="en-US" sz="2400" b="1" dirty="0">
              <a:solidFill>
                <a:srgbClr val="D79694"/>
              </a:solidFill>
              <a:latin typeface="Verdana"/>
            </a:endParaRPr>
          </a:p>
          <a:p>
            <a:pPr lvl="2" indent="-231775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kumimoji="1" lang="en-US" sz="2000" b="1" dirty="0">
                <a:solidFill>
                  <a:srgbClr val="D79694"/>
                </a:solidFill>
                <a:latin typeface="Verdana"/>
              </a:rPr>
              <a:t>molars and premolars with enlarged pulp cavities extending downward into fused roots</a:t>
            </a:r>
          </a:p>
          <a:p>
            <a:pPr marL="682625" indent="-4508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kumimoji="1" lang="en-US" sz="2400" b="1" dirty="0" err="1">
                <a:solidFill>
                  <a:srgbClr val="D79694"/>
                </a:solidFill>
                <a:latin typeface="Verdana"/>
              </a:rPr>
              <a:t>mandibular</a:t>
            </a:r>
            <a:r>
              <a:rPr kumimoji="1" lang="en-US" sz="2400" b="1" dirty="0">
                <a:solidFill>
                  <a:srgbClr val="D79694"/>
                </a:solidFill>
                <a:latin typeface="Verdana"/>
              </a:rPr>
              <a:t> torus</a:t>
            </a:r>
          </a:p>
          <a:p>
            <a:pPr lvl="2" indent="-231775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kumimoji="1" lang="en-US" sz="2000" b="1" dirty="0">
                <a:solidFill>
                  <a:srgbClr val="D79694"/>
                </a:solidFill>
                <a:latin typeface="Verdana"/>
              </a:rPr>
              <a:t>heavy bony ridge on inside of lower jaw from canine to first molar on each side</a:t>
            </a:r>
          </a:p>
          <a:p>
            <a:pPr marL="682625" indent="-4508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kumimoji="1" lang="en-US" sz="2400" b="1" dirty="0">
                <a:solidFill>
                  <a:srgbClr val="D79694"/>
                </a:solidFill>
                <a:latin typeface="Verdana"/>
              </a:rPr>
              <a:t>extra </a:t>
            </a:r>
            <a:r>
              <a:rPr kumimoji="1" lang="en-US" sz="2400" b="1" i="1" dirty="0" err="1">
                <a:solidFill>
                  <a:srgbClr val="D79694"/>
                </a:solidFill>
                <a:latin typeface="Verdana"/>
              </a:rPr>
              <a:t>foraminia</a:t>
            </a:r>
            <a:r>
              <a:rPr kumimoji="1" lang="en-US" sz="2400" b="1" i="1" dirty="0">
                <a:solidFill>
                  <a:srgbClr val="D79694"/>
                </a:solidFill>
                <a:latin typeface="Verdana"/>
              </a:rPr>
              <a:t> </a:t>
            </a:r>
            <a:r>
              <a:rPr kumimoji="1" lang="en-US" sz="2400" b="1" i="1" dirty="0" err="1">
                <a:solidFill>
                  <a:srgbClr val="D79694"/>
                </a:solidFill>
                <a:latin typeface="Verdana"/>
              </a:rPr>
              <a:t>mentalia</a:t>
            </a:r>
            <a:endParaRPr kumimoji="1" lang="en-US" sz="2400" b="1" i="1" dirty="0">
              <a:solidFill>
                <a:srgbClr val="D79694"/>
              </a:solidFill>
              <a:latin typeface="Verdana"/>
            </a:endParaRPr>
          </a:p>
          <a:p>
            <a:pPr lvl="2" indent="-231775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kumimoji="1" lang="en-US" sz="2000" b="1" dirty="0">
                <a:solidFill>
                  <a:srgbClr val="D79694"/>
                </a:solidFill>
                <a:latin typeface="Verdana"/>
              </a:rPr>
              <a:t>2 - 5 openings in lower jawbone through which pass the nerves and blood vessels</a:t>
            </a:r>
          </a:p>
        </p:txBody>
      </p:sp>
      <p:sp>
        <p:nvSpPr>
          <p:cNvPr id="3" name="Rectangle 2"/>
          <p:cNvSpPr/>
          <p:nvPr/>
        </p:nvSpPr>
        <p:spPr>
          <a:xfrm>
            <a:off x="3200400" y="759154"/>
            <a:ext cx="272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3300"/>
                </a:solidFill>
                <a:latin typeface="Verdana" pitchFamily="34" charset="0"/>
              </a:rPr>
              <a:t>“Peking Man” had . . .</a:t>
            </a:r>
            <a:endParaRPr lang="en-US" dirty="0"/>
          </a:p>
        </p:txBody>
      </p:sp>
    </p:spTree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626" name="Text Box 2"/>
          <p:cNvSpPr txBox="1">
            <a:spLocks noChangeArrowheads="1"/>
          </p:cNvSpPr>
          <p:nvPr/>
        </p:nvSpPr>
        <p:spPr bwMode="auto">
          <a:xfrm>
            <a:off x="774984" y="6032769"/>
            <a:ext cx="7588872" cy="578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</a:rPr>
              <a:t>Shovel-shaped incisors, shown here in a modern</a:t>
            </a:r>
            <a:r>
              <a:rPr lang="en-US" sz="1600" i="1" dirty="0">
                <a:solidFill>
                  <a:srgbClr val="FFFFFF"/>
                </a:solidFill>
              </a:rPr>
              <a:t> Homo sapiens sapiens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</a:rPr>
              <a:t>Understanding Physical Anthropology and Archaeology, 8</a:t>
            </a:r>
            <a:r>
              <a:rPr lang="en-US" sz="1200" i="1" baseline="30000" dirty="0">
                <a:solidFill>
                  <a:srgbClr val="FFFFFF"/>
                </a:solidFill>
              </a:rPr>
              <a:t>th</a:t>
            </a:r>
            <a:r>
              <a:rPr lang="en-US" sz="1200" i="1" dirty="0">
                <a:solidFill>
                  <a:srgbClr val="FFFFFF"/>
                </a:solidFill>
              </a:rPr>
              <a:t> Ed</a:t>
            </a:r>
            <a:r>
              <a:rPr lang="en-US" sz="1200" dirty="0">
                <a:solidFill>
                  <a:srgbClr val="FFFFFF"/>
                </a:solidFill>
              </a:rPr>
              <a:t>., p. 263</a:t>
            </a:r>
          </a:p>
        </p:txBody>
      </p:sp>
      <p:pic>
        <p:nvPicPr>
          <p:cNvPr id="1178627" name="Picture 3" descr="Shovel-Shaped_Incisor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96878"/>
            <a:ext cx="6400800" cy="581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8628" name="Oval 4"/>
          <p:cNvSpPr>
            <a:spLocks noChangeArrowheads="1"/>
          </p:cNvSpPr>
          <p:nvPr/>
        </p:nvSpPr>
        <p:spPr bwMode="auto">
          <a:xfrm>
            <a:off x="2971800" y="685800"/>
            <a:ext cx="3124200" cy="17526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219202"/>
            <a:ext cx="7315200" cy="5093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indent="-450850" eaLnBrk="0" fontAlgn="base" hangingPunct="0">
              <a:lnSpc>
                <a:spcPct val="120000"/>
              </a:lnSpc>
              <a:spcBef>
                <a:spcPct val="20000"/>
              </a:spcBef>
              <a:spcAft>
                <a:spcPts val="500"/>
              </a:spcAft>
              <a:buFontTx/>
              <a:buAutoNum type="arabicPeriod"/>
              <a:defRPr/>
            </a:pPr>
            <a:r>
              <a:rPr kumimoji="1" lang="en-US" sz="2400" b="1" dirty="0">
                <a:solidFill>
                  <a:srgbClr val="D79694"/>
                </a:solidFill>
                <a:latin typeface="Verdana"/>
              </a:rPr>
              <a:t>Mongoloid shovel-shaped incisors</a:t>
            </a:r>
            <a:endParaRPr kumimoji="1" lang="en-US" sz="2800" b="1" dirty="0">
              <a:solidFill>
                <a:srgbClr val="D79694"/>
              </a:solidFill>
              <a:latin typeface="Verdana"/>
            </a:endParaRPr>
          </a:p>
          <a:p>
            <a:pPr marL="682625" indent="-4508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kumimoji="1" lang="en-US" sz="3200" b="1" dirty="0">
                <a:solidFill>
                  <a:srgbClr val="000000"/>
                </a:solidFill>
                <a:latin typeface="Verdana"/>
              </a:rPr>
              <a:t> </a:t>
            </a:r>
            <a:r>
              <a:rPr kumimoji="1" lang="en-US" sz="3200" b="1" dirty="0" err="1">
                <a:solidFill>
                  <a:srgbClr val="000000"/>
                </a:solidFill>
                <a:latin typeface="Verdana"/>
              </a:rPr>
              <a:t>taurodontism</a:t>
            </a:r>
            <a:endParaRPr kumimoji="1" lang="en-US" sz="3200" b="1" dirty="0">
              <a:solidFill>
                <a:srgbClr val="000000"/>
              </a:solidFill>
              <a:latin typeface="Verdana"/>
            </a:endParaRPr>
          </a:p>
          <a:p>
            <a:pPr lvl="2" indent="-231775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kumimoji="1" lang="en-US" sz="2000" b="1" dirty="0">
                <a:solidFill>
                  <a:srgbClr val="000000"/>
                </a:solidFill>
                <a:latin typeface="Verdana"/>
              </a:rPr>
              <a:t>molars and premolars with enlarged pulp cavities extending downward into fused roots</a:t>
            </a:r>
          </a:p>
          <a:p>
            <a:pPr marL="682625" indent="-4508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kumimoji="1" lang="en-US" sz="2400" b="1" dirty="0" err="1">
                <a:solidFill>
                  <a:srgbClr val="D79694"/>
                </a:solidFill>
                <a:latin typeface="Verdana"/>
              </a:rPr>
              <a:t>mandibular</a:t>
            </a:r>
            <a:r>
              <a:rPr kumimoji="1" lang="en-US" sz="2400" b="1" dirty="0">
                <a:solidFill>
                  <a:srgbClr val="D79694"/>
                </a:solidFill>
                <a:latin typeface="Verdana"/>
              </a:rPr>
              <a:t> torus</a:t>
            </a:r>
          </a:p>
          <a:p>
            <a:pPr lvl="2" indent="-231775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kumimoji="1" lang="en-US" sz="2000" b="1" dirty="0">
                <a:solidFill>
                  <a:srgbClr val="D79694"/>
                </a:solidFill>
                <a:latin typeface="Verdana"/>
              </a:rPr>
              <a:t>heavy bony ridge on inside of lower jaw from canine to first molar on each side</a:t>
            </a:r>
          </a:p>
          <a:p>
            <a:pPr marL="682625" indent="-4508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kumimoji="1" lang="en-US" sz="2400" b="1" dirty="0">
                <a:solidFill>
                  <a:srgbClr val="D79694"/>
                </a:solidFill>
                <a:latin typeface="Verdana"/>
              </a:rPr>
              <a:t>extra </a:t>
            </a:r>
            <a:r>
              <a:rPr kumimoji="1" lang="en-US" sz="2400" b="1" i="1" dirty="0" err="1">
                <a:solidFill>
                  <a:srgbClr val="D79694"/>
                </a:solidFill>
                <a:latin typeface="Verdana"/>
              </a:rPr>
              <a:t>foraminia</a:t>
            </a:r>
            <a:r>
              <a:rPr kumimoji="1" lang="en-US" sz="2400" b="1" i="1" dirty="0">
                <a:solidFill>
                  <a:srgbClr val="D79694"/>
                </a:solidFill>
                <a:latin typeface="Verdana"/>
              </a:rPr>
              <a:t> </a:t>
            </a:r>
            <a:r>
              <a:rPr kumimoji="1" lang="en-US" sz="2400" b="1" i="1" dirty="0" err="1">
                <a:solidFill>
                  <a:srgbClr val="D79694"/>
                </a:solidFill>
                <a:latin typeface="Verdana"/>
              </a:rPr>
              <a:t>mentalia</a:t>
            </a:r>
            <a:endParaRPr kumimoji="1" lang="en-US" sz="2400" b="1" i="1" dirty="0">
              <a:solidFill>
                <a:srgbClr val="D79694"/>
              </a:solidFill>
              <a:latin typeface="Verdana"/>
            </a:endParaRPr>
          </a:p>
          <a:p>
            <a:pPr lvl="2" indent="-231775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kumimoji="1" lang="en-US" sz="2000" b="1" dirty="0">
                <a:solidFill>
                  <a:srgbClr val="D79694"/>
                </a:solidFill>
                <a:latin typeface="Verdana"/>
              </a:rPr>
              <a:t>2 - 5 openings in lower jawbone through which pass the nerves and blood vessels</a:t>
            </a:r>
          </a:p>
        </p:txBody>
      </p:sp>
      <p:sp>
        <p:nvSpPr>
          <p:cNvPr id="3" name="Rectangle 2"/>
          <p:cNvSpPr/>
          <p:nvPr/>
        </p:nvSpPr>
        <p:spPr>
          <a:xfrm>
            <a:off x="3200400" y="759154"/>
            <a:ext cx="272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3300"/>
                </a:solidFill>
                <a:latin typeface="Verdana" pitchFamily="34" charset="0"/>
              </a:rPr>
              <a:t>“Peking Man” had . . .</a:t>
            </a:r>
            <a:endParaRPr lang="en-US" dirty="0"/>
          </a:p>
        </p:txBody>
      </p:sp>
    </p:spTree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1698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95250"/>
            <a:ext cx="8915400" cy="668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1699" name="Line 5"/>
          <p:cNvSpPr>
            <a:spLocks noChangeShapeType="1"/>
          </p:cNvSpPr>
          <p:nvPr/>
        </p:nvSpPr>
        <p:spPr bwMode="auto">
          <a:xfrm>
            <a:off x="4114800" y="1752600"/>
            <a:ext cx="1905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3300"/>
              </a:solidFill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219202"/>
            <a:ext cx="7315200" cy="5093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indent="-450850" eaLnBrk="0" fontAlgn="base" hangingPunct="0">
              <a:lnSpc>
                <a:spcPct val="120000"/>
              </a:lnSpc>
              <a:spcBef>
                <a:spcPct val="20000"/>
              </a:spcBef>
              <a:spcAft>
                <a:spcPts val="500"/>
              </a:spcAft>
              <a:buFontTx/>
              <a:buAutoNum type="arabicPeriod"/>
              <a:defRPr/>
            </a:pPr>
            <a:r>
              <a:rPr kumimoji="1" lang="en-US" sz="2400" b="1" dirty="0">
                <a:solidFill>
                  <a:srgbClr val="D79694"/>
                </a:solidFill>
                <a:latin typeface="Verdana"/>
              </a:rPr>
              <a:t>Mongoloid shovel-shaped incisors</a:t>
            </a:r>
            <a:endParaRPr kumimoji="1" lang="en-US" sz="2800" b="1" dirty="0">
              <a:solidFill>
                <a:srgbClr val="D79694"/>
              </a:solidFill>
              <a:latin typeface="Verdana"/>
            </a:endParaRPr>
          </a:p>
          <a:p>
            <a:pPr marL="682625" indent="-4508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kumimoji="1" lang="en-US" sz="2400" b="1" dirty="0" err="1">
                <a:solidFill>
                  <a:srgbClr val="D79694"/>
                </a:solidFill>
                <a:latin typeface="Verdana"/>
              </a:rPr>
              <a:t>taurodontism</a:t>
            </a:r>
            <a:endParaRPr kumimoji="1" lang="en-US" sz="2400" b="1" dirty="0">
              <a:solidFill>
                <a:srgbClr val="D79694"/>
              </a:solidFill>
              <a:latin typeface="Verdana"/>
            </a:endParaRPr>
          </a:p>
          <a:p>
            <a:pPr lvl="2" indent="-231775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kumimoji="1" lang="en-US" sz="2000" b="1" dirty="0">
                <a:solidFill>
                  <a:srgbClr val="D79694"/>
                </a:solidFill>
                <a:latin typeface="Verdana"/>
              </a:rPr>
              <a:t>molars and premolars with enlarged pulp cavities extending downward into fused roots</a:t>
            </a:r>
          </a:p>
          <a:p>
            <a:pPr marL="682625" indent="-4508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kumimoji="1" lang="en-US" sz="3200" b="1" dirty="0">
                <a:solidFill>
                  <a:srgbClr val="000000"/>
                </a:solidFill>
                <a:latin typeface="Verdana"/>
              </a:rPr>
              <a:t> </a:t>
            </a:r>
            <a:r>
              <a:rPr kumimoji="1" lang="en-US" sz="3200" b="1" dirty="0" err="1">
                <a:solidFill>
                  <a:srgbClr val="000000"/>
                </a:solidFill>
                <a:latin typeface="Verdana"/>
              </a:rPr>
              <a:t>mandibular</a:t>
            </a:r>
            <a:r>
              <a:rPr kumimoji="1" lang="en-US" sz="3200" b="1" dirty="0">
                <a:solidFill>
                  <a:srgbClr val="000000"/>
                </a:solidFill>
                <a:latin typeface="Verdana"/>
              </a:rPr>
              <a:t> torus</a:t>
            </a:r>
          </a:p>
          <a:p>
            <a:pPr lvl="2" indent="-231775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kumimoji="1" lang="en-US" sz="2000" b="1" dirty="0">
                <a:solidFill>
                  <a:srgbClr val="000000"/>
                </a:solidFill>
                <a:latin typeface="Verdana"/>
              </a:rPr>
              <a:t>heavy bony ridge on inside of lower jaw from canine to first molar on each side</a:t>
            </a:r>
          </a:p>
          <a:p>
            <a:pPr marL="682625" indent="-4508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kumimoji="1" lang="en-US" sz="2400" b="1" dirty="0">
                <a:solidFill>
                  <a:srgbClr val="D79694"/>
                </a:solidFill>
                <a:latin typeface="Verdana"/>
              </a:rPr>
              <a:t>extra </a:t>
            </a:r>
            <a:r>
              <a:rPr kumimoji="1" lang="en-US" sz="2400" b="1" i="1" dirty="0" err="1">
                <a:solidFill>
                  <a:srgbClr val="D79694"/>
                </a:solidFill>
                <a:latin typeface="Verdana"/>
              </a:rPr>
              <a:t>foraminia</a:t>
            </a:r>
            <a:r>
              <a:rPr kumimoji="1" lang="en-US" sz="2400" b="1" i="1" dirty="0">
                <a:solidFill>
                  <a:srgbClr val="D79694"/>
                </a:solidFill>
                <a:latin typeface="Verdana"/>
              </a:rPr>
              <a:t> </a:t>
            </a:r>
            <a:r>
              <a:rPr kumimoji="1" lang="en-US" sz="2400" b="1" i="1" dirty="0" err="1">
                <a:solidFill>
                  <a:srgbClr val="D79694"/>
                </a:solidFill>
                <a:latin typeface="Verdana"/>
              </a:rPr>
              <a:t>mentalia</a:t>
            </a:r>
            <a:endParaRPr kumimoji="1" lang="en-US" sz="2400" b="1" i="1" dirty="0">
              <a:solidFill>
                <a:srgbClr val="D79694"/>
              </a:solidFill>
              <a:latin typeface="Verdana"/>
            </a:endParaRPr>
          </a:p>
          <a:p>
            <a:pPr lvl="2" indent="-231775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kumimoji="1" lang="en-US" sz="2000" b="1" dirty="0">
                <a:solidFill>
                  <a:srgbClr val="D79694"/>
                </a:solidFill>
                <a:latin typeface="Verdana"/>
              </a:rPr>
              <a:t>2 - 5 openings in lower jawbone through which pass the nerves and blood vessels</a:t>
            </a:r>
          </a:p>
        </p:txBody>
      </p:sp>
      <p:sp>
        <p:nvSpPr>
          <p:cNvPr id="3" name="Rectangle 2"/>
          <p:cNvSpPr/>
          <p:nvPr/>
        </p:nvSpPr>
        <p:spPr>
          <a:xfrm>
            <a:off x="3200400" y="759154"/>
            <a:ext cx="272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3300"/>
                </a:solidFill>
                <a:latin typeface="Verdana" pitchFamily="34" charset="0"/>
              </a:rPr>
              <a:t>“Peking Man” had . . .</a:t>
            </a:r>
            <a:endParaRPr lang="en-US" dirty="0"/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white">
  <a:themeElements>
    <a:clrScheme name="whit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whit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hi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4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Sumi Painting">
  <a:themeElements>
    <a:clrScheme name="Sumi Painting 1">
      <a:dk1>
        <a:srgbClr val="545472"/>
      </a:dk1>
      <a:lt1>
        <a:srgbClr val="FFFFFF"/>
      </a:lt1>
      <a:dk2>
        <a:srgbClr val="660066"/>
      </a:dk2>
      <a:lt2>
        <a:srgbClr val="9797B7"/>
      </a:lt2>
      <a:accent1>
        <a:srgbClr val="A7CCD9"/>
      </a:accent1>
      <a:accent2>
        <a:srgbClr val="C7C7DF"/>
      </a:accent2>
      <a:accent3>
        <a:srgbClr val="FFFFFF"/>
      </a:accent3>
      <a:accent4>
        <a:srgbClr val="464660"/>
      </a:accent4>
      <a:accent5>
        <a:srgbClr val="D0E2E9"/>
      </a:accent5>
      <a:accent6>
        <a:srgbClr val="B4B4CA"/>
      </a:accent6>
      <a:hlink>
        <a:srgbClr val="9595FF"/>
      </a:hlink>
      <a:folHlink>
        <a:srgbClr val="8888AE"/>
      </a:folHlink>
    </a:clrScheme>
    <a:fontScheme name="Sumi Painting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umi Painting 1">
        <a:dk1>
          <a:srgbClr val="545472"/>
        </a:dk1>
        <a:lt1>
          <a:srgbClr val="FFFFFF"/>
        </a:lt1>
        <a:dk2>
          <a:srgbClr val="660066"/>
        </a:dk2>
        <a:lt2>
          <a:srgbClr val="9797B7"/>
        </a:lt2>
        <a:accent1>
          <a:srgbClr val="A7CCD9"/>
        </a:accent1>
        <a:accent2>
          <a:srgbClr val="C7C7DF"/>
        </a:accent2>
        <a:accent3>
          <a:srgbClr val="FFFFFF"/>
        </a:accent3>
        <a:accent4>
          <a:srgbClr val="464660"/>
        </a:accent4>
        <a:accent5>
          <a:srgbClr val="D0E2E9"/>
        </a:accent5>
        <a:accent6>
          <a:srgbClr val="B4B4CA"/>
        </a:accent6>
        <a:hlink>
          <a:srgbClr val="9595FF"/>
        </a:hlink>
        <a:folHlink>
          <a:srgbClr val="8888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2">
        <a:dk1>
          <a:srgbClr val="545472"/>
        </a:dk1>
        <a:lt1>
          <a:srgbClr val="FFFFFF"/>
        </a:lt1>
        <a:dk2>
          <a:srgbClr val="892D5B"/>
        </a:dk2>
        <a:lt2>
          <a:srgbClr val="68A7BE"/>
        </a:lt2>
        <a:accent1>
          <a:srgbClr val="CAACCC"/>
        </a:accent1>
        <a:accent2>
          <a:srgbClr val="A7CCD9"/>
        </a:accent2>
        <a:accent3>
          <a:srgbClr val="FFFFFF"/>
        </a:accent3>
        <a:accent4>
          <a:srgbClr val="464660"/>
        </a:accent4>
        <a:accent5>
          <a:srgbClr val="E1D2E2"/>
        </a:accent5>
        <a:accent6>
          <a:srgbClr val="97B9C4"/>
        </a:accent6>
        <a:hlink>
          <a:srgbClr val="9595FF"/>
        </a:hlink>
        <a:folHlink>
          <a:srgbClr val="8888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4">
        <a:dk1>
          <a:srgbClr val="545472"/>
        </a:dk1>
        <a:lt1>
          <a:srgbClr val="FFFFFF"/>
        </a:lt1>
        <a:dk2>
          <a:srgbClr val="892D5B"/>
        </a:dk2>
        <a:lt2>
          <a:srgbClr val="AC3872"/>
        </a:lt2>
        <a:accent1>
          <a:srgbClr val="660066"/>
        </a:accent1>
        <a:accent2>
          <a:srgbClr val="E2A6C4"/>
        </a:accent2>
        <a:accent3>
          <a:srgbClr val="FFFFFF"/>
        </a:accent3>
        <a:accent4>
          <a:srgbClr val="464660"/>
        </a:accent4>
        <a:accent5>
          <a:srgbClr val="B8AAB8"/>
        </a:accent5>
        <a:accent6>
          <a:srgbClr val="CD96B1"/>
        </a:accent6>
        <a:hlink>
          <a:srgbClr val="8585FF"/>
        </a:hlink>
        <a:folHlink>
          <a:srgbClr val="563EE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5">
        <a:dk1>
          <a:srgbClr val="545472"/>
        </a:dk1>
        <a:lt1>
          <a:srgbClr val="FFFFFF"/>
        </a:lt1>
        <a:dk2>
          <a:srgbClr val="892D5B"/>
        </a:dk2>
        <a:lt2>
          <a:srgbClr val="515BA7"/>
        </a:lt2>
        <a:accent1>
          <a:srgbClr val="8BD8E7"/>
        </a:accent1>
        <a:accent2>
          <a:srgbClr val="A5AAD3"/>
        </a:accent2>
        <a:accent3>
          <a:srgbClr val="FFFFFF"/>
        </a:accent3>
        <a:accent4>
          <a:srgbClr val="464660"/>
        </a:accent4>
        <a:accent5>
          <a:srgbClr val="C4E9F1"/>
        </a:accent5>
        <a:accent6>
          <a:srgbClr val="959ABF"/>
        </a:accent6>
        <a:hlink>
          <a:srgbClr val="B78AFA"/>
        </a:hlink>
        <a:folHlink>
          <a:srgbClr val="A0A5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6">
        <a:dk1>
          <a:srgbClr val="545472"/>
        </a:dk1>
        <a:lt1>
          <a:srgbClr val="FFFFFF"/>
        </a:lt1>
        <a:dk2>
          <a:srgbClr val="37467F"/>
        </a:dk2>
        <a:lt2>
          <a:srgbClr val="547A3C"/>
        </a:lt2>
        <a:accent1>
          <a:srgbClr val="8BD8E7"/>
        </a:accent1>
        <a:accent2>
          <a:srgbClr val="B7D3A5"/>
        </a:accent2>
        <a:accent3>
          <a:srgbClr val="FFFFFF"/>
        </a:accent3>
        <a:accent4>
          <a:srgbClr val="464660"/>
        </a:accent4>
        <a:accent5>
          <a:srgbClr val="C4E9F1"/>
        </a:accent5>
        <a:accent6>
          <a:srgbClr val="A6BF95"/>
        </a:accent6>
        <a:hlink>
          <a:srgbClr val="619147"/>
        </a:hlink>
        <a:folHlink>
          <a:srgbClr val="94BE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7">
        <a:dk1>
          <a:srgbClr val="545472"/>
        </a:dk1>
        <a:lt1>
          <a:srgbClr val="FFFFFF"/>
        </a:lt1>
        <a:dk2>
          <a:srgbClr val="655851"/>
        </a:dk2>
        <a:lt2>
          <a:srgbClr val="B49234"/>
        </a:lt2>
        <a:accent1>
          <a:srgbClr val="F8C684"/>
        </a:accent1>
        <a:accent2>
          <a:srgbClr val="E1CE97"/>
        </a:accent2>
        <a:accent3>
          <a:srgbClr val="FFFFFF"/>
        </a:accent3>
        <a:accent4>
          <a:srgbClr val="464660"/>
        </a:accent4>
        <a:accent5>
          <a:srgbClr val="FBDFC2"/>
        </a:accent5>
        <a:accent6>
          <a:srgbClr val="CCBA88"/>
        </a:accent6>
        <a:hlink>
          <a:srgbClr val="7C6148"/>
        </a:hlink>
        <a:folHlink>
          <a:srgbClr val="8E856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56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1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8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47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hite">
  <a:themeElements>
    <a:clrScheme name="white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whit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hite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1_white3">
  <a:themeElements>
    <a:clrScheme name="">
      <a:dk1>
        <a:srgbClr val="000000"/>
      </a:dk1>
      <a:lt1>
        <a:srgbClr val="FFFFFF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FF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1_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5_white">
  <a:themeElements>
    <a:clrScheme name="1_white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whit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white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1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 bwMode="auto">
        <a:solidFill>
          <a:schemeClr val="bg1"/>
        </a:solidFill>
        <a:ln w="9525">
          <a:noFill/>
          <a:miter lim="800000"/>
          <a:headEnd/>
          <a:tailEnd/>
        </a:ln>
        <a:effectLst/>
      </a:spPr>
      <a:bodyPr wrap="none" anchor="ctr" anchorCtr="1"/>
      <a:lstStyle>
        <a:defPPr algn="ctr">
          <a:lnSpc>
            <a:spcPct val="110000"/>
          </a:lnSpc>
          <a:defRPr b="1" dirty="0">
            <a:solidFill>
              <a:schemeClr val="tx2"/>
            </a:solidFill>
            <a:latin typeface="Arial" charset="0"/>
          </a:defRPr>
        </a:defPPr>
      </a:lstStyle>
    </a:tx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2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6_Default Design">
  <a:themeElements>
    <a:clrScheme name="5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1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6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9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9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2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1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</TotalTime>
  <Words>4918</Words>
  <Application>Microsoft Office PowerPoint</Application>
  <PresentationFormat>On-screen Show (4:3)</PresentationFormat>
  <Paragraphs>806</Paragraphs>
  <Slides>200</Slides>
  <Notes>135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31</vt:i4>
      </vt:variant>
      <vt:variant>
        <vt:lpstr>Slide Titles</vt:lpstr>
      </vt:variant>
      <vt:variant>
        <vt:i4>200</vt:i4>
      </vt:variant>
    </vt:vector>
  </HeadingPairs>
  <TitlesOfParts>
    <vt:vector size="239" baseType="lpstr">
      <vt:lpstr> geneva</vt:lpstr>
      <vt:lpstr>Arial</vt:lpstr>
      <vt:lpstr>Arial Black</vt:lpstr>
      <vt:lpstr>Calibri</vt:lpstr>
      <vt:lpstr>Monotype Sorts</vt:lpstr>
      <vt:lpstr>Tahoma</vt:lpstr>
      <vt:lpstr>Times New Roman</vt:lpstr>
      <vt:lpstr>Verdana</vt:lpstr>
      <vt:lpstr>10_Office Theme</vt:lpstr>
      <vt:lpstr>white</vt:lpstr>
      <vt:lpstr>21_Meadow</vt:lpstr>
      <vt:lpstr>24_Default Design</vt:lpstr>
      <vt:lpstr>26_Meadow</vt:lpstr>
      <vt:lpstr>29_Meadow</vt:lpstr>
      <vt:lpstr>39_Meadow</vt:lpstr>
      <vt:lpstr>42_Meadow</vt:lpstr>
      <vt:lpstr>61_Meadow</vt:lpstr>
      <vt:lpstr>1_Default Design</vt:lpstr>
      <vt:lpstr>1_white</vt:lpstr>
      <vt:lpstr>44_Meadow</vt:lpstr>
      <vt:lpstr>Sumi Painting</vt:lpstr>
      <vt:lpstr>56_Meadow</vt:lpstr>
      <vt:lpstr>11_Default Design</vt:lpstr>
      <vt:lpstr>8_Default Design</vt:lpstr>
      <vt:lpstr>9_Default Design</vt:lpstr>
      <vt:lpstr>47_Meadow</vt:lpstr>
      <vt:lpstr>6_Default Design</vt:lpstr>
      <vt:lpstr>11_white3</vt:lpstr>
      <vt:lpstr>5_white</vt:lpstr>
      <vt:lpstr>18_Office Theme</vt:lpstr>
      <vt:lpstr>1_Contemporary Portrait</vt:lpstr>
      <vt:lpstr>2_Office Theme</vt:lpstr>
      <vt:lpstr>2_Default Design</vt:lpstr>
      <vt:lpstr>22_Meadow</vt:lpstr>
      <vt:lpstr>Default Design</vt:lpstr>
      <vt:lpstr>14_Default Design</vt:lpstr>
      <vt:lpstr>16_Default Design</vt:lpstr>
      <vt:lpstr>10_Default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Minnesota Duluth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Tim Roufs</dc:creator>
  <cp:lastModifiedBy>Tim Roufs</cp:lastModifiedBy>
  <cp:revision>75</cp:revision>
  <dcterms:created xsi:type="dcterms:W3CDTF">2010-09-17T03:43:23Z</dcterms:created>
  <dcterms:modified xsi:type="dcterms:W3CDTF">2023-11-19T06:22:15Z</dcterms:modified>
</cp:coreProperties>
</file>