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9" r:id="rId1"/>
    <p:sldMasterId id="2147484029" r:id="rId2"/>
    <p:sldMasterId id="2147484922" r:id="rId3"/>
    <p:sldMasterId id="2147486187" r:id="rId4"/>
    <p:sldMasterId id="2147486199" r:id="rId5"/>
  </p:sldMasterIdLst>
  <p:notesMasterIdLst>
    <p:notesMasterId r:id="rId21"/>
  </p:notesMasterIdLst>
  <p:handoutMasterIdLst>
    <p:handoutMasterId r:id="rId22"/>
  </p:handoutMasterIdLst>
  <p:sldIdLst>
    <p:sldId id="3319" r:id="rId6"/>
    <p:sldId id="3321" r:id="rId7"/>
    <p:sldId id="3322" r:id="rId8"/>
    <p:sldId id="3328" r:id="rId9"/>
    <p:sldId id="3126" r:id="rId10"/>
    <p:sldId id="3329" r:id="rId11"/>
    <p:sldId id="2307" r:id="rId12"/>
    <p:sldId id="2308" r:id="rId13"/>
    <p:sldId id="2309" r:id="rId14"/>
    <p:sldId id="3132" r:id="rId15"/>
    <p:sldId id="3128" r:id="rId16"/>
    <p:sldId id="3331" r:id="rId17"/>
    <p:sldId id="3330" r:id="rId18"/>
    <p:sldId id="3332" r:id="rId19"/>
    <p:sldId id="3327" r:id="rId2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>
          <p15:clr>
            <a:srgbClr val="A4A3A4"/>
          </p15:clr>
        </p15:guide>
        <p15:guide id="2" pos="28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4A6"/>
    <a:srgbClr val="FFFFFF"/>
    <a:srgbClr val="3366CC"/>
    <a:srgbClr val="800000"/>
    <a:srgbClr val="990000"/>
    <a:srgbClr val="FFD700"/>
    <a:srgbClr val="000000"/>
    <a:srgbClr val="F5DA13"/>
    <a:srgbClr val="185CF4"/>
    <a:srgbClr val="BAD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98" autoAdjust="0"/>
    <p:restoredTop sz="94660"/>
  </p:normalViewPr>
  <p:slideViewPr>
    <p:cSldViewPr snapToGrid="0">
      <p:cViewPr varScale="1">
        <p:scale>
          <a:sx n="71" d="100"/>
          <a:sy n="71" d="100"/>
        </p:scale>
        <p:origin x="888" y="44"/>
      </p:cViewPr>
      <p:guideLst>
        <p:guide orient="horz" pos="2085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37" d="100"/>
          <a:sy n="37" d="100"/>
        </p:scale>
        <p:origin x="-147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8FEB9EEB-AC0C-41B8-84E9-0373B1DA9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91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0C47849C-5A47-4F1B-8347-87C15C111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09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86CF96-D1CB-4D41-82D0-8389C51CBEB0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414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86CF96-D1CB-4D41-82D0-8389C51CBEB0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008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86CF96-D1CB-4D41-82D0-8389C51CBEB0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416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86CF96-D1CB-4D41-82D0-8389C51CBEB0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82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CB6A4-A3BA-4570-BECD-D199A02C4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FF599-6F2A-4222-AF29-FEC3CC863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2C91-EE16-4791-903E-898938833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13B2-1104-40C1-A3DF-E4CA1C9F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AEB6-FAD4-4E02-834A-F9F0F5BBE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4D809-7AB2-4B37-8B84-246B0EC1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5829-95B1-4346-BD21-D91C4A7FC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FF50-5117-4456-A946-5722B6974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401B-7D02-4BD4-9E48-E2971190C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D0E87-6BE3-43E6-876F-020C78AB8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9929-2F28-40E8-BB8D-CC56ED239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DD7D-D355-4468-8CD8-7D8BF4D39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5E2D-1F8B-4D04-8931-62B1D08C4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FB0C-3862-421B-A059-DF544CA6F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4FD8-3282-4E9F-9A5C-E74BE7D5B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A1FFA3F-0529-47EE-AF88-438232F16B2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6C6797D-333A-4C39-B5D1-96373ADC429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9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CA95195-6071-4C8F-85D5-A9298C7D7ED4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4292821-B1E5-4D3E-ABF9-D495292D4186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2532446-A9E8-4F0F-A87F-856B24F33D88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51BE6C5-F862-431A-A625-9D1A8DC307DE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C2E96AE-28E5-4C2B-814A-AC280434BAE7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2839-C0A7-40B7-B132-E2B5D0FBD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4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94B4F53-C1EF-4049-9C80-91A8783D320A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063A11C-B25D-46F8-B798-36A813BEB910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04ECC4B-5B79-4AE2-AF62-15C7F2F1D6B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C7806D5-08C1-41C8-BE9F-898D222DB95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D5A15-DD98-4E06-84A4-CC8985EED6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496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CCBB-B48C-4688-AA99-401A53C4BF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38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21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6867-E981-479C-B990-1C00008F9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918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63DA-9758-4977-9A58-FCAC9CABD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28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9779-67C1-45C2-BCA9-C99A5D6DCE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414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A063-A919-4412-A0B8-603E388762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9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6389-9545-45BA-BF81-68C412580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D87F-5718-472C-969E-198112277A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603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71"/>
            <a:ext cx="5111044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F5D3-0594-4D90-8AFF-B8BB576B8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017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58C3-CB48-408C-ABE9-3868B06D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017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76E6-6999-4AF9-B9E9-6DAB290D2F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12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1" y="274659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201C-3D4C-47EC-825F-FA435D916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784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13B2-1104-40C1-A3DF-E4CA1C9F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660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AEB6-FAD4-4E02-834A-F9F0F5BBE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565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4D809-7AB2-4B37-8B84-246B0EC1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865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5829-95B1-4346-BD21-D91C4A7FC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336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0" y="1535113"/>
            <a:ext cx="4041775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0" y="2174875"/>
            <a:ext cx="4041775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FF50-5117-4456-A946-5722B6974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345DC-9FA1-426B-9338-39E7CAFBC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401B-7D02-4BD4-9E48-E2971190C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575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D0E87-6BE3-43E6-876F-020C78AB8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764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0"/>
            <a:ext cx="5111750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9929-2F28-40E8-BB8D-CC56ED239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561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5E2D-1F8B-4D04-8931-62B1D08C4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605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FB0C-3862-421B-A059-DF544CA6F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500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4FD8-3282-4E9F-9A5C-E74BE7D5B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6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2FEF-65B5-4F74-9145-7E252F1A7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D3BD6-8DEE-42CF-9BC2-3E7EFEB72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B6E3-2689-4AAC-A9F1-AD2115E71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DACD-7602-48F7-A3B3-CCBBE21EC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929C5F8-760E-42DE-8B7F-E8F99F2D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3F1196D-6E90-4168-86F8-F84964D13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0F60B05A-8A16-494C-9CA8-394F783BFA15}" type="slidenum">
              <a:rPr lang="en-US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3" r:id="rId1"/>
    <p:sldLayoutId id="2147484924" r:id="rId2"/>
    <p:sldLayoutId id="2147484925" r:id="rId3"/>
    <p:sldLayoutId id="2147484926" r:id="rId4"/>
    <p:sldLayoutId id="2147484927" r:id="rId5"/>
    <p:sldLayoutId id="2147484928" r:id="rId6"/>
    <p:sldLayoutId id="2147484929" r:id="rId7"/>
    <p:sldLayoutId id="2147484930" r:id="rId8"/>
    <p:sldLayoutId id="2147484931" r:id="rId9"/>
    <p:sldLayoutId id="2147484932" r:id="rId10"/>
    <p:sldLayoutId id="21474849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44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44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44"/>
            </a:lvl1pPr>
          </a:lstStyle>
          <a:p>
            <a:pPr>
              <a:defRPr/>
            </a:pPr>
            <a:fld id="{9E51E057-6A53-4F59-9C55-C20B5AE82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7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88" r:id="rId1"/>
    <p:sldLayoutId id="2147486189" r:id="rId2"/>
    <p:sldLayoutId id="2147486190" r:id="rId3"/>
    <p:sldLayoutId id="2147486191" r:id="rId4"/>
    <p:sldLayoutId id="2147486192" r:id="rId5"/>
    <p:sldLayoutId id="2147486193" r:id="rId6"/>
    <p:sldLayoutId id="2147486194" r:id="rId7"/>
    <p:sldLayoutId id="2147486195" r:id="rId8"/>
    <p:sldLayoutId id="2147486196" r:id="rId9"/>
    <p:sldLayoutId id="2147486197" r:id="rId10"/>
    <p:sldLayoutId id="21474861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5pPr>
      <a:lvl6pPr marL="406405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6pPr>
      <a:lvl7pPr marL="812810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7pPr>
      <a:lvl8pPr marL="1219215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8pPr>
      <a:lvl9pPr marL="1625620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9pPr>
    </p:titleStyle>
    <p:bodyStyle>
      <a:lvl1pPr marL="304804" indent="-304804" algn="l" rtl="0" eaLnBrk="0" fontAlgn="base" hangingPunct="0">
        <a:spcBef>
          <a:spcPct val="20000"/>
        </a:spcBef>
        <a:spcAft>
          <a:spcPct val="0"/>
        </a:spcAft>
        <a:buChar char="•"/>
        <a:defRPr sz="2844">
          <a:solidFill>
            <a:schemeClr val="tx1"/>
          </a:solidFill>
          <a:latin typeface="+mn-lt"/>
          <a:ea typeface="+mn-ea"/>
          <a:cs typeface="+mn-cs"/>
        </a:defRPr>
      </a:lvl1pPr>
      <a:lvl2pPr marL="660408" indent="-254003" algn="l" rtl="0" eaLnBrk="0" fontAlgn="base" hangingPunct="0">
        <a:spcBef>
          <a:spcPct val="20000"/>
        </a:spcBef>
        <a:spcAft>
          <a:spcPct val="0"/>
        </a:spcAft>
        <a:buChar char="–"/>
        <a:defRPr sz="2489">
          <a:solidFill>
            <a:schemeClr val="tx1"/>
          </a:solidFill>
          <a:latin typeface="+mn-lt"/>
        </a:defRPr>
      </a:lvl2pPr>
      <a:lvl3pPr marL="1016013" indent="-203203" algn="l" rtl="0" eaLnBrk="0" fontAlgn="base" hangingPunct="0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</a:defRPr>
      </a:lvl3pPr>
      <a:lvl4pPr marL="1422418" indent="-203203" algn="l" rtl="0" eaLnBrk="0" fontAlgn="base" hangingPunct="0">
        <a:spcBef>
          <a:spcPct val="20000"/>
        </a:spcBef>
        <a:spcAft>
          <a:spcPct val="0"/>
        </a:spcAft>
        <a:buChar char="–"/>
        <a:defRPr sz="1778">
          <a:solidFill>
            <a:schemeClr val="tx1"/>
          </a:solidFill>
          <a:latin typeface="+mn-lt"/>
        </a:defRPr>
      </a:lvl4pPr>
      <a:lvl5pPr marL="182882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5pPr>
      <a:lvl6pPr marL="2235228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6pPr>
      <a:lvl7pPr marL="2641633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7pPr>
      <a:lvl8pPr marL="3048038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8pPr>
      <a:lvl9pPr marL="3454443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44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44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44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3F1196D-6E90-4168-86F8-F84964D13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6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00" r:id="rId1"/>
    <p:sldLayoutId id="2147486201" r:id="rId2"/>
    <p:sldLayoutId id="2147486202" r:id="rId3"/>
    <p:sldLayoutId id="2147486203" r:id="rId4"/>
    <p:sldLayoutId id="2147486204" r:id="rId5"/>
    <p:sldLayoutId id="2147486205" r:id="rId6"/>
    <p:sldLayoutId id="2147486206" r:id="rId7"/>
    <p:sldLayoutId id="2147486207" r:id="rId8"/>
    <p:sldLayoutId id="2147486208" r:id="rId9"/>
    <p:sldLayoutId id="2147486209" r:id="rId10"/>
    <p:sldLayoutId id="21474862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5pPr>
      <a:lvl6pPr marL="406405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6pPr>
      <a:lvl7pPr marL="812810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7pPr>
      <a:lvl8pPr marL="1219215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8pPr>
      <a:lvl9pPr marL="1625620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9pPr>
    </p:titleStyle>
    <p:bodyStyle>
      <a:lvl1pPr marL="304804" indent="-304804" algn="l" rtl="0" eaLnBrk="0" fontAlgn="base" hangingPunct="0">
        <a:spcBef>
          <a:spcPct val="20000"/>
        </a:spcBef>
        <a:spcAft>
          <a:spcPct val="0"/>
        </a:spcAft>
        <a:buChar char="•"/>
        <a:defRPr sz="2844">
          <a:solidFill>
            <a:schemeClr val="tx1"/>
          </a:solidFill>
          <a:latin typeface="+mn-lt"/>
          <a:ea typeface="+mn-ea"/>
          <a:cs typeface="+mn-cs"/>
        </a:defRPr>
      </a:lvl1pPr>
      <a:lvl2pPr marL="660408" indent="-254003" algn="l" rtl="0" eaLnBrk="0" fontAlgn="base" hangingPunct="0">
        <a:spcBef>
          <a:spcPct val="20000"/>
        </a:spcBef>
        <a:spcAft>
          <a:spcPct val="0"/>
        </a:spcAft>
        <a:buChar char="–"/>
        <a:defRPr sz="2489">
          <a:solidFill>
            <a:schemeClr val="tx1"/>
          </a:solidFill>
          <a:latin typeface="+mn-lt"/>
        </a:defRPr>
      </a:lvl2pPr>
      <a:lvl3pPr marL="1016013" indent="-203203" algn="l" rtl="0" eaLnBrk="0" fontAlgn="base" hangingPunct="0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</a:defRPr>
      </a:lvl3pPr>
      <a:lvl4pPr marL="1422418" indent="-203203" algn="l" rtl="0" eaLnBrk="0" fontAlgn="base" hangingPunct="0">
        <a:spcBef>
          <a:spcPct val="20000"/>
        </a:spcBef>
        <a:spcAft>
          <a:spcPct val="0"/>
        </a:spcAft>
        <a:buChar char="–"/>
        <a:defRPr sz="1778">
          <a:solidFill>
            <a:schemeClr val="tx1"/>
          </a:solidFill>
          <a:latin typeface="+mn-lt"/>
        </a:defRPr>
      </a:lvl4pPr>
      <a:lvl5pPr marL="182882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5pPr>
      <a:lvl6pPr marL="2235228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6pPr>
      <a:lvl7pPr marL="2641633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7pPr>
      <a:lvl8pPr marL="3048038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8pPr>
      <a:lvl9pPr marL="3454443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ighland_cattl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ighland_cattl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4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675535"/>
            <a:ext cx="184731" cy="69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3911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867" y="406803"/>
            <a:ext cx="9177867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2" name="Rectangle 8"/>
          <p:cNvSpPr>
            <a:spLocks noChangeArrowheads="1"/>
          </p:cNvSpPr>
          <p:nvPr/>
        </p:nvSpPr>
        <p:spPr bwMode="auto">
          <a:xfrm>
            <a:off x="3123143" y="5087396"/>
            <a:ext cx="2864887" cy="3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22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University of Minnesota Duluth</a:t>
            </a:r>
            <a:endParaRPr kumimoji="1" lang="en-US" sz="248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826933" y="5620289"/>
            <a:ext cx="1461911" cy="53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10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A245BE-D806-92DB-5772-774B2FF9C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7" y="3992948"/>
            <a:ext cx="8060267" cy="140538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4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Start deck in “Slide Show” mode, </a:t>
            </a:r>
          </a:p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4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and use your up/down arrow keys and/or </a:t>
            </a:r>
          </a:p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4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your space bar to advance the slides</a:t>
            </a:r>
          </a:p>
        </p:txBody>
      </p:sp>
    </p:spTree>
    <p:extLst>
      <p:ext uri="{BB962C8B-B14F-4D97-AF65-F5344CB8AC3E}">
        <p14:creationId xmlns:p14="http://schemas.microsoft.com/office/powerpoint/2010/main" val="2380576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2914653" y="4468719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2533653" y="3876053"/>
            <a:ext cx="1795463" cy="672525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 flipV="1">
            <a:off x="1847852" y="4697319"/>
            <a:ext cx="976313" cy="672525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1847852" y="6212812"/>
            <a:ext cx="976313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2495550" y="4468719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3181350" y="4824319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3238501" y="5078319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2724150" y="5112186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04699" y="6027811"/>
            <a:ext cx="6908800" cy="35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noAutofit/>
          </a:bodyPr>
          <a:lstStyle/>
          <a:p>
            <a:pPr marL="0" marR="0" lvl="0" indent="0" algn="l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http://www.d.umn.edu/cla/faculty/troufs/anthfood/afproject.html</a:t>
            </a:r>
          </a:p>
        </p:txBody>
      </p:sp>
      <p:sp>
        <p:nvSpPr>
          <p:cNvPr id="2" name="Rectangle 1"/>
          <p:cNvSpPr/>
          <p:nvPr/>
        </p:nvSpPr>
        <p:spPr>
          <a:xfrm>
            <a:off x="656368" y="787408"/>
            <a:ext cx="7844165" cy="539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89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a nutshell, ANTH 3888 Anthropology of Food  </a:t>
            </a:r>
          </a:p>
          <a:p>
            <a:pPr marL="0" marR="0" lvl="0" indent="0" algn="ctr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89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consists of three main segments: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I Orientation and Background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Introduction</a:t>
            </a: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602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Basic Concepts</a:t>
            </a: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602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History</a:t>
            </a: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602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Theory</a:t>
            </a: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602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Methods and Techniques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II  Explorations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</a:t>
            </a:r>
          </a:p>
          <a:p>
            <a:pPr marL="606785" marR="0" lvl="0" indent="-194736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Comparative / Cross-Cultural</a:t>
            </a:r>
          </a:p>
          <a:p>
            <a:pPr marL="606785" marR="0" lvl="0" indent="-194736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Holistic</a:t>
            </a:r>
          </a:p>
          <a:p>
            <a:pPr marL="606785" marR="0" lvl="0" indent="-194736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Ethnographic Case Studies from the Real World: Real People . . . Real Places from Around the Globe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III  Student Presentations on Term Research Project 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43543953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8B3956-CC73-2069-036B-79383E51D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058" y="507232"/>
            <a:ext cx="5486400" cy="59044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90AD23-8002-6405-DA99-D808C0150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064" y="3738686"/>
            <a:ext cx="7126514" cy="2535118"/>
          </a:xfrm>
          <a:prstGeom prst="rect">
            <a:avLst/>
          </a:prstGeom>
          <a:solidFill>
            <a:srgbClr val="FFC0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 lIns="203200" tIns="203200" rIns="203200" bIns="203200" anchor="ctr">
            <a:spAutoFit/>
          </a:bodyPr>
          <a:lstStyle/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Course Outline in a Nutshell</a:t>
            </a:r>
          </a:p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Course Structure . . .</a:t>
            </a:r>
          </a:p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Course Content . . .</a:t>
            </a:r>
          </a:p>
        </p:txBody>
      </p:sp>
    </p:spTree>
    <p:extLst>
      <p:ext uri="{BB962C8B-B14F-4D97-AF65-F5344CB8AC3E}">
        <p14:creationId xmlns:p14="http://schemas.microsoft.com/office/powerpoint/2010/main" val="3470069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8B3956-CC73-2069-036B-79383E51D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058" y="507232"/>
            <a:ext cx="5486400" cy="590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58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8B3956-CC73-2069-036B-79383E51D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058" y="507232"/>
            <a:ext cx="5486400" cy="59044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0DC1EF-6BDC-312B-2ADC-BE21DEB32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867" y="3738686"/>
            <a:ext cx="7126514" cy="2535118"/>
          </a:xfrm>
          <a:prstGeom prst="rect">
            <a:avLst/>
          </a:prstGeom>
          <a:solidFill>
            <a:srgbClr val="FFC0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 lIns="203200" tIns="203200" rIns="203200" bIns="203200" anchor="ctr">
            <a:spAutoFit/>
          </a:bodyPr>
          <a:lstStyle/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001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This is the way your </a:t>
            </a:r>
          </a:p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001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Canvas Modules</a:t>
            </a:r>
          </a:p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001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organized . . .</a:t>
            </a:r>
          </a:p>
        </p:txBody>
      </p:sp>
    </p:spTree>
    <p:extLst>
      <p:ext uri="{BB962C8B-B14F-4D97-AF65-F5344CB8AC3E}">
        <p14:creationId xmlns:p14="http://schemas.microsoft.com/office/powerpoint/2010/main" val="727369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8B3956-CC73-2069-036B-79383E51D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058" y="507232"/>
            <a:ext cx="5486400" cy="590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99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98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6776" y="5277685"/>
            <a:ext cx="7848600" cy="400110"/>
          </a:xfrm>
        </p:spPr>
        <p:txBody>
          <a:bodyPr>
            <a:spAutoFit/>
          </a:bodyPr>
          <a:lstStyle/>
          <a:p>
            <a:pPr eaLnBrk="1" hangingPunct="1"/>
            <a:r>
              <a:rPr kumimoji="1" lang="en-US" sz="20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University of Minnesota Duluth</a:t>
            </a:r>
            <a:endParaRPr lang="en-US" sz="2000" b="1" i="1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739255" y="5694494"/>
            <a:ext cx="16446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76275" y="2824384"/>
            <a:ext cx="7848600" cy="242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An Outline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of the Course Structure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Anthropology of Food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6166" y="6539012"/>
            <a:ext cx="21291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hlinkClick r:id="rId3"/>
              </a:rPr>
              <a:t>http://en.wikipedia.org/wiki/Highland_cattle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25B488-3289-A8FC-EBFB-26846B4F68E7}"/>
              </a:ext>
            </a:extLst>
          </p:cNvPr>
          <p:cNvSpPr/>
          <p:nvPr/>
        </p:nvSpPr>
        <p:spPr>
          <a:xfrm>
            <a:off x="1319196" y="944483"/>
            <a:ext cx="6502400" cy="579646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02938051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4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675535"/>
            <a:ext cx="184731" cy="69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3911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867" y="406803"/>
            <a:ext cx="9177867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320800" y="3564467"/>
            <a:ext cx="6502400" cy="1174745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 3888 </a:t>
            </a:r>
          </a:p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267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Anthropology of Food</a:t>
            </a:r>
          </a:p>
        </p:txBody>
      </p:sp>
      <p:sp>
        <p:nvSpPr>
          <p:cNvPr id="232452" name="Rectangle 8"/>
          <p:cNvSpPr>
            <a:spLocks noChangeArrowheads="1"/>
          </p:cNvSpPr>
          <p:nvPr/>
        </p:nvSpPr>
        <p:spPr bwMode="auto">
          <a:xfrm>
            <a:off x="3123143" y="5087396"/>
            <a:ext cx="2864887" cy="3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22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University of Minnesota Duluth</a:t>
            </a:r>
            <a:endParaRPr kumimoji="1" lang="en-US" sz="248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826933" y="5429789"/>
            <a:ext cx="1461911" cy="53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10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52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98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6776" y="5277685"/>
            <a:ext cx="7848600" cy="400110"/>
          </a:xfrm>
        </p:spPr>
        <p:txBody>
          <a:bodyPr>
            <a:spAutoFit/>
          </a:bodyPr>
          <a:lstStyle/>
          <a:p>
            <a:pPr eaLnBrk="1" hangingPunct="1"/>
            <a:r>
              <a:rPr kumimoji="1" lang="en-US" sz="20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University of Minnesota Duluth</a:t>
            </a:r>
            <a:endParaRPr lang="en-US" sz="2000" b="1" i="1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739255" y="5694494"/>
            <a:ext cx="16446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76275" y="2824384"/>
            <a:ext cx="7848600" cy="242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 Very Brief Outline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of the Course Structure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Anthropology of Food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6166" y="6539012"/>
            <a:ext cx="21291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hlinkClick r:id="rId3"/>
              </a:rPr>
              <a:t>http://en.wikipedia.org/wiki/Highland_cattle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6396D3-7FD2-913C-C01E-6A454C98C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17" y="306784"/>
            <a:ext cx="8103409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41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6396D3-7FD2-913C-C01E-6A454C98C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17" y="306784"/>
            <a:ext cx="8103409" cy="62179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756710-4365-137A-CE7C-3AF32C2F1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064" y="2740374"/>
            <a:ext cx="7126514" cy="2535118"/>
          </a:xfrm>
          <a:prstGeom prst="rect">
            <a:avLst/>
          </a:prstGeom>
          <a:solidFill>
            <a:srgbClr val="FFC0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 lIns="203200" tIns="203200" rIns="203200" bIns="203200" anchor="ctr">
            <a:spAutoFit/>
          </a:bodyPr>
          <a:lstStyle/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Course Outline in a Nutshell</a:t>
            </a:r>
          </a:p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Course Structure</a:t>
            </a:r>
          </a:p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Course Structure</a:t>
            </a:r>
          </a:p>
        </p:txBody>
      </p:sp>
    </p:spTree>
    <p:extLst>
      <p:ext uri="{BB962C8B-B14F-4D97-AF65-F5344CB8AC3E}">
        <p14:creationId xmlns:p14="http://schemas.microsoft.com/office/powerpoint/2010/main" val="1999207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6396D3-7FD2-913C-C01E-6A454C98C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17" y="306784"/>
            <a:ext cx="8103409" cy="62179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23A4BF-5794-865B-6D72-CFC74E61F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064" y="2740374"/>
            <a:ext cx="7126514" cy="2535118"/>
          </a:xfrm>
          <a:prstGeom prst="rect">
            <a:avLst/>
          </a:prstGeom>
          <a:solidFill>
            <a:srgbClr val="FFC0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 lIns="203200" tIns="203200" rIns="203200" bIns="203200" anchor="ctr">
            <a:spAutoFit/>
          </a:bodyPr>
          <a:lstStyle/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Course Outline in a Nutshell</a:t>
            </a:r>
          </a:p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Course Structure . . .</a:t>
            </a:r>
          </a:p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Course Content</a:t>
            </a:r>
          </a:p>
        </p:txBody>
      </p:sp>
    </p:spTree>
    <p:extLst>
      <p:ext uri="{BB962C8B-B14F-4D97-AF65-F5344CB8AC3E}">
        <p14:creationId xmlns:p14="http://schemas.microsoft.com/office/powerpoint/2010/main" val="2812843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2914653" y="4468719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2533653" y="3876053"/>
            <a:ext cx="1795463" cy="672525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 flipV="1">
            <a:off x="1847852" y="4697319"/>
            <a:ext cx="976313" cy="672525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1847852" y="6212812"/>
            <a:ext cx="976313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2495550" y="4468719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3181350" y="4824319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3238501" y="5078319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2724150" y="5112186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04699" y="6027811"/>
            <a:ext cx="6908800" cy="35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noAutofit/>
          </a:bodyPr>
          <a:lstStyle/>
          <a:p>
            <a:pPr marL="0" marR="0" lvl="0" indent="0" algn="l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http://www.d.umn.edu/cla/faculty/troufs/anthfood/afproject.html</a:t>
            </a:r>
          </a:p>
        </p:txBody>
      </p:sp>
      <p:sp>
        <p:nvSpPr>
          <p:cNvPr id="2" name="Rectangle 1"/>
          <p:cNvSpPr/>
          <p:nvPr/>
        </p:nvSpPr>
        <p:spPr>
          <a:xfrm>
            <a:off x="656368" y="787408"/>
            <a:ext cx="7844165" cy="539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89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a nutshell, ANTH 3888 Anthropology of Food  </a:t>
            </a:r>
          </a:p>
          <a:p>
            <a:pPr marL="0" marR="0" lvl="0" indent="0" algn="ctr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89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consists of three main segments: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 Orientation and Background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Introduction</a:t>
            </a: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602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Basic Concepts</a:t>
            </a: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602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History</a:t>
            </a: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602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Theory</a:t>
            </a: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602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Methods and Techniques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II  Explorations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</a:t>
            </a:r>
          </a:p>
          <a:p>
            <a:pPr marL="606785" marR="0" lvl="0" indent="-194736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Comparative / Cross-Cultural</a:t>
            </a:r>
          </a:p>
          <a:p>
            <a:pPr marL="606785" marR="0" lvl="0" indent="-194736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Holistic</a:t>
            </a:r>
          </a:p>
          <a:p>
            <a:pPr marL="606785" marR="0" lvl="0" indent="-194736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Ethnographic Case Studies from the Real World: Real People . . . Real Places from Around the Globe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III  Student Presentations on Term Research Project 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42694826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2914653" y="4468719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2533653" y="3876053"/>
            <a:ext cx="1795463" cy="672525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 flipV="1">
            <a:off x="1847852" y="4697319"/>
            <a:ext cx="976313" cy="672525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1847852" y="6212812"/>
            <a:ext cx="976313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2495550" y="4468719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3181350" y="4824319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3238501" y="5078319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2724150" y="5112186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04699" y="6027811"/>
            <a:ext cx="6908800" cy="35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noAutofit/>
          </a:bodyPr>
          <a:lstStyle/>
          <a:p>
            <a:pPr marL="0" marR="0" lvl="0" indent="0" algn="l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http://www.d.umn.edu/cla/faculty/troufs/anthfood/afproject.html</a:t>
            </a:r>
          </a:p>
        </p:txBody>
      </p:sp>
      <p:sp>
        <p:nvSpPr>
          <p:cNvPr id="2" name="Rectangle 1"/>
          <p:cNvSpPr/>
          <p:nvPr/>
        </p:nvSpPr>
        <p:spPr>
          <a:xfrm>
            <a:off x="656368" y="787408"/>
            <a:ext cx="7844165" cy="539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89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a nutshell, ANTH 3888 Anthropology of Food  </a:t>
            </a:r>
          </a:p>
          <a:p>
            <a:pPr marL="0" marR="0" lvl="0" indent="0" algn="ctr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89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consists of three main segments: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I Orientation and Background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Introduction</a:t>
            </a: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602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Basic Concepts</a:t>
            </a: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602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History</a:t>
            </a: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602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Theory</a:t>
            </a: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602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Methods and Techniques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  Explorations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</a:t>
            </a:r>
          </a:p>
          <a:p>
            <a:pPr marL="606785" marR="0" lvl="0" indent="-194736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Comparative / Cross-Cultural</a:t>
            </a:r>
          </a:p>
          <a:p>
            <a:pPr marL="606785" marR="0" lvl="0" indent="-194736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Holistic</a:t>
            </a:r>
          </a:p>
          <a:p>
            <a:pPr marL="606785" marR="0" lvl="0" indent="-194736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Ethnographic Case Studies from the Real World: Real People . . . Real Places from Around the Globe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III  Student Presentations on Term Research Project 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17869436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2914653" y="4468719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2533653" y="3876053"/>
            <a:ext cx="1795463" cy="672525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 flipV="1">
            <a:off x="1847852" y="4697319"/>
            <a:ext cx="976313" cy="672525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1847852" y="6212812"/>
            <a:ext cx="976313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2495550" y="4468719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3181350" y="4824319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3238501" y="5078319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2724150" y="5112186"/>
            <a:ext cx="245474" cy="67252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04699" y="6027811"/>
            <a:ext cx="6908800" cy="35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noAutofit/>
          </a:bodyPr>
          <a:lstStyle/>
          <a:p>
            <a:pPr marL="0" marR="0" lvl="0" indent="0" algn="l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http://www.d.umn.edu/cla/faculty/troufs/anthfood/afproject.html</a:t>
            </a:r>
          </a:p>
        </p:txBody>
      </p:sp>
      <p:sp>
        <p:nvSpPr>
          <p:cNvPr id="2" name="Rectangle 1"/>
          <p:cNvSpPr/>
          <p:nvPr/>
        </p:nvSpPr>
        <p:spPr>
          <a:xfrm>
            <a:off x="656368" y="787408"/>
            <a:ext cx="7844165" cy="539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89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a nutshell, ANTH 3888 Anthropology of Food  </a:t>
            </a:r>
          </a:p>
          <a:p>
            <a:pPr marL="0" marR="0" lvl="0" indent="0" algn="ctr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89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consists of three main segments: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I Orientation and Background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Introduction</a:t>
            </a: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602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Basic Concepts</a:t>
            </a: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602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History</a:t>
            </a: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602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Theory</a:t>
            </a:r>
          </a:p>
          <a:p>
            <a:pPr marL="612430" marR="0" lvl="1" indent="-206025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602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Methods and Techniques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II  Explorations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</a:t>
            </a:r>
          </a:p>
          <a:p>
            <a:pPr marL="606785" marR="0" lvl="0" indent="-194736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Comparative / Cross-Cultural</a:t>
            </a:r>
          </a:p>
          <a:p>
            <a:pPr marL="606785" marR="0" lvl="0" indent="-194736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Holistic</a:t>
            </a:r>
          </a:p>
          <a:p>
            <a:pPr marL="606785" marR="0" lvl="0" indent="-194736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Ethnographic Case Studies from the Real World: Real People . . . Real Places from Around the Globe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8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</a:t>
            </a:r>
          </a:p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III  Student Presentations on Term Research Project 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72245241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20408</TotalTime>
  <Words>511</Words>
  <Application>Microsoft Office PowerPoint</Application>
  <PresentationFormat>On-screen Show (4:3)</PresentationFormat>
  <Paragraphs>120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Default Design</vt:lpstr>
      <vt:lpstr>1_Default Design</vt:lpstr>
      <vt:lpstr>22_Default Design</vt:lpstr>
      <vt:lpstr>19_Default Design</vt:lpstr>
      <vt:lpstr>47_Default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Distincitve Qualities of Anthropology Concept of Culture Comparative Method Wholistic Approach</dc:title>
  <dc:creator>CLA</dc:creator>
  <cp:lastModifiedBy>Tim Roufs</cp:lastModifiedBy>
  <cp:revision>1187</cp:revision>
  <cp:lastPrinted>2000-04-06T19:51:41Z</cp:lastPrinted>
  <dcterms:created xsi:type="dcterms:W3CDTF">2000-03-27T15:46:35Z</dcterms:created>
  <dcterms:modified xsi:type="dcterms:W3CDTF">2023-11-19T06:03:52Z</dcterms:modified>
</cp:coreProperties>
</file>