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9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0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1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2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3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4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5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6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7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3" r:id="rId1"/>
    <p:sldMasterId id="2147483932" r:id="rId2"/>
    <p:sldMasterId id="2147484519" r:id="rId3"/>
    <p:sldMasterId id="2147484616" r:id="rId4"/>
    <p:sldMasterId id="2147484628" r:id="rId5"/>
    <p:sldMasterId id="2147484640" r:id="rId6"/>
    <p:sldMasterId id="2147484652" r:id="rId7"/>
    <p:sldMasterId id="2147484664" r:id="rId8"/>
    <p:sldMasterId id="2147484676" r:id="rId9"/>
    <p:sldMasterId id="2147484750" r:id="rId10"/>
    <p:sldMasterId id="2147484762" r:id="rId11"/>
    <p:sldMasterId id="2147484774" r:id="rId12"/>
    <p:sldMasterId id="2147484786" r:id="rId13"/>
    <p:sldMasterId id="2147484798" r:id="rId14"/>
    <p:sldMasterId id="2147484810" r:id="rId15"/>
    <p:sldMasterId id="2147484834" r:id="rId16"/>
    <p:sldMasterId id="2147484894" r:id="rId17"/>
    <p:sldMasterId id="2147484906" r:id="rId18"/>
  </p:sldMasterIdLst>
  <p:notesMasterIdLst>
    <p:notesMasterId r:id="rId174"/>
  </p:notesMasterIdLst>
  <p:sldIdLst>
    <p:sldId id="1340" r:id="rId19"/>
    <p:sldId id="1051" r:id="rId20"/>
    <p:sldId id="1052" r:id="rId21"/>
    <p:sldId id="1053" r:id="rId22"/>
    <p:sldId id="1054" r:id="rId23"/>
    <p:sldId id="906" r:id="rId24"/>
    <p:sldId id="1200" r:id="rId25"/>
    <p:sldId id="1342" r:id="rId26"/>
    <p:sldId id="1038" r:id="rId27"/>
    <p:sldId id="1055" r:id="rId28"/>
    <p:sldId id="1056" r:id="rId29"/>
    <p:sldId id="1057" r:id="rId30"/>
    <p:sldId id="1058" r:id="rId31"/>
    <p:sldId id="1059" r:id="rId32"/>
    <p:sldId id="1060" r:id="rId33"/>
    <p:sldId id="909" r:id="rId34"/>
    <p:sldId id="910" r:id="rId35"/>
    <p:sldId id="911" r:id="rId36"/>
    <p:sldId id="912" r:id="rId37"/>
    <p:sldId id="1029" r:id="rId38"/>
    <p:sldId id="1030" r:id="rId39"/>
    <p:sldId id="915" r:id="rId40"/>
    <p:sldId id="916" r:id="rId41"/>
    <p:sldId id="1011" r:id="rId42"/>
    <p:sldId id="918" r:id="rId43"/>
    <p:sldId id="1201" r:id="rId44"/>
    <p:sldId id="920" r:id="rId45"/>
    <p:sldId id="921" r:id="rId46"/>
    <p:sldId id="922" r:id="rId47"/>
    <p:sldId id="923" r:id="rId48"/>
    <p:sldId id="1039" r:id="rId49"/>
    <p:sldId id="1040" r:id="rId50"/>
    <p:sldId id="926" r:id="rId51"/>
    <p:sldId id="927" r:id="rId52"/>
    <p:sldId id="928" r:id="rId53"/>
    <p:sldId id="1062" r:id="rId54"/>
    <p:sldId id="1063" r:id="rId55"/>
    <p:sldId id="1477" r:id="rId56"/>
    <p:sldId id="1478" r:id="rId57"/>
    <p:sldId id="1350" r:id="rId58"/>
    <p:sldId id="1351" r:id="rId59"/>
    <p:sldId id="1352" r:id="rId60"/>
    <p:sldId id="1476" r:id="rId61"/>
    <p:sldId id="1355" r:id="rId62"/>
    <p:sldId id="1479" r:id="rId63"/>
    <p:sldId id="1356" r:id="rId64"/>
    <p:sldId id="1357" r:id="rId65"/>
    <p:sldId id="1358" r:id="rId66"/>
    <p:sldId id="1359" r:id="rId67"/>
    <p:sldId id="1360" r:id="rId68"/>
    <p:sldId id="1361" r:id="rId69"/>
    <p:sldId id="1362" r:id="rId70"/>
    <p:sldId id="1364" r:id="rId71"/>
    <p:sldId id="1365" r:id="rId72"/>
    <p:sldId id="1480" r:id="rId73"/>
    <p:sldId id="1501" r:id="rId74"/>
    <p:sldId id="1481" r:id="rId75"/>
    <p:sldId id="1369" r:id="rId76"/>
    <p:sldId id="1370" r:id="rId77"/>
    <p:sldId id="1371" r:id="rId78"/>
    <p:sldId id="1482" r:id="rId79"/>
    <p:sldId id="1483" r:id="rId80"/>
    <p:sldId id="1373" r:id="rId81"/>
    <p:sldId id="1484" r:id="rId82"/>
    <p:sldId id="1375" r:id="rId83"/>
    <p:sldId id="1376" r:id="rId84"/>
    <p:sldId id="1485" r:id="rId85"/>
    <p:sldId id="1378" r:id="rId86"/>
    <p:sldId id="1379" r:id="rId87"/>
    <p:sldId id="1380" r:id="rId88"/>
    <p:sldId id="1381" r:id="rId89"/>
    <p:sldId id="1486" r:id="rId90"/>
    <p:sldId id="1383" r:id="rId91"/>
    <p:sldId id="1488" r:id="rId92"/>
    <p:sldId id="1386" r:id="rId93"/>
    <p:sldId id="1387" r:id="rId94"/>
    <p:sldId id="1388" r:id="rId95"/>
    <p:sldId id="1491" r:id="rId96"/>
    <p:sldId id="1490" r:id="rId97"/>
    <p:sldId id="1492" r:id="rId98"/>
    <p:sldId id="1392" r:id="rId99"/>
    <p:sldId id="1393" r:id="rId100"/>
    <p:sldId id="1394" r:id="rId101"/>
    <p:sldId id="1496" r:id="rId102"/>
    <p:sldId id="1497" r:id="rId103"/>
    <p:sldId id="1397" r:id="rId104"/>
    <p:sldId id="1499" r:id="rId105"/>
    <p:sldId id="1500" r:id="rId106"/>
    <p:sldId id="1502" r:id="rId107"/>
    <p:sldId id="1503" r:id="rId108"/>
    <p:sldId id="1403" r:id="rId109"/>
    <p:sldId id="1504" r:id="rId110"/>
    <p:sldId id="1405" r:id="rId111"/>
    <p:sldId id="1406" r:id="rId112"/>
    <p:sldId id="1407" r:id="rId113"/>
    <p:sldId id="1408" r:id="rId114"/>
    <p:sldId id="1505" r:id="rId115"/>
    <p:sldId id="1410" r:id="rId116"/>
    <p:sldId id="1506" r:id="rId117"/>
    <p:sldId id="1413" r:id="rId118"/>
    <p:sldId id="1507" r:id="rId119"/>
    <p:sldId id="1415" r:id="rId120"/>
    <p:sldId id="1508" r:id="rId121"/>
    <p:sldId id="1509" r:id="rId122"/>
    <p:sldId id="1512" r:id="rId123"/>
    <p:sldId id="1419" r:id="rId124"/>
    <p:sldId id="1420" r:id="rId125"/>
    <p:sldId id="1421" r:id="rId126"/>
    <p:sldId id="1432" r:id="rId127"/>
    <p:sldId id="1433" r:id="rId128"/>
    <p:sldId id="1434" r:id="rId129"/>
    <p:sldId id="1435" r:id="rId130"/>
    <p:sldId id="1436" r:id="rId131"/>
    <p:sldId id="1437" r:id="rId132"/>
    <p:sldId id="1438" r:id="rId133"/>
    <p:sldId id="1439" r:id="rId134"/>
    <p:sldId id="1440" r:id="rId135"/>
    <p:sldId id="1441" r:id="rId136"/>
    <p:sldId id="1513" r:id="rId137"/>
    <p:sldId id="1514" r:id="rId138"/>
    <p:sldId id="1444" r:id="rId139"/>
    <p:sldId id="1445" r:id="rId140"/>
    <p:sldId id="1446" r:id="rId141"/>
    <p:sldId id="1447" r:id="rId142"/>
    <p:sldId id="1448" r:id="rId143"/>
    <p:sldId id="1449" r:id="rId144"/>
    <p:sldId id="1450" r:id="rId145"/>
    <p:sldId id="1451" r:id="rId146"/>
    <p:sldId id="1515" r:id="rId147"/>
    <p:sldId id="1516" r:id="rId148"/>
    <p:sldId id="1517" r:id="rId149"/>
    <p:sldId id="1518" r:id="rId150"/>
    <p:sldId id="1519" r:id="rId151"/>
    <p:sldId id="1526" r:id="rId152"/>
    <p:sldId id="1523" r:id="rId153"/>
    <p:sldId id="1522" r:id="rId154"/>
    <p:sldId id="1524" r:id="rId155"/>
    <p:sldId id="1525" r:id="rId156"/>
    <p:sldId id="1537" r:id="rId157"/>
    <p:sldId id="1528" r:id="rId158"/>
    <p:sldId id="1529" r:id="rId159"/>
    <p:sldId id="1530" r:id="rId160"/>
    <p:sldId id="1531" r:id="rId161"/>
    <p:sldId id="1532" r:id="rId162"/>
    <p:sldId id="1533" r:id="rId163"/>
    <p:sldId id="1534" r:id="rId164"/>
    <p:sldId id="1535" r:id="rId165"/>
    <p:sldId id="1536" r:id="rId166"/>
    <p:sldId id="1470" r:id="rId167"/>
    <p:sldId id="1471" r:id="rId168"/>
    <p:sldId id="1472" r:id="rId169"/>
    <p:sldId id="1538" r:id="rId170"/>
    <p:sldId id="1474" r:id="rId171"/>
    <p:sldId id="1341" r:id="rId172"/>
    <p:sldId id="1521" r:id="rId173"/>
  </p:sldIdLst>
  <p:sldSz cx="10287000" cy="6858000" type="35mm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C0600"/>
    <a:srgbClr val="FFCC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2953" autoAdjust="0"/>
    <p:restoredTop sz="94660"/>
  </p:normalViewPr>
  <p:slideViewPr>
    <p:cSldViewPr snapToObjects="1">
      <p:cViewPr>
        <p:scale>
          <a:sx n="66" d="100"/>
          <a:sy n="66" d="100"/>
        </p:scale>
        <p:origin x="-888" y="-186"/>
      </p:cViewPr>
      <p:guideLst>
        <p:guide orient="horz" pos="2256"/>
        <p:guide pos="32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37" d="100"/>
          <a:sy n="37" d="100"/>
        </p:scale>
        <p:origin x="-147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99.xml"/><Relationship Id="rId21" Type="http://schemas.openxmlformats.org/officeDocument/2006/relationships/slide" Target="slides/slide3.xml"/><Relationship Id="rId42" Type="http://schemas.openxmlformats.org/officeDocument/2006/relationships/slide" Target="slides/slide24.xml"/><Relationship Id="rId63" Type="http://schemas.openxmlformats.org/officeDocument/2006/relationships/slide" Target="slides/slide45.xml"/><Relationship Id="rId84" Type="http://schemas.openxmlformats.org/officeDocument/2006/relationships/slide" Target="slides/slide66.xml"/><Relationship Id="rId138" Type="http://schemas.openxmlformats.org/officeDocument/2006/relationships/slide" Target="slides/slide120.xml"/><Relationship Id="rId159" Type="http://schemas.openxmlformats.org/officeDocument/2006/relationships/slide" Target="slides/slide141.xml"/><Relationship Id="rId170" Type="http://schemas.openxmlformats.org/officeDocument/2006/relationships/slide" Target="slides/slide152.xml"/><Relationship Id="rId107" Type="http://schemas.openxmlformats.org/officeDocument/2006/relationships/slide" Target="slides/slide89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4.xml"/><Relationship Id="rId53" Type="http://schemas.openxmlformats.org/officeDocument/2006/relationships/slide" Target="slides/slide35.xml"/><Relationship Id="rId74" Type="http://schemas.openxmlformats.org/officeDocument/2006/relationships/slide" Target="slides/slide56.xml"/><Relationship Id="rId128" Type="http://schemas.openxmlformats.org/officeDocument/2006/relationships/slide" Target="slides/slide110.xml"/><Relationship Id="rId149" Type="http://schemas.openxmlformats.org/officeDocument/2006/relationships/slide" Target="slides/slide131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77.xml"/><Relationship Id="rId160" Type="http://schemas.openxmlformats.org/officeDocument/2006/relationships/slide" Target="slides/slide142.xml"/><Relationship Id="rId22" Type="http://schemas.openxmlformats.org/officeDocument/2006/relationships/slide" Target="slides/slide4.xml"/><Relationship Id="rId43" Type="http://schemas.openxmlformats.org/officeDocument/2006/relationships/slide" Target="slides/slide25.xml"/><Relationship Id="rId64" Type="http://schemas.openxmlformats.org/officeDocument/2006/relationships/slide" Target="slides/slide46.xml"/><Relationship Id="rId118" Type="http://schemas.openxmlformats.org/officeDocument/2006/relationships/slide" Target="slides/slide100.xml"/><Relationship Id="rId139" Type="http://schemas.openxmlformats.org/officeDocument/2006/relationships/slide" Target="slides/slide121.xml"/><Relationship Id="rId85" Type="http://schemas.openxmlformats.org/officeDocument/2006/relationships/slide" Target="slides/slide67.xml"/><Relationship Id="rId150" Type="http://schemas.openxmlformats.org/officeDocument/2006/relationships/slide" Target="slides/slide132.xml"/><Relationship Id="rId171" Type="http://schemas.openxmlformats.org/officeDocument/2006/relationships/slide" Target="slides/slide153.xml"/><Relationship Id="rId12" Type="http://schemas.openxmlformats.org/officeDocument/2006/relationships/slideMaster" Target="slideMasters/slideMaster12.xml"/><Relationship Id="rId33" Type="http://schemas.openxmlformats.org/officeDocument/2006/relationships/slide" Target="slides/slide15.xml"/><Relationship Id="rId108" Type="http://schemas.openxmlformats.org/officeDocument/2006/relationships/slide" Target="slides/slide90.xml"/><Relationship Id="rId129" Type="http://schemas.openxmlformats.org/officeDocument/2006/relationships/slide" Target="slides/slide111.xml"/><Relationship Id="rId54" Type="http://schemas.openxmlformats.org/officeDocument/2006/relationships/slide" Target="slides/slide36.xml"/><Relationship Id="rId75" Type="http://schemas.openxmlformats.org/officeDocument/2006/relationships/slide" Target="slides/slide57.xml"/><Relationship Id="rId96" Type="http://schemas.openxmlformats.org/officeDocument/2006/relationships/slide" Target="slides/slide78.xml"/><Relationship Id="rId140" Type="http://schemas.openxmlformats.org/officeDocument/2006/relationships/slide" Target="slides/slide122.xml"/><Relationship Id="rId161" Type="http://schemas.openxmlformats.org/officeDocument/2006/relationships/slide" Target="slides/slide143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49" Type="http://schemas.openxmlformats.org/officeDocument/2006/relationships/slide" Target="slides/slide31.xml"/><Relationship Id="rId114" Type="http://schemas.openxmlformats.org/officeDocument/2006/relationships/slide" Target="slides/slide96.xml"/><Relationship Id="rId119" Type="http://schemas.openxmlformats.org/officeDocument/2006/relationships/slide" Target="slides/slide101.xml"/><Relationship Id="rId44" Type="http://schemas.openxmlformats.org/officeDocument/2006/relationships/slide" Target="slides/slide26.xml"/><Relationship Id="rId60" Type="http://schemas.openxmlformats.org/officeDocument/2006/relationships/slide" Target="slides/slide42.xml"/><Relationship Id="rId65" Type="http://schemas.openxmlformats.org/officeDocument/2006/relationships/slide" Target="slides/slide47.xml"/><Relationship Id="rId81" Type="http://schemas.openxmlformats.org/officeDocument/2006/relationships/slide" Target="slides/slide63.xml"/><Relationship Id="rId86" Type="http://schemas.openxmlformats.org/officeDocument/2006/relationships/slide" Target="slides/slide68.xml"/><Relationship Id="rId130" Type="http://schemas.openxmlformats.org/officeDocument/2006/relationships/slide" Target="slides/slide112.xml"/><Relationship Id="rId135" Type="http://schemas.openxmlformats.org/officeDocument/2006/relationships/slide" Target="slides/slide117.xml"/><Relationship Id="rId151" Type="http://schemas.openxmlformats.org/officeDocument/2006/relationships/slide" Target="slides/slide133.xml"/><Relationship Id="rId156" Type="http://schemas.openxmlformats.org/officeDocument/2006/relationships/slide" Target="slides/slide138.xml"/><Relationship Id="rId177" Type="http://schemas.openxmlformats.org/officeDocument/2006/relationships/theme" Target="theme/theme1.xml"/><Relationship Id="rId172" Type="http://schemas.openxmlformats.org/officeDocument/2006/relationships/slide" Target="slides/slide154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21.xml"/><Relationship Id="rId109" Type="http://schemas.openxmlformats.org/officeDocument/2006/relationships/slide" Target="slides/slide91.xml"/><Relationship Id="rId34" Type="http://schemas.openxmlformats.org/officeDocument/2006/relationships/slide" Target="slides/slide16.xml"/><Relationship Id="rId50" Type="http://schemas.openxmlformats.org/officeDocument/2006/relationships/slide" Target="slides/slide32.xml"/><Relationship Id="rId55" Type="http://schemas.openxmlformats.org/officeDocument/2006/relationships/slide" Target="slides/slide37.xml"/><Relationship Id="rId76" Type="http://schemas.openxmlformats.org/officeDocument/2006/relationships/slide" Target="slides/slide58.xml"/><Relationship Id="rId97" Type="http://schemas.openxmlformats.org/officeDocument/2006/relationships/slide" Target="slides/slide79.xml"/><Relationship Id="rId104" Type="http://schemas.openxmlformats.org/officeDocument/2006/relationships/slide" Target="slides/slide86.xml"/><Relationship Id="rId120" Type="http://schemas.openxmlformats.org/officeDocument/2006/relationships/slide" Target="slides/slide102.xml"/><Relationship Id="rId125" Type="http://schemas.openxmlformats.org/officeDocument/2006/relationships/slide" Target="slides/slide107.xml"/><Relationship Id="rId141" Type="http://schemas.openxmlformats.org/officeDocument/2006/relationships/slide" Target="slides/slide123.xml"/><Relationship Id="rId146" Type="http://schemas.openxmlformats.org/officeDocument/2006/relationships/slide" Target="slides/slide128.xml"/><Relationship Id="rId167" Type="http://schemas.openxmlformats.org/officeDocument/2006/relationships/slide" Target="slides/slide149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3.xml"/><Relationship Id="rId92" Type="http://schemas.openxmlformats.org/officeDocument/2006/relationships/slide" Target="slides/slide74.xml"/><Relationship Id="rId162" Type="http://schemas.openxmlformats.org/officeDocument/2006/relationships/slide" Target="slides/slide14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1.xml"/><Relationship Id="rId24" Type="http://schemas.openxmlformats.org/officeDocument/2006/relationships/slide" Target="slides/slide6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66" Type="http://schemas.openxmlformats.org/officeDocument/2006/relationships/slide" Target="slides/slide48.xml"/><Relationship Id="rId87" Type="http://schemas.openxmlformats.org/officeDocument/2006/relationships/slide" Target="slides/slide69.xml"/><Relationship Id="rId110" Type="http://schemas.openxmlformats.org/officeDocument/2006/relationships/slide" Target="slides/slide92.xml"/><Relationship Id="rId115" Type="http://schemas.openxmlformats.org/officeDocument/2006/relationships/slide" Target="slides/slide97.xml"/><Relationship Id="rId131" Type="http://schemas.openxmlformats.org/officeDocument/2006/relationships/slide" Target="slides/slide113.xml"/><Relationship Id="rId136" Type="http://schemas.openxmlformats.org/officeDocument/2006/relationships/slide" Target="slides/slide118.xml"/><Relationship Id="rId157" Type="http://schemas.openxmlformats.org/officeDocument/2006/relationships/slide" Target="slides/slide139.xml"/><Relationship Id="rId178" Type="http://schemas.openxmlformats.org/officeDocument/2006/relationships/tableStyles" Target="tableStyles.xml"/><Relationship Id="rId61" Type="http://schemas.openxmlformats.org/officeDocument/2006/relationships/slide" Target="slides/slide43.xml"/><Relationship Id="rId82" Type="http://schemas.openxmlformats.org/officeDocument/2006/relationships/slide" Target="slides/slide64.xml"/><Relationship Id="rId152" Type="http://schemas.openxmlformats.org/officeDocument/2006/relationships/slide" Target="slides/slide134.xml"/><Relationship Id="rId173" Type="http://schemas.openxmlformats.org/officeDocument/2006/relationships/slide" Target="slides/slide155.xml"/><Relationship Id="rId19" Type="http://schemas.openxmlformats.org/officeDocument/2006/relationships/slide" Target="slides/slide1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56" Type="http://schemas.openxmlformats.org/officeDocument/2006/relationships/slide" Target="slides/slide38.xml"/><Relationship Id="rId77" Type="http://schemas.openxmlformats.org/officeDocument/2006/relationships/slide" Target="slides/slide59.xml"/><Relationship Id="rId100" Type="http://schemas.openxmlformats.org/officeDocument/2006/relationships/slide" Target="slides/slide82.xml"/><Relationship Id="rId105" Type="http://schemas.openxmlformats.org/officeDocument/2006/relationships/slide" Target="slides/slide87.xml"/><Relationship Id="rId126" Type="http://schemas.openxmlformats.org/officeDocument/2006/relationships/slide" Target="slides/slide108.xml"/><Relationship Id="rId147" Type="http://schemas.openxmlformats.org/officeDocument/2006/relationships/slide" Target="slides/slide129.xml"/><Relationship Id="rId168" Type="http://schemas.openxmlformats.org/officeDocument/2006/relationships/slide" Target="slides/slide150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3.xml"/><Relationship Id="rId72" Type="http://schemas.openxmlformats.org/officeDocument/2006/relationships/slide" Target="slides/slide54.xml"/><Relationship Id="rId93" Type="http://schemas.openxmlformats.org/officeDocument/2006/relationships/slide" Target="slides/slide75.xml"/><Relationship Id="rId98" Type="http://schemas.openxmlformats.org/officeDocument/2006/relationships/slide" Target="slides/slide80.xml"/><Relationship Id="rId121" Type="http://schemas.openxmlformats.org/officeDocument/2006/relationships/slide" Target="slides/slide103.xml"/><Relationship Id="rId142" Type="http://schemas.openxmlformats.org/officeDocument/2006/relationships/slide" Target="slides/slide124.xml"/><Relationship Id="rId163" Type="http://schemas.openxmlformats.org/officeDocument/2006/relationships/slide" Target="slides/slide145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7.xml"/><Relationship Id="rId46" Type="http://schemas.openxmlformats.org/officeDocument/2006/relationships/slide" Target="slides/slide28.xml"/><Relationship Id="rId67" Type="http://schemas.openxmlformats.org/officeDocument/2006/relationships/slide" Target="slides/slide49.xml"/><Relationship Id="rId116" Type="http://schemas.openxmlformats.org/officeDocument/2006/relationships/slide" Target="slides/slide98.xml"/><Relationship Id="rId137" Type="http://schemas.openxmlformats.org/officeDocument/2006/relationships/slide" Target="slides/slide119.xml"/><Relationship Id="rId158" Type="http://schemas.openxmlformats.org/officeDocument/2006/relationships/slide" Target="slides/slide140.xml"/><Relationship Id="rId20" Type="http://schemas.openxmlformats.org/officeDocument/2006/relationships/slide" Target="slides/slide2.xml"/><Relationship Id="rId41" Type="http://schemas.openxmlformats.org/officeDocument/2006/relationships/slide" Target="slides/slide23.xml"/><Relationship Id="rId62" Type="http://schemas.openxmlformats.org/officeDocument/2006/relationships/slide" Target="slides/slide44.xml"/><Relationship Id="rId83" Type="http://schemas.openxmlformats.org/officeDocument/2006/relationships/slide" Target="slides/slide65.xml"/><Relationship Id="rId88" Type="http://schemas.openxmlformats.org/officeDocument/2006/relationships/slide" Target="slides/slide70.xml"/><Relationship Id="rId111" Type="http://schemas.openxmlformats.org/officeDocument/2006/relationships/slide" Target="slides/slide93.xml"/><Relationship Id="rId132" Type="http://schemas.openxmlformats.org/officeDocument/2006/relationships/slide" Target="slides/slide114.xml"/><Relationship Id="rId153" Type="http://schemas.openxmlformats.org/officeDocument/2006/relationships/slide" Target="slides/slide135.xml"/><Relationship Id="rId174" Type="http://schemas.openxmlformats.org/officeDocument/2006/relationships/notesMaster" Target="notesMasters/notesMaster1.xml"/><Relationship Id="rId15" Type="http://schemas.openxmlformats.org/officeDocument/2006/relationships/slideMaster" Target="slideMasters/slideMaster15.xml"/><Relationship Id="rId36" Type="http://schemas.openxmlformats.org/officeDocument/2006/relationships/slide" Target="slides/slide18.xml"/><Relationship Id="rId57" Type="http://schemas.openxmlformats.org/officeDocument/2006/relationships/slide" Target="slides/slide39.xml"/><Relationship Id="rId106" Type="http://schemas.openxmlformats.org/officeDocument/2006/relationships/slide" Target="slides/slide88.xml"/><Relationship Id="rId127" Type="http://schemas.openxmlformats.org/officeDocument/2006/relationships/slide" Target="slides/slide109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3.xml"/><Relationship Id="rId52" Type="http://schemas.openxmlformats.org/officeDocument/2006/relationships/slide" Target="slides/slide34.xml"/><Relationship Id="rId73" Type="http://schemas.openxmlformats.org/officeDocument/2006/relationships/slide" Target="slides/slide55.xml"/><Relationship Id="rId78" Type="http://schemas.openxmlformats.org/officeDocument/2006/relationships/slide" Target="slides/slide60.xml"/><Relationship Id="rId94" Type="http://schemas.openxmlformats.org/officeDocument/2006/relationships/slide" Target="slides/slide76.xml"/><Relationship Id="rId99" Type="http://schemas.openxmlformats.org/officeDocument/2006/relationships/slide" Target="slides/slide81.xml"/><Relationship Id="rId101" Type="http://schemas.openxmlformats.org/officeDocument/2006/relationships/slide" Target="slides/slide83.xml"/><Relationship Id="rId122" Type="http://schemas.openxmlformats.org/officeDocument/2006/relationships/slide" Target="slides/slide104.xml"/><Relationship Id="rId143" Type="http://schemas.openxmlformats.org/officeDocument/2006/relationships/slide" Target="slides/slide125.xml"/><Relationship Id="rId148" Type="http://schemas.openxmlformats.org/officeDocument/2006/relationships/slide" Target="slides/slide130.xml"/><Relationship Id="rId164" Type="http://schemas.openxmlformats.org/officeDocument/2006/relationships/slide" Target="slides/slide146.xml"/><Relationship Id="rId169" Type="http://schemas.openxmlformats.org/officeDocument/2006/relationships/slide" Target="slides/slide15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26" Type="http://schemas.openxmlformats.org/officeDocument/2006/relationships/slide" Target="slides/slide8.xml"/><Relationship Id="rId47" Type="http://schemas.openxmlformats.org/officeDocument/2006/relationships/slide" Target="slides/slide29.xml"/><Relationship Id="rId68" Type="http://schemas.openxmlformats.org/officeDocument/2006/relationships/slide" Target="slides/slide50.xml"/><Relationship Id="rId89" Type="http://schemas.openxmlformats.org/officeDocument/2006/relationships/slide" Target="slides/slide71.xml"/><Relationship Id="rId112" Type="http://schemas.openxmlformats.org/officeDocument/2006/relationships/slide" Target="slides/slide94.xml"/><Relationship Id="rId133" Type="http://schemas.openxmlformats.org/officeDocument/2006/relationships/slide" Target="slides/slide115.xml"/><Relationship Id="rId154" Type="http://schemas.openxmlformats.org/officeDocument/2006/relationships/slide" Target="slides/slide136.xml"/><Relationship Id="rId175" Type="http://schemas.openxmlformats.org/officeDocument/2006/relationships/presProps" Target="presProps.xml"/><Relationship Id="rId16" Type="http://schemas.openxmlformats.org/officeDocument/2006/relationships/slideMaster" Target="slideMasters/slideMaster16.xml"/><Relationship Id="rId37" Type="http://schemas.openxmlformats.org/officeDocument/2006/relationships/slide" Target="slides/slide19.xml"/><Relationship Id="rId58" Type="http://schemas.openxmlformats.org/officeDocument/2006/relationships/slide" Target="slides/slide40.xml"/><Relationship Id="rId79" Type="http://schemas.openxmlformats.org/officeDocument/2006/relationships/slide" Target="slides/slide61.xml"/><Relationship Id="rId102" Type="http://schemas.openxmlformats.org/officeDocument/2006/relationships/slide" Target="slides/slide84.xml"/><Relationship Id="rId123" Type="http://schemas.openxmlformats.org/officeDocument/2006/relationships/slide" Target="slides/slide105.xml"/><Relationship Id="rId144" Type="http://schemas.openxmlformats.org/officeDocument/2006/relationships/slide" Target="slides/slide126.xml"/><Relationship Id="rId90" Type="http://schemas.openxmlformats.org/officeDocument/2006/relationships/slide" Target="slides/slide72.xml"/><Relationship Id="rId165" Type="http://schemas.openxmlformats.org/officeDocument/2006/relationships/slide" Target="slides/slide147.xml"/><Relationship Id="rId27" Type="http://schemas.openxmlformats.org/officeDocument/2006/relationships/slide" Target="slides/slide9.xml"/><Relationship Id="rId48" Type="http://schemas.openxmlformats.org/officeDocument/2006/relationships/slide" Target="slides/slide30.xml"/><Relationship Id="rId69" Type="http://schemas.openxmlformats.org/officeDocument/2006/relationships/slide" Target="slides/slide51.xml"/><Relationship Id="rId113" Type="http://schemas.openxmlformats.org/officeDocument/2006/relationships/slide" Target="slides/slide95.xml"/><Relationship Id="rId134" Type="http://schemas.openxmlformats.org/officeDocument/2006/relationships/slide" Target="slides/slide116.xml"/><Relationship Id="rId80" Type="http://schemas.openxmlformats.org/officeDocument/2006/relationships/slide" Target="slides/slide62.xml"/><Relationship Id="rId155" Type="http://schemas.openxmlformats.org/officeDocument/2006/relationships/slide" Target="slides/slide137.xml"/><Relationship Id="rId176" Type="http://schemas.openxmlformats.org/officeDocument/2006/relationships/viewProps" Target="viewProps.xml"/><Relationship Id="rId17" Type="http://schemas.openxmlformats.org/officeDocument/2006/relationships/slideMaster" Target="slideMasters/slideMaster17.xml"/><Relationship Id="rId38" Type="http://schemas.openxmlformats.org/officeDocument/2006/relationships/slide" Target="slides/slide20.xml"/><Relationship Id="rId59" Type="http://schemas.openxmlformats.org/officeDocument/2006/relationships/slide" Target="slides/slide41.xml"/><Relationship Id="rId103" Type="http://schemas.openxmlformats.org/officeDocument/2006/relationships/slide" Target="slides/slide85.xml"/><Relationship Id="rId124" Type="http://schemas.openxmlformats.org/officeDocument/2006/relationships/slide" Target="slides/slide106.xml"/><Relationship Id="rId70" Type="http://schemas.openxmlformats.org/officeDocument/2006/relationships/slide" Target="slides/slide52.xml"/><Relationship Id="rId91" Type="http://schemas.openxmlformats.org/officeDocument/2006/relationships/slide" Target="slides/slide73.xml"/><Relationship Id="rId145" Type="http://schemas.openxmlformats.org/officeDocument/2006/relationships/slide" Target="slides/slide127.xml"/><Relationship Id="rId166" Type="http://schemas.openxmlformats.org/officeDocument/2006/relationships/slide" Target="slides/slide14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1" sz="1200" i="1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1" sz="1200" i="1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9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1" sz="1200" i="1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1" sz="1200" i="1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fld id="{01682145-8F67-4D89-AD9E-A3DABD2C2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797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A91A427D-9773-4348-926E-8519155A69DC}" type="slidenum">
              <a:rPr lang="en-US">
                <a:solidFill>
                  <a:prstClr val="black"/>
                </a:solidFill>
              </a:rPr>
              <a:pPr eaLnBrk="0" hangingPunct="0"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A91A427D-9773-4348-926E-8519155A69DC}" type="slidenum">
              <a:rPr lang="en-US">
                <a:solidFill>
                  <a:prstClr val="black"/>
                </a:solidFill>
              </a:rPr>
              <a:pPr eaLnBrk="0" hangingPunct="0"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B1E7BAE8-5614-48E9-B272-04CDEDBDE449}" type="slidenum">
              <a:rPr lang="en-US">
                <a:solidFill>
                  <a:prstClr val="black"/>
                </a:solidFill>
              </a:rPr>
              <a:pPr eaLnBrk="0" hangingPunct="0"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B1E7BAE8-5614-48E9-B272-04CDEDBDE449}" type="slidenum">
              <a:rPr lang="en-US">
                <a:solidFill>
                  <a:prstClr val="black"/>
                </a:solidFill>
              </a:rPr>
              <a:pPr eaLnBrk="0" hangingPunct="0"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B1E7BAE8-5614-48E9-B272-04CDEDBDE449}" type="slidenum">
              <a:rPr lang="en-US">
                <a:solidFill>
                  <a:prstClr val="black"/>
                </a:solidFill>
              </a:rPr>
              <a:pPr eaLnBrk="0" hangingPunct="0"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B1E7BAE8-5614-48E9-B272-04CDEDBDE449}" type="slidenum">
              <a:rPr lang="en-US">
                <a:solidFill>
                  <a:prstClr val="black"/>
                </a:solidFill>
              </a:rPr>
              <a:pPr eaLnBrk="0" hangingPunct="0"/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B1E7BAE8-5614-48E9-B272-04CDEDBDE449}" type="slidenum">
              <a:rPr lang="en-US">
                <a:solidFill>
                  <a:prstClr val="black"/>
                </a:solidFill>
              </a:rPr>
              <a:pPr eaLnBrk="0" hangingPunct="0"/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A91A427D-9773-4348-926E-8519155A69DC}" type="slidenum">
              <a:rPr lang="en-US">
                <a:solidFill>
                  <a:prstClr val="black"/>
                </a:solidFill>
              </a:rPr>
              <a:pPr eaLnBrk="0" hangingPunct="0"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A91A427D-9773-4348-926E-8519155A69DC}" type="slidenum">
              <a:rPr lang="en-US">
                <a:solidFill>
                  <a:prstClr val="black"/>
                </a:solidFill>
              </a:rPr>
              <a:pPr eaLnBrk="0" hangingPunct="0"/>
              <a:t>134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B1E7BAE8-5614-48E9-B272-04CDEDBDE449}" type="slidenum">
              <a:rPr lang="en-US">
                <a:solidFill>
                  <a:prstClr val="black"/>
                </a:solidFill>
              </a:rPr>
              <a:pPr eaLnBrk="0" hangingPunct="0"/>
              <a:t>140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B1E7BAE8-5614-48E9-B272-04CDEDBDE449}" type="slidenum">
              <a:rPr lang="en-US">
                <a:solidFill>
                  <a:prstClr val="black"/>
                </a:solidFill>
              </a:rPr>
              <a:pPr eaLnBrk="0" hangingPunct="0"/>
              <a:t>141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B1E7BAE8-5614-48E9-B272-04CDEDBDE449}" type="slidenum">
              <a:rPr lang="en-US">
                <a:solidFill>
                  <a:prstClr val="black"/>
                </a:solidFill>
              </a:rPr>
              <a:pPr eaLnBrk="0" hangingPunct="0"/>
              <a:t>142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B1E7BAE8-5614-48E9-B272-04CDEDBDE449}" type="slidenum">
              <a:rPr lang="en-US">
                <a:solidFill>
                  <a:prstClr val="black"/>
                </a:solidFill>
              </a:rPr>
              <a:pPr eaLnBrk="0" hangingPunct="0"/>
              <a:t>143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B1E7BAE8-5614-48E9-B272-04CDEDBDE449}" type="slidenum">
              <a:rPr lang="en-US">
                <a:solidFill>
                  <a:prstClr val="black"/>
                </a:solidFill>
              </a:rPr>
              <a:pPr eaLnBrk="0" hangingPunct="0"/>
              <a:t>144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B1E7BAE8-5614-48E9-B272-04CDEDBDE449}" type="slidenum">
              <a:rPr lang="en-US">
                <a:solidFill>
                  <a:prstClr val="black"/>
                </a:solidFill>
              </a:rPr>
              <a:pPr eaLnBrk="0" hangingPunct="0"/>
              <a:t>145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A91A427D-9773-4348-926E-8519155A69DC}" type="slidenum">
              <a:rPr lang="en-US">
                <a:solidFill>
                  <a:prstClr val="black"/>
                </a:solidFill>
              </a:rPr>
              <a:pPr eaLnBrk="0" hangingPunct="0"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A91A427D-9773-4348-926E-8519155A69DC}" type="slidenum">
              <a:rPr lang="en-US">
                <a:solidFill>
                  <a:prstClr val="black"/>
                </a:solidFill>
              </a:rPr>
              <a:pPr eaLnBrk="0" hangingPunct="0"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86CF96-D1CB-4D41-82D0-8389C51CBEB0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86CF96-D1CB-4D41-82D0-8389C51CBEB0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86CF96-D1CB-4D41-82D0-8389C51CBEB0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86CF96-D1CB-4D41-82D0-8389C51CBEB0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A91A427D-9773-4348-926E-8519155A69DC}" type="slidenum">
              <a:rPr lang="en-US">
                <a:solidFill>
                  <a:prstClr val="black"/>
                </a:solidFill>
              </a:rPr>
              <a:pPr eaLnBrk="0" hangingPunct="0"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3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65375-3E5E-43C6-B8BD-B1CC50AA4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683C6-61D8-437A-A911-249A8AB08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F76E6-6999-4AF9-B9E9-6DAB290D2F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7305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C201C-3D4C-47EC-825F-FA435D9169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71685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D5A15-DD98-4E06-84A4-CC8985EED6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03201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2CCBB-B48C-4688-AA99-401A53C4BF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72973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26867-E981-479C-B990-1C00008F96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13914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463DA-9758-4977-9A58-FCAC9CABD4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79228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F9779-67C1-45C2-BCA9-C99A5D6DCE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12214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FA063-A919-4412-A0B8-603E388762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49893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1D87F-5718-472C-969E-198112277A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11872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BF5D3-0594-4D90-8AFF-B8BB576B8A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944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4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6" y="27464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86077-584D-4F49-ACCE-7FC3EC74B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058C3-CB48-408C-ABE9-3868B06DC5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42091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F76E6-6999-4AF9-B9E9-6DAB290D2F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76406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C201C-3D4C-47EC-825F-FA435D9169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99493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D5A15-DD98-4E06-84A4-CC8985EED6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14373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2CCBB-B48C-4688-AA99-401A53C4BF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20312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26867-E981-479C-B990-1C00008F96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40986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463DA-9758-4977-9A58-FCAC9CABD4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35319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F9779-67C1-45C2-BCA9-C99A5D6DCE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40759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FA063-A919-4412-A0B8-603E388762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57350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1D87F-5718-472C-969E-198112277A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994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828804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6858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00300" y="3886200"/>
            <a:ext cx="72009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00100" y="6229350"/>
            <a:ext cx="21717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3300" y="6229350"/>
            <a:ext cx="320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9500" y="6229350"/>
            <a:ext cx="2057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FF965D15-8F96-41C9-9EE9-766B4E195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BF5D3-0594-4D90-8AFF-B8BB576B8A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54902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058C3-CB48-408C-ABE9-3868B06DC5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02073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F76E6-6999-4AF9-B9E9-6DAB290D2F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04671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C201C-3D4C-47EC-825F-FA435D9169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49273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828804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6858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00300" y="3886200"/>
            <a:ext cx="72009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00100" y="6229350"/>
            <a:ext cx="21717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3300" y="6229350"/>
            <a:ext cx="320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9500" y="6229350"/>
            <a:ext cx="2057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3C13A8C5-F07E-4F02-90F0-68B3056E7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67951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D9753-DFAA-467E-B6A8-7AC10202D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72255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6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AF194-115D-464E-80CA-38ED1B402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33902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3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29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18181-EB60-4C3D-A99D-86E2D3A1C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65327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A7561-5AD5-4908-AE28-BD47296DC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32519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A747C-20ED-4ADA-A381-5DAC7DEBE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5880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6F407-73C5-41A6-8EFA-232DBA72B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228BD-26A4-48CC-89FB-1FE31C7B6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60119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3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6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3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F096F-6DDE-4EE2-A998-DA737CECF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13596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70C6F-B78E-4E07-91AA-EA6D1E719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00008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E27B1-0C1E-45C8-AC93-DC11C8F2B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78185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0925" y="228600"/>
            <a:ext cx="2314575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4" y="228600"/>
            <a:ext cx="6791325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FDDC9-2EB8-4D30-BFAF-0377EA617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0691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95F90-552E-4356-8DD2-BDDC2004C6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7882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F5189-1065-4CEB-9F3C-145684D8AC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9606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3198B-B893-428A-9CCB-1771AF4D34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19818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03AB8-F44C-480F-A4E2-776C149993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0467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1C243-85DD-41EF-B835-5C2FED4FE9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118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1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1052A-3BCC-43BF-B589-4072EEC97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98947-BE36-4849-8636-C27E9F3223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94942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5E8E8-0F67-4B44-91D2-2B7EB1D723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33573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951FB-AB2B-4486-93E4-09E7E3AB7B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63113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E104F-F2D2-4C03-AAF5-D549243F13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31677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AC7EB-29D1-48A5-A7E5-6A397A2F90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50033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D86E2-43B5-4BF5-8B15-D63AD7350E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47582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42863" y="-12700"/>
            <a:ext cx="10394951" cy="6940550"/>
            <a:chOff x="-12" y="-10"/>
            <a:chExt cx="5820" cy="437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ltGray">
            <a:xfrm>
              <a:off x="5520" y="-8"/>
              <a:ext cx="287" cy="436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66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ltGray">
            <a:xfrm>
              <a:off x="-8" y="-8"/>
              <a:ext cx="288" cy="4368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ltGray">
            <a:xfrm rot="-10800000" flipH="1" flipV="1">
              <a:off x="2" y="-10"/>
              <a:ext cx="5798" cy="288"/>
            </a:xfrm>
            <a:custGeom>
              <a:avLst/>
              <a:gdLst>
                <a:gd name="G0" fmla="+- 1089 0 0"/>
                <a:gd name="G1" fmla="+- 21600 0 1089"/>
                <a:gd name="G2" fmla="*/ 1089 1 2"/>
                <a:gd name="G3" fmla="+- 21600 0 G2"/>
                <a:gd name="G4" fmla="+/ 1089 21600 2"/>
                <a:gd name="G5" fmla="+/ G1 0 2"/>
                <a:gd name="G6" fmla="*/ 21600 21600 1089"/>
                <a:gd name="G7" fmla="*/ G6 1 2"/>
                <a:gd name="G8" fmla="+- 21600 0 G7"/>
                <a:gd name="G9" fmla="*/ 21600 1 2"/>
                <a:gd name="G10" fmla="+- 1089 0 G9"/>
                <a:gd name="G11" fmla="?: G10 G8 0"/>
                <a:gd name="G12" fmla="?: G10 G7 21600"/>
                <a:gd name="T0" fmla="*/ 21055 w 21600"/>
                <a:gd name="T1" fmla="*/ 10800 h 21600"/>
                <a:gd name="T2" fmla="*/ 10800 w 21600"/>
                <a:gd name="T3" fmla="*/ 21600 h 21600"/>
                <a:gd name="T4" fmla="*/ 545 w 21600"/>
                <a:gd name="T5" fmla="*/ 10800 h 21600"/>
                <a:gd name="T6" fmla="*/ 10800 w 21600"/>
                <a:gd name="T7" fmla="*/ 0 h 21600"/>
                <a:gd name="T8" fmla="*/ 2345 w 21600"/>
                <a:gd name="T9" fmla="*/ 2345 h 21600"/>
                <a:gd name="T10" fmla="*/ 19255 w 21600"/>
                <a:gd name="T11" fmla="*/ 1925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89" y="21600"/>
                  </a:lnTo>
                  <a:lnTo>
                    <a:pt x="20511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00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 userDrawn="1"/>
          </p:nvSpPr>
          <p:spPr bwMode="ltGray">
            <a:xfrm flipV="1">
              <a:off x="-12" y="4072"/>
              <a:ext cx="5820" cy="290"/>
            </a:xfrm>
            <a:custGeom>
              <a:avLst/>
              <a:gdLst>
                <a:gd name="G0" fmla="+- 1100 0 0"/>
                <a:gd name="G1" fmla="+- 21600 0 1100"/>
                <a:gd name="G2" fmla="*/ 1100 1 2"/>
                <a:gd name="G3" fmla="+- 21600 0 G2"/>
                <a:gd name="G4" fmla="+/ 1100 21600 2"/>
                <a:gd name="G5" fmla="+/ G1 0 2"/>
                <a:gd name="G6" fmla="*/ 21600 21600 1100"/>
                <a:gd name="G7" fmla="*/ G6 1 2"/>
                <a:gd name="G8" fmla="+- 21600 0 G7"/>
                <a:gd name="G9" fmla="*/ 21600 1 2"/>
                <a:gd name="G10" fmla="+- 1100 0 G9"/>
                <a:gd name="G11" fmla="?: G10 G8 0"/>
                <a:gd name="G12" fmla="?: G10 G7 21600"/>
                <a:gd name="T0" fmla="*/ 21050 w 21600"/>
                <a:gd name="T1" fmla="*/ 10800 h 21600"/>
                <a:gd name="T2" fmla="*/ 10800 w 21600"/>
                <a:gd name="T3" fmla="*/ 21600 h 21600"/>
                <a:gd name="T4" fmla="*/ 550 w 21600"/>
                <a:gd name="T5" fmla="*/ 10800 h 21600"/>
                <a:gd name="T6" fmla="*/ 10800 w 21600"/>
                <a:gd name="T7" fmla="*/ 0 h 21600"/>
                <a:gd name="T8" fmla="*/ 2350 w 21600"/>
                <a:gd name="T9" fmla="*/ 2350 h 21600"/>
                <a:gd name="T10" fmla="*/ 19250 w 21600"/>
                <a:gd name="T11" fmla="*/ 192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100" y="21600"/>
                  </a:lnTo>
                  <a:lnTo>
                    <a:pt x="205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rgbClr val="0066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</a:endParaRPr>
            </a:p>
          </p:txBody>
        </p:sp>
        <p:sp>
          <p:nvSpPr>
            <p:cNvPr id="9" name="Rectangle 7" descr="Green marble"/>
            <p:cNvSpPr>
              <a:spLocks noChangeArrowheads="1"/>
            </p:cNvSpPr>
            <p:nvPr userDrawn="1"/>
          </p:nvSpPr>
          <p:spPr bwMode="ltGray">
            <a:xfrm>
              <a:off x="184" y="176"/>
              <a:ext cx="5432" cy="398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685800" y="3324225"/>
            <a:ext cx="9001125" cy="374650"/>
            <a:chOff x="384" y="2094"/>
            <a:chExt cx="5040" cy="236"/>
          </a:xfrm>
        </p:grpSpPr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84" y="2186"/>
              <a:ext cx="5040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</a:endParaRPr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388" y="2094"/>
              <a:ext cx="4940" cy="175"/>
            </a:xfrm>
            <a:prstGeom prst="rect">
              <a:avLst/>
            </a:prstGeom>
            <a:gradFill rotWithShape="0"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2700000" scaled="1"/>
            </a:gradFill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</a:endParaRPr>
            </a:p>
          </p:txBody>
        </p: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>
              <a:off x="392" y="2138"/>
              <a:ext cx="493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</a:endParaRPr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>
              <a:off x="392" y="2186"/>
              <a:ext cx="493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</a:endParaRPr>
            </a:p>
          </p:txBody>
        </p:sp>
        <p:sp>
          <p:nvSpPr>
            <p:cNvPr id="15" name="Line 18"/>
            <p:cNvSpPr>
              <a:spLocks noChangeShapeType="1"/>
            </p:cNvSpPr>
            <p:nvPr/>
          </p:nvSpPr>
          <p:spPr bwMode="auto">
            <a:xfrm>
              <a:off x="392" y="2234"/>
              <a:ext cx="493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</a:endParaRPr>
            </a:p>
          </p:txBody>
        </p:sp>
        <p:sp>
          <p:nvSpPr>
            <p:cNvPr id="16" name="Line 19"/>
            <p:cNvSpPr>
              <a:spLocks noChangeShapeType="1"/>
            </p:cNvSpPr>
            <p:nvPr/>
          </p:nvSpPr>
          <p:spPr bwMode="auto">
            <a:xfrm>
              <a:off x="392" y="2129"/>
              <a:ext cx="493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</a:endParaRPr>
            </a:p>
          </p:txBody>
        </p:sp>
        <p:sp>
          <p:nvSpPr>
            <p:cNvPr id="17" name="Line 20"/>
            <p:cNvSpPr>
              <a:spLocks noChangeShapeType="1"/>
            </p:cNvSpPr>
            <p:nvPr/>
          </p:nvSpPr>
          <p:spPr bwMode="auto">
            <a:xfrm>
              <a:off x="392" y="2177"/>
              <a:ext cx="493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</a:endParaRPr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>
              <a:off x="392" y="2225"/>
              <a:ext cx="493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</a:endParaRPr>
            </a:p>
          </p:txBody>
        </p:sp>
      </p:grpSp>
      <p:sp>
        <p:nvSpPr>
          <p:cNvPr id="40756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771525" y="1828800"/>
            <a:ext cx="874395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7561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785813" y="6154738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20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9013" y="6154738"/>
            <a:ext cx="3257550" cy="457200"/>
          </a:xfrm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21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86638" y="6154738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F8DAF-DA88-4FCF-B26C-100637FCC099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57787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56CBA-6FCC-4342-B0D8-E38410EA8364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4074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5365D-AEAB-44EA-88F1-2CF3CDB47BB2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46736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665288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33988" y="1665288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1CB62-71E9-4FF1-B7C3-7C3A59B72031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192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5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31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73958-7321-4213-9B19-E2C0B3792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A75CF-D11B-4FF0-BE3C-A02D09EC9D45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5509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8AB34-731B-45D0-BD37-7E3906BAA6A5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53149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46A76-E063-4EF8-A696-CEE5F70BADA9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51866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209A8-46FB-4877-A5E6-774E739920C7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80069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24F8F-BE33-480D-8925-4D1336089C48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73121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0DBE7-5C6B-4954-9558-8220CEB3AF96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18339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40600" y="350838"/>
            <a:ext cx="2189163" cy="5429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350838"/>
            <a:ext cx="6416675" cy="5429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52F85-C552-4945-8F42-BB4A95E190ED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45074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82880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6858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00300" y="3886200"/>
            <a:ext cx="72009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00100" y="6229350"/>
            <a:ext cx="21717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3300" y="6229350"/>
            <a:ext cx="320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9500" y="6229350"/>
            <a:ext cx="2057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85A28EB6-E1E6-4901-9BFC-9593594DB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58417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F4E95-4030-4B13-95ED-B7DE7D230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04957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7E3EF-EB0C-4190-B113-4ECC8EECF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4912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D7955-A057-49B1-9A37-E5A476A09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25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812E7-FB6A-41B7-9634-E4FACA7A7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79085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434C8-76C7-4C34-8942-32F932303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2069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E05AC-D992-4A4E-8133-C26187880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74193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C0180-7176-4CA4-86C8-30CCA4019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75712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1615A-30C7-42F7-A5EF-BCAEB279C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28652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BDAEE-5402-49CB-B223-536FA1C99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29795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80842-A27C-4F93-8640-4F03BEB55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72329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0925" y="228600"/>
            <a:ext cx="2314575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791325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D5420-EEED-4EB7-878F-9FB375E4F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38482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3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65375-3E5E-43C6-B8BD-B1CC50AA48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38500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86814-9740-4E17-8FB8-1F9F43FC9A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7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454E7-FC69-468F-BC2F-A1980AA20C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1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82DEE-8362-4BAB-B351-82615B2124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37889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4" y="1600206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6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5BD2E-C232-46BE-BBE1-F60D3856C2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40122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7362A-1358-47C7-9BAA-8B4DFE4DEC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40872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2393A-B030-47AF-9C40-5D48BEF6F1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28858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42A65-B466-4A04-96F6-39DEB207F6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07587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6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99E49-0D62-4B5A-A109-6AE03BCACF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38272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6ADEB-1665-49CE-A335-96EC169C62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19999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683C6-61D8-437A-A911-249A8AB088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3179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4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6" y="27464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86077-584D-4F49-ACCE-7FC3EC74BE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14614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ACE5BF-3B3F-4A1D-A841-4141AA14BA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724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80294-6C42-4B57-8AF6-042AD5621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66A997-0139-4523-914B-3FAFD26708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93710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A55947-9BFF-4978-83E3-987C85844A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0045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FD44D0-929B-435F-B3CE-7D513DCFF6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46397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CC76D8-D687-483F-852E-DFD00DDA3D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71626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E5A7B5-4FA0-4DC5-80FA-85DCF4FAD7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40703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DDA7C5-8B04-4D98-97A6-77BFB2D206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3950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4EB5D9-4253-415F-9002-89088803BD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70369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B97214-CC85-473F-B8BD-6FB134EC82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07907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C4EE56-711A-4D39-A485-D318952551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85551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633FD2-90D6-4055-B797-737B48D112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6323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6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AD8A8-77DC-4E95-B28D-6BC66876A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86814-9740-4E17-8FB8-1F9F43FC9A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246F5-BA2A-4944-9114-7AD4468A9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D2015-E558-42FF-9903-47161623F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0925" y="228600"/>
            <a:ext cx="2314575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6" y="228600"/>
            <a:ext cx="6791325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1468E-C1E1-4369-B071-ACED87ED9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828804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6858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00300" y="3886200"/>
            <a:ext cx="72009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40CE3B8E-9A71-44F2-A448-D57F7EA3A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828804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685800"/>
            <a:ext cx="8686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00300" y="3886200"/>
            <a:ext cx="72009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00100" y="6229350"/>
            <a:ext cx="21717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43300" y="6229350"/>
            <a:ext cx="320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29500" y="6229350"/>
            <a:ext cx="2057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3C13A8C5-F07E-4F02-90F0-68B3056E7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D9753-DFAA-467E-B6A8-7AC10202D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16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AF194-115D-464E-80CA-38ED1B402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9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1134" y="1885950"/>
            <a:ext cx="4524375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18181-EB60-4C3D-A99D-86E2D3A1C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A7561-5AD5-4908-AE28-BD47296DC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A747C-20ED-4ADA-A381-5DAC7DEBE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1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82DEE-8362-4BAB-B351-82615B212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228BD-26A4-48CC-89FB-1FE31C7B6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66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F096F-6DDE-4EE2-A998-DA737CECF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70C6F-B78E-4E07-91AA-EA6D1E719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E27B1-0C1E-45C8-AC93-DC11C8F2B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00925" y="228600"/>
            <a:ext cx="2314575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9" y="228600"/>
            <a:ext cx="6791325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FDDC9-2EB8-4D30-BFAF-0377EA617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41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32031-E206-4FF8-852C-2E90A5F071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E3087-7EE8-4648-853C-6D984EA2C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16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86430-25D8-4858-95E9-F74A1B4A91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4" y="1600206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6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1A1B9-DA87-4C81-94F9-6EC1636F20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EBB8A-6509-4A0E-A1C5-C027250040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4" y="1600206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6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5BD2E-C232-46BE-BBE1-F60D3856C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12915-C1EA-4D1F-AF2E-F4C5D9CE57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24142-1C36-4056-A033-CEC9677307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66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05861-648D-4139-9926-3C097F6DE9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53A91-35FC-4BB2-B952-24837B713B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00BD1-7064-4E9E-9B45-E3AAD07E37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54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9" y="274654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6F3B9-F8ED-43CD-BE6C-786C9813CF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64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F13B2-1104-40C1-A3DF-E4CA1C9F9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4AEB6-FAD4-4E02-834A-F9F0F5BBE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39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4D809-7AB2-4B37-8B84-246B0EC10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65829-95B1-4346-BD21-D91C4A7FC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7362A-1358-47C7-9BAA-8B4DFE4DE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75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75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1FF50-5117-4456-A946-5722B6974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8401B-7D02-4BD4-9E48-E2971190C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D0E87-6BE3-43E6-876F-020C78AB8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89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F9929-2F28-40E8-BB8D-CC56ED239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95E2D-1F8B-4D04-8931-62B1D08C4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1FB0C-3862-421B-A059-DF544CA6F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77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77"/>
            <a:ext cx="67722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14FD8-3282-4E9F-9A5C-E74BE7D5B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3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95F90-552E-4356-8DD2-BDDC2004C6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F5189-1065-4CEB-9F3C-145684D8AC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1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3198B-B893-428A-9CCB-1771AF4D34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2393A-B030-47AF-9C40-5D48BEF6F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4" y="1600206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6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03AB8-F44C-480F-A4E2-776C149993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1C243-85DD-41EF-B835-5C2FED4FE9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98947-BE36-4849-8636-C27E9F3223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5E8E8-0F67-4B44-91D2-2B7EB1D723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6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951FB-AB2B-4486-93E4-09E7E3AB7B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E104F-F2D2-4C03-AAF5-D549243F13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AC7EB-29D1-48A5-A7E5-6A397A2F90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48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6" y="274648"/>
            <a:ext cx="679132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D86E2-43B5-4BF5-8B15-D63AD7350E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40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6DFA5-474C-426E-988F-6AF253FCF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443DD-4128-4F15-8B3F-47BFD72D4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42A65-B466-4A04-96F6-39DEB207F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15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1E173-A138-48C4-9B04-73688111C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AD4A3-AB13-4A40-8520-8CF051494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62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62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57A88-87E3-4881-80A9-5B99F29BB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B6558-E833-4B79-BB42-F646921C9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01E08-F947-45FC-8AA2-FAE91C183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65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0C4FD-41D3-4BC7-86E9-4C4DD1671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C6F4B-0530-4A03-92D6-62D1D36281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CEB98-406D-470F-91EA-DDA7FBAA3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53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53"/>
            <a:ext cx="67722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E8313-E048-402A-987A-910A8DE5B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56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EE2BF-602C-4EF1-B57E-0894C582F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6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99E49-0D62-4B5A-A109-6AE03BCAC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DED45-4783-4F44-9FDF-2BA0ADBC7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3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10623-321A-4C9F-AEA6-AE0E5F01C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32263-7EE4-4B31-BE95-F71DEA0FC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71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71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39BC9-58D7-4C01-B32F-69878B258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EE37E-14DE-4248-A841-1963EE165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F5C0A-9EC9-4CB4-9E9A-45A951368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8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8AABC-A77B-4F0F-B829-1B51F39AA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6DB1C-1AAF-4B10-9B76-C29F582B9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A60C6-5372-466F-A9A0-04E793B8B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69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69"/>
            <a:ext cx="67722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59D49-7279-4540-9453-41C57592D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6ADEB-1665-49CE-A335-96EC169C62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6"/>
            <a:ext cx="4543425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9225" y="1600206"/>
            <a:ext cx="4543425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9CE90-F038-478D-80D5-AECC21AD2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D5A15-DD98-4E06-84A4-CC8985EED6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93977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2CCBB-B48C-4688-AA99-401A53C4BF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3136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26867-E981-479C-B990-1C00008F96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64212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463DA-9758-4977-9A58-FCAC9CABD4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21814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F9779-67C1-45C2-BCA9-C99A5D6DCE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9277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FA063-A919-4412-A0B8-603E388762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17435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1D87F-5718-472C-969E-198112277A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27625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BF5D3-0594-4D90-8AFF-B8BB576B8A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29431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058C3-CB48-408C-ABE9-3868B06DC5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3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6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ACDB019-4D34-47C6-A3C8-D651B895FD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8" r:id="rId1"/>
    <p:sldLayoutId id="2147484299" r:id="rId2"/>
    <p:sldLayoutId id="2147484300" r:id="rId3"/>
    <p:sldLayoutId id="2147484301" r:id="rId4"/>
    <p:sldLayoutId id="2147484302" r:id="rId5"/>
    <p:sldLayoutId id="2147484303" r:id="rId6"/>
    <p:sldLayoutId id="2147484304" r:id="rId7"/>
    <p:sldLayoutId id="2147484305" r:id="rId8"/>
    <p:sldLayoutId id="2147484306" r:id="rId9"/>
    <p:sldLayoutId id="2147484307" r:id="rId10"/>
    <p:sldLayoutId id="21474843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E51E057-6A53-4F59-9C55-C20B5AE82C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41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1" r:id="rId1"/>
    <p:sldLayoutId id="2147484752" r:id="rId2"/>
    <p:sldLayoutId id="2147484753" r:id="rId3"/>
    <p:sldLayoutId id="2147484754" r:id="rId4"/>
    <p:sldLayoutId id="2147484755" r:id="rId5"/>
    <p:sldLayoutId id="2147484756" r:id="rId6"/>
    <p:sldLayoutId id="2147484757" r:id="rId7"/>
    <p:sldLayoutId id="2147484758" r:id="rId8"/>
    <p:sldLayoutId id="2147484759" r:id="rId9"/>
    <p:sldLayoutId id="2147484760" r:id="rId10"/>
    <p:sldLayoutId id="21474847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E51E057-6A53-4F59-9C55-C20B5AE82C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705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3" r:id="rId1"/>
    <p:sldLayoutId id="2147484764" r:id="rId2"/>
    <p:sldLayoutId id="2147484765" r:id="rId3"/>
    <p:sldLayoutId id="2147484766" r:id="rId4"/>
    <p:sldLayoutId id="2147484767" r:id="rId5"/>
    <p:sldLayoutId id="2147484768" r:id="rId6"/>
    <p:sldLayoutId id="2147484769" r:id="rId7"/>
    <p:sldLayoutId id="2147484770" r:id="rId8"/>
    <p:sldLayoutId id="2147484771" r:id="rId9"/>
    <p:sldLayoutId id="2147484772" r:id="rId10"/>
    <p:sldLayoutId id="21474847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E51E057-6A53-4F59-9C55-C20B5AE82C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86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5" r:id="rId1"/>
    <p:sldLayoutId id="2147484776" r:id="rId2"/>
    <p:sldLayoutId id="2147484777" r:id="rId3"/>
    <p:sldLayoutId id="2147484778" r:id="rId4"/>
    <p:sldLayoutId id="2147484779" r:id="rId5"/>
    <p:sldLayoutId id="2147484780" r:id="rId6"/>
    <p:sldLayoutId id="2147484781" r:id="rId7"/>
    <p:sldLayoutId id="2147484782" r:id="rId8"/>
    <p:sldLayoutId id="2147484783" r:id="rId9"/>
    <p:sldLayoutId id="2147484784" r:id="rId10"/>
    <p:sldLayoutId id="21474847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885950"/>
            <a:ext cx="92011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57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2935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10F28C54-ED74-42DD-A942-0C84C6D01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151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314456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3945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7" r:id="rId1"/>
    <p:sldLayoutId id="2147484788" r:id="rId2"/>
    <p:sldLayoutId id="2147484789" r:id="rId3"/>
    <p:sldLayoutId id="2147484790" r:id="rId4"/>
    <p:sldLayoutId id="2147484791" r:id="rId5"/>
    <p:sldLayoutId id="2147484792" r:id="rId6"/>
    <p:sldLayoutId id="2147484793" r:id="rId7"/>
    <p:sldLayoutId id="2147484794" r:id="rId8"/>
    <p:sldLayoutId id="2147484795" r:id="rId9"/>
    <p:sldLayoutId id="2147484796" r:id="rId10"/>
    <p:sldLayoutId id="2147484797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4094330-71E7-41F3-B708-967475AF04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02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9" r:id="rId1"/>
    <p:sldLayoutId id="2147484800" r:id="rId2"/>
    <p:sldLayoutId id="2147484801" r:id="rId3"/>
    <p:sldLayoutId id="2147484802" r:id="rId4"/>
    <p:sldLayoutId id="2147484803" r:id="rId5"/>
    <p:sldLayoutId id="2147484804" r:id="rId6"/>
    <p:sldLayoutId id="2147484805" r:id="rId7"/>
    <p:sldLayoutId id="2147484806" r:id="rId8"/>
    <p:sldLayoutId id="2147484807" r:id="rId9"/>
    <p:sldLayoutId id="2147484808" r:id="rId10"/>
    <p:sldLayoutId id="21474848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42863" y="-12700"/>
            <a:ext cx="10394951" cy="6940550"/>
            <a:chOff x="-12" y="-10"/>
            <a:chExt cx="5820" cy="4372"/>
          </a:xfrm>
        </p:grpSpPr>
        <p:sp>
          <p:nvSpPr>
            <p:cNvPr id="406531" name="Rectangle 3"/>
            <p:cNvSpPr>
              <a:spLocks noChangeArrowheads="1"/>
            </p:cNvSpPr>
            <p:nvPr userDrawn="1"/>
          </p:nvSpPr>
          <p:spPr bwMode="invGray">
            <a:xfrm>
              <a:off x="5520" y="-8"/>
              <a:ext cx="287" cy="436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66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</a:endParaRPr>
            </a:p>
          </p:txBody>
        </p:sp>
        <p:sp>
          <p:nvSpPr>
            <p:cNvPr id="406532" name="Rectangle 4"/>
            <p:cNvSpPr>
              <a:spLocks noChangeArrowheads="1"/>
            </p:cNvSpPr>
            <p:nvPr userDrawn="1"/>
          </p:nvSpPr>
          <p:spPr bwMode="invGray">
            <a:xfrm>
              <a:off x="-8" y="-8"/>
              <a:ext cx="288" cy="4368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</a:endParaRPr>
            </a:p>
          </p:txBody>
        </p:sp>
        <p:sp>
          <p:nvSpPr>
            <p:cNvPr id="406533" name="AutoShape 5"/>
            <p:cNvSpPr>
              <a:spLocks noChangeArrowheads="1"/>
            </p:cNvSpPr>
            <p:nvPr userDrawn="1"/>
          </p:nvSpPr>
          <p:spPr bwMode="invGray">
            <a:xfrm rot="-10800000" flipH="1" flipV="1">
              <a:off x="2" y="-10"/>
              <a:ext cx="5798" cy="288"/>
            </a:xfrm>
            <a:custGeom>
              <a:avLst/>
              <a:gdLst>
                <a:gd name="G0" fmla="+- 1089 0 0"/>
                <a:gd name="G1" fmla="+- 21600 0 1089"/>
                <a:gd name="G2" fmla="*/ 1089 1 2"/>
                <a:gd name="G3" fmla="+- 21600 0 G2"/>
                <a:gd name="G4" fmla="+/ 1089 21600 2"/>
                <a:gd name="G5" fmla="+/ G1 0 2"/>
                <a:gd name="G6" fmla="*/ 21600 21600 1089"/>
                <a:gd name="G7" fmla="*/ G6 1 2"/>
                <a:gd name="G8" fmla="+- 21600 0 G7"/>
                <a:gd name="G9" fmla="*/ 21600 1 2"/>
                <a:gd name="G10" fmla="+- 1089 0 G9"/>
                <a:gd name="G11" fmla="?: G10 G8 0"/>
                <a:gd name="G12" fmla="?: G10 G7 21600"/>
                <a:gd name="T0" fmla="*/ 21055 w 21600"/>
                <a:gd name="T1" fmla="*/ 10800 h 21600"/>
                <a:gd name="T2" fmla="*/ 10800 w 21600"/>
                <a:gd name="T3" fmla="*/ 21600 h 21600"/>
                <a:gd name="T4" fmla="*/ 545 w 21600"/>
                <a:gd name="T5" fmla="*/ 10800 h 21600"/>
                <a:gd name="T6" fmla="*/ 10800 w 21600"/>
                <a:gd name="T7" fmla="*/ 0 h 21600"/>
                <a:gd name="T8" fmla="*/ 2345 w 21600"/>
                <a:gd name="T9" fmla="*/ 2345 h 21600"/>
                <a:gd name="T10" fmla="*/ 19255 w 21600"/>
                <a:gd name="T11" fmla="*/ 1925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89" y="21600"/>
                  </a:lnTo>
                  <a:lnTo>
                    <a:pt x="20511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00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</a:endParaRPr>
            </a:p>
          </p:txBody>
        </p:sp>
        <p:sp>
          <p:nvSpPr>
            <p:cNvPr id="406534" name="AutoShape 6"/>
            <p:cNvSpPr>
              <a:spLocks noChangeArrowheads="1"/>
            </p:cNvSpPr>
            <p:nvPr userDrawn="1"/>
          </p:nvSpPr>
          <p:spPr bwMode="invGray">
            <a:xfrm flipV="1">
              <a:off x="-12" y="4072"/>
              <a:ext cx="5820" cy="290"/>
            </a:xfrm>
            <a:custGeom>
              <a:avLst/>
              <a:gdLst>
                <a:gd name="G0" fmla="+- 1100 0 0"/>
                <a:gd name="G1" fmla="+- 21600 0 1100"/>
                <a:gd name="G2" fmla="*/ 1100 1 2"/>
                <a:gd name="G3" fmla="+- 21600 0 G2"/>
                <a:gd name="G4" fmla="+/ 1100 21600 2"/>
                <a:gd name="G5" fmla="+/ G1 0 2"/>
                <a:gd name="G6" fmla="*/ 21600 21600 1100"/>
                <a:gd name="G7" fmla="*/ G6 1 2"/>
                <a:gd name="G8" fmla="+- 21600 0 G7"/>
                <a:gd name="G9" fmla="*/ 21600 1 2"/>
                <a:gd name="G10" fmla="+- 1100 0 G9"/>
                <a:gd name="G11" fmla="?: G10 G8 0"/>
                <a:gd name="G12" fmla="?: G10 G7 21600"/>
                <a:gd name="T0" fmla="*/ 21050 w 21600"/>
                <a:gd name="T1" fmla="*/ 10800 h 21600"/>
                <a:gd name="T2" fmla="*/ 10800 w 21600"/>
                <a:gd name="T3" fmla="*/ 21600 h 21600"/>
                <a:gd name="T4" fmla="*/ 550 w 21600"/>
                <a:gd name="T5" fmla="*/ 10800 h 21600"/>
                <a:gd name="T6" fmla="*/ 10800 w 21600"/>
                <a:gd name="T7" fmla="*/ 0 h 21600"/>
                <a:gd name="T8" fmla="*/ 2350 w 21600"/>
                <a:gd name="T9" fmla="*/ 2350 h 21600"/>
                <a:gd name="T10" fmla="*/ 19250 w 21600"/>
                <a:gd name="T11" fmla="*/ 192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100" y="21600"/>
                  </a:lnTo>
                  <a:lnTo>
                    <a:pt x="205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rgbClr val="0066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</a:endParaRPr>
            </a:p>
          </p:txBody>
        </p:sp>
        <p:sp>
          <p:nvSpPr>
            <p:cNvPr id="406535" name="Rectangle 7" descr="Green marble"/>
            <p:cNvSpPr>
              <a:spLocks noChangeArrowheads="1"/>
            </p:cNvSpPr>
            <p:nvPr userDrawn="1"/>
          </p:nvSpPr>
          <p:spPr bwMode="invGray">
            <a:xfrm>
              <a:off x="184" y="176"/>
              <a:ext cx="5432" cy="3988"/>
            </a:xfrm>
            <a:prstGeom prst="rect">
              <a:avLst/>
            </a:prstGeom>
            <a:blipFill dpi="0" rotWithShape="0">
              <a:blip r:embed="rId13" cstate="print"/>
              <a:srcRect/>
              <a:tile tx="0" ty="0" sx="100000" sy="100000" flip="none" algn="tl"/>
            </a:blip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1" lang="en-US" sz="6600" i="1">
                <a:solidFill>
                  <a:srgbClr val="FF0000"/>
                </a:solidFill>
              </a:endParaRPr>
            </a:p>
          </p:txBody>
        </p:sp>
      </p:grpSp>
      <p:sp>
        <p:nvSpPr>
          <p:cNvPr id="614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350838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5813" y="1665288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653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1658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40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0653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16585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 i="0">
                <a:solidFill>
                  <a:schemeClr val="tx1"/>
                </a:solidFill>
                <a:latin typeface="+mn-lt"/>
              </a:defRPr>
            </a:lvl1pPr>
          </a:lstStyle>
          <a:p>
            <a:pPr algn="ctr"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0654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1658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F9D1AE3E-F7C8-4442-B9BA-7F12D5DB9C42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5852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811" r:id="rId1"/>
    <p:sldLayoutId id="2147484812" r:id="rId2"/>
    <p:sldLayoutId id="2147484813" r:id="rId3"/>
    <p:sldLayoutId id="2147484814" r:id="rId4"/>
    <p:sldLayoutId id="2147484815" r:id="rId5"/>
    <p:sldLayoutId id="2147484816" r:id="rId6"/>
    <p:sldLayoutId id="2147484817" r:id="rId7"/>
    <p:sldLayoutId id="2147484818" r:id="rId8"/>
    <p:sldLayoutId id="2147484819" r:id="rId9"/>
    <p:sldLayoutId id="2147484820" r:id="rId10"/>
    <p:sldLayoutId id="21474848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885950"/>
            <a:ext cx="92011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57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2935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CCF87610-BFC6-4AAB-A42E-C1AF2231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4759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31445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577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5" r:id="rId1"/>
    <p:sldLayoutId id="2147484836" r:id="rId2"/>
    <p:sldLayoutId id="2147484837" r:id="rId3"/>
    <p:sldLayoutId id="2147484838" r:id="rId4"/>
    <p:sldLayoutId id="2147484839" r:id="rId5"/>
    <p:sldLayoutId id="2147484840" r:id="rId6"/>
    <p:sldLayoutId id="2147484841" r:id="rId7"/>
    <p:sldLayoutId id="2147484842" r:id="rId8"/>
    <p:sldLayoutId id="2147484843" r:id="rId9"/>
    <p:sldLayoutId id="2147484844" r:id="rId10"/>
    <p:sldLayoutId id="214748484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6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ACDB019-4D34-47C6-A3C8-D651B895FD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91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95" r:id="rId1"/>
    <p:sldLayoutId id="2147484896" r:id="rId2"/>
    <p:sldLayoutId id="2147484897" r:id="rId3"/>
    <p:sldLayoutId id="2147484898" r:id="rId4"/>
    <p:sldLayoutId id="2147484899" r:id="rId5"/>
    <p:sldLayoutId id="2147484900" r:id="rId6"/>
    <p:sldLayoutId id="2147484901" r:id="rId7"/>
    <p:sldLayoutId id="2147484902" r:id="rId8"/>
    <p:sldLayoutId id="2147484903" r:id="rId9"/>
    <p:sldLayoutId id="2147484904" r:id="rId10"/>
    <p:sldLayoutId id="21474849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40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814E732-740D-4226-9761-BFD1D52FB5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55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07" r:id="rId1"/>
    <p:sldLayoutId id="2147484908" r:id="rId2"/>
    <p:sldLayoutId id="2147484909" r:id="rId3"/>
    <p:sldLayoutId id="2147484910" r:id="rId4"/>
    <p:sldLayoutId id="2147484911" r:id="rId5"/>
    <p:sldLayoutId id="2147484912" r:id="rId6"/>
    <p:sldLayoutId id="2147484913" r:id="rId7"/>
    <p:sldLayoutId id="2147484914" r:id="rId8"/>
    <p:sldLayoutId id="2147484915" r:id="rId9"/>
    <p:sldLayoutId id="2147484916" r:id="rId10"/>
    <p:sldLayoutId id="21474849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885950"/>
            <a:ext cx="92011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57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2935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404F8C2D-44CB-4199-BEDC-5A9BDB47D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2471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314460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06" r:id="rId1"/>
    <p:sldLayoutId id="2147484350" r:id="rId2"/>
    <p:sldLayoutId id="2147484351" r:id="rId3"/>
    <p:sldLayoutId id="2147484352" r:id="rId4"/>
    <p:sldLayoutId id="2147484353" r:id="rId5"/>
    <p:sldLayoutId id="2147484354" r:id="rId6"/>
    <p:sldLayoutId id="2147484355" r:id="rId7"/>
    <p:sldLayoutId id="2147484356" r:id="rId8"/>
    <p:sldLayoutId id="2147484357" r:id="rId9"/>
    <p:sldLayoutId id="2147484358" r:id="rId10"/>
    <p:sldLayoutId id="2147484359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58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885950"/>
            <a:ext cx="92011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" y="6229350"/>
            <a:ext cx="2171700" cy="5143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43300" y="6229350"/>
            <a:ext cx="3200400" cy="5143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29500" y="6229350"/>
            <a:ext cx="2057400" cy="5143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7061F88E-38C8-4BD1-8DF5-64670C8EE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8" r:id="rId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885950"/>
            <a:ext cx="92011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57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2935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22935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10F28C54-ED74-42DD-A942-0C84C6D01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151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700" y="1314466"/>
            <a:ext cx="92583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17" r:id="rId1"/>
    <p:sldLayoutId id="2147484618" r:id="rId2"/>
    <p:sldLayoutId id="2147484619" r:id="rId3"/>
    <p:sldLayoutId id="2147484620" r:id="rId4"/>
    <p:sldLayoutId id="2147484621" r:id="rId5"/>
    <p:sldLayoutId id="2147484622" r:id="rId6"/>
    <p:sldLayoutId id="2147484623" r:id="rId7"/>
    <p:sldLayoutId id="2147484624" r:id="rId8"/>
    <p:sldLayoutId id="2147484625" r:id="rId9"/>
    <p:sldLayoutId id="2147484626" r:id="rId10"/>
    <p:sldLayoutId id="2147484627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6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kumimoji="1" lang="en-US" i="1">
              <a:solidFill>
                <a:srgbClr val="000000"/>
              </a:solidFill>
            </a:endParaRP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kumimoji="1" lang="en-US" i="1">
              <a:solidFill>
                <a:srgbClr val="000000"/>
              </a:solidFill>
            </a:endParaRP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34F8460-D1C9-4013-8BAC-EECAF710881F}" type="slidenum">
              <a:rPr kumimoji="1" lang="en-US" i="1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kumimoji="1" lang="en-US" i="1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9" r:id="rId1"/>
    <p:sldLayoutId id="2147484630" r:id="rId2"/>
    <p:sldLayoutId id="2147484631" r:id="rId3"/>
    <p:sldLayoutId id="2147484632" r:id="rId4"/>
    <p:sldLayoutId id="2147484633" r:id="rId5"/>
    <p:sldLayoutId id="2147484634" r:id="rId6"/>
    <p:sldLayoutId id="2147484635" r:id="rId7"/>
    <p:sldLayoutId id="2147484636" r:id="rId8"/>
    <p:sldLayoutId id="2147484637" r:id="rId9"/>
    <p:sldLayoutId id="2147484638" r:id="rId10"/>
    <p:sldLayoutId id="21474846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6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03F1196D-6E90-4168-86F8-F84964D13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1" r:id="rId1"/>
    <p:sldLayoutId id="2147484642" r:id="rId2"/>
    <p:sldLayoutId id="2147484643" r:id="rId3"/>
    <p:sldLayoutId id="2147484644" r:id="rId4"/>
    <p:sldLayoutId id="2147484645" r:id="rId5"/>
    <p:sldLayoutId id="2147484646" r:id="rId6"/>
    <p:sldLayoutId id="2147484647" r:id="rId7"/>
    <p:sldLayoutId id="2147484648" r:id="rId8"/>
    <p:sldLayoutId id="2147484649" r:id="rId9"/>
    <p:sldLayoutId id="2147484650" r:id="rId10"/>
    <p:sldLayoutId id="21474846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6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4094330-71E7-41F3-B708-967475AF04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3" r:id="rId1"/>
    <p:sldLayoutId id="2147484654" r:id="rId2"/>
    <p:sldLayoutId id="2147484655" r:id="rId3"/>
    <p:sldLayoutId id="2147484656" r:id="rId4"/>
    <p:sldLayoutId id="2147484657" r:id="rId5"/>
    <p:sldLayoutId id="2147484658" r:id="rId6"/>
    <p:sldLayoutId id="2147484659" r:id="rId7"/>
    <p:sldLayoutId id="2147484660" r:id="rId8"/>
    <p:sldLayoutId id="2147484661" r:id="rId9"/>
    <p:sldLayoutId id="2147484662" r:id="rId10"/>
    <p:sldLayoutId id="21474846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6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478C8B2A-E884-4779-BE61-9CE167D9E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5" r:id="rId1"/>
    <p:sldLayoutId id="2147484666" r:id="rId2"/>
    <p:sldLayoutId id="2147484667" r:id="rId3"/>
    <p:sldLayoutId id="2147484668" r:id="rId4"/>
    <p:sldLayoutId id="2147484669" r:id="rId5"/>
    <p:sldLayoutId id="2147484670" r:id="rId6"/>
    <p:sldLayoutId id="2147484671" r:id="rId7"/>
    <p:sldLayoutId id="2147484672" r:id="rId8"/>
    <p:sldLayoutId id="2147484673" r:id="rId9"/>
    <p:sldLayoutId id="2147484674" r:id="rId10"/>
    <p:sldLayoutId id="21474846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6"/>
            <a:ext cx="9258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9AC0793B-2A51-42BA-975B-09B40FB2C8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7" r:id="rId1"/>
    <p:sldLayoutId id="2147484678" r:id="rId2"/>
    <p:sldLayoutId id="2147484679" r:id="rId3"/>
    <p:sldLayoutId id="2147484680" r:id="rId4"/>
    <p:sldLayoutId id="2147484681" r:id="rId5"/>
    <p:sldLayoutId id="2147484682" r:id="rId6"/>
    <p:sldLayoutId id="2147484683" r:id="rId7"/>
    <p:sldLayoutId id="2147484684" r:id="rId8"/>
    <p:sldLayoutId id="2147484685" r:id="rId9"/>
    <p:sldLayoutId id="2147484686" r:id="rId10"/>
    <p:sldLayoutId id="2147484687" r:id="rId11"/>
    <p:sldLayoutId id="214748468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1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1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1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1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1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1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1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1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1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41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1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0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63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5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85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4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41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41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41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41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4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d.umn.edu/cla/faculty/troufs/anth3635/cehandout_first-day.html" TargetMode="Externa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.umn.edu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satoday.com/news/world/2003-06-28-gypsy-bride_x.htm" TargetMode="External"/><Relationship Id="rId1" Type="http://schemas.openxmlformats.org/officeDocument/2006/relationships/slideLayout" Target="../slideLayouts/slideLayout14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4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4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9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satoday.com/news/world/2003-06-28-gypsy-bride_x.htm" TargetMode="External"/><Relationship Id="rId1" Type="http://schemas.openxmlformats.org/officeDocument/2006/relationships/slideLayout" Target="../slideLayouts/slideLayout14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satoday.com/news/world/2003-06-28-gypsy-bride_x.htm" TargetMode="External"/><Relationship Id="rId1" Type="http://schemas.openxmlformats.org/officeDocument/2006/relationships/slideLayout" Target="../slideLayouts/slideLayout14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satoday.com/news/world/2003-06-28-gypsy-bride_x.htm" TargetMode="External"/><Relationship Id="rId1" Type="http://schemas.openxmlformats.org/officeDocument/2006/relationships/slideLayout" Target="../slideLayouts/slideLayout14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Text Box 7"/>
          <p:cNvSpPr txBox="1">
            <a:spLocks noChangeArrowheads="1"/>
          </p:cNvSpPr>
          <p:nvPr/>
        </p:nvSpPr>
        <p:spPr bwMode="auto">
          <a:xfrm>
            <a:off x="6995029" y="258708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300" y="228600"/>
            <a:ext cx="3962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3521263" y="3547646"/>
            <a:ext cx="32079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kumimoji="1" lang="en-US" sz="1600" b="1" i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University of Minnesota Duluth</a:t>
            </a:r>
            <a:endParaRPr kumimoji="1" lang="en-US" sz="2800" dirty="0">
              <a:solidFill>
                <a:srgbClr val="FFFFFF"/>
              </a:solidFill>
            </a:endParaRPr>
          </a:p>
        </p:txBody>
      </p:sp>
      <p:pic>
        <p:nvPicPr>
          <p:cNvPr id="1026" name="Picture 2" descr="Thinking, Fast and Slow, Daniel Kahne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670" y="224970"/>
            <a:ext cx="3990194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485900" y="2087940"/>
            <a:ext cx="7315200" cy="1569660"/>
          </a:xfrm>
          <a:prstGeom prst="rect">
            <a:avLst/>
          </a:prstGeom>
        </p:spPr>
        <p:txBody>
          <a:bodyPr lIns="91440" tIns="45720" rIns="91440">
            <a:spAutoFit/>
          </a:bodyPr>
          <a:lstStyle/>
          <a:p>
            <a:pPr marL="2400300" indent="-2400300" algn="ctr" eaLnBrk="0" hangingPunct="0">
              <a:defRPr/>
            </a:pPr>
            <a:r>
              <a:rPr kumimoji="1" lang="en-US" sz="4800" b="1" i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Orientation</a:t>
            </a:r>
            <a:endParaRPr kumimoji="1" lang="en-US" sz="4800" b="1" i="1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400300" indent="-2400300" algn="ctr" eaLnBrk="0" hangingPunct="0">
              <a:defRPr/>
            </a:pPr>
            <a:r>
              <a:rPr kumimoji="1" lang="en-US" sz="4800" b="1" i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Culture and Personality</a:t>
            </a:r>
            <a:endParaRPr kumimoji="1" lang="en-US" sz="4800" b="1" i="1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305300" y="6248400"/>
            <a:ext cx="16446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1" lang="en-US" b="1" i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Tim Roufs</a:t>
            </a:r>
          </a:p>
          <a:p>
            <a:pPr algn="ctr" eaLnBrk="0" hangingPunct="0"/>
            <a:r>
              <a:rPr lang="en-US" sz="1200" b="1" dirty="0" smtClean="0">
                <a:solidFill>
                  <a:srgbClr val="FFFFFF"/>
                </a:solidFill>
              </a:rPr>
              <a:t>© </a:t>
            </a:r>
            <a:r>
              <a:rPr lang="en-US" sz="1200" b="1" dirty="0" smtClean="0">
                <a:solidFill>
                  <a:srgbClr val="FFFFFF"/>
                </a:solidFill>
              </a:rPr>
              <a:t>2010-2018</a:t>
            </a:r>
            <a:endParaRPr kumimoji="1"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751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00150" y="2857500"/>
            <a:ext cx="8743950" cy="1143000"/>
          </a:xfrm>
        </p:spPr>
        <p:txBody>
          <a:bodyPr/>
          <a:lstStyle/>
          <a:p>
            <a:r>
              <a:rPr lang="en-US" i="1" smtClean="0"/>
              <a:t/>
            </a:r>
            <a:br>
              <a:rPr lang="en-US" i="1" smtClean="0"/>
            </a:br>
            <a:endParaRPr lang="en-US" i="1" smtClean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42786" y="609600"/>
            <a:ext cx="7772400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kumimoji="1" lang="en-US" sz="3200" b="1" dirty="0" smtClean="0">
                <a:solidFill>
                  <a:srgbClr val="FFFFFF"/>
                </a:solidFill>
              </a:rPr>
              <a:t>So . . . we’re going to have a look at . . . </a:t>
            </a:r>
            <a:endParaRPr kumimoji="1" lang="en-US" sz="3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01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789992"/>
            <a:ext cx="10058400" cy="545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24642" y="304800"/>
            <a:ext cx="7805058" cy="685800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  <a:miter lim="800000"/>
            <a:headEnd/>
            <a:tailEnd/>
          </a:ln>
        </p:spPr>
        <p:txBody>
          <a:bodyPr wrap="square" lIns="91440" tIns="91440" rIns="45720" anchor="ctr">
            <a:no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Textbook Information . . .</a:t>
            </a:r>
          </a:p>
        </p:txBody>
      </p:sp>
    </p:spTree>
    <p:extLst>
      <p:ext uri="{BB962C8B-B14F-4D97-AF65-F5344CB8AC3E}">
        <p14:creationId xmlns:p14="http://schemas.microsoft.com/office/powerpoint/2010/main" val="3082188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789992"/>
            <a:ext cx="10058400" cy="545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24642" y="304800"/>
            <a:ext cx="7805058" cy="685800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  <a:miter lim="800000"/>
            <a:headEnd/>
            <a:tailEnd/>
          </a:ln>
        </p:spPr>
        <p:txBody>
          <a:bodyPr wrap="square" lIns="91440" tIns="91440" rIns="45720" anchor="ctr">
            <a:no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Textbook Information . . 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38928" y="6172200"/>
            <a:ext cx="4158342" cy="400110"/>
          </a:xfrm>
          <a:prstGeom prst="rect">
            <a:avLst/>
          </a:prstGeom>
          <a:solidFill>
            <a:srgbClr val="FFC000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scroll down</a:t>
            </a:r>
          </a:p>
        </p:txBody>
      </p:sp>
      <p:sp>
        <p:nvSpPr>
          <p:cNvPr id="8" name="Striped Right Arrow 7"/>
          <p:cNvSpPr/>
          <p:nvPr/>
        </p:nvSpPr>
        <p:spPr bwMode="auto">
          <a:xfrm rot="5400000">
            <a:off x="8993415" y="616857"/>
            <a:ext cx="2148114" cy="609600"/>
          </a:xfrm>
          <a:prstGeom prst="stripedRightArrow">
            <a:avLst/>
          </a:prstGeom>
          <a:solidFill>
            <a:srgbClr val="C00000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1" lang="en-US" sz="6600" i="1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110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33400"/>
            <a:ext cx="10058400" cy="548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506139" y="6096000"/>
            <a:ext cx="7218761" cy="584775"/>
          </a:xfrm>
          <a:prstGeom prst="rect">
            <a:avLst/>
          </a:prstGeom>
          <a:solidFill>
            <a:srgbClr val="FFFFFF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kumimoji="1" lang="en-US" sz="3200" b="1" dirty="0" smtClean="0">
                <a:solidFill>
                  <a:srgbClr val="800000"/>
                </a:solidFill>
              </a:rPr>
              <a:t>The Course Outline in a Nutshell</a:t>
            </a:r>
            <a:endParaRPr kumimoji="1" lang="en-US" sz="32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244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344072"/>
            <a:ext cx="10058400" cy="620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wn Arrow 5"/>
          <p:cNvSpPr/>
          <p:nvPr/>
        </p:nvSpPr>
        <p:spPr>
          <a:xfrm rot="6296682">
            <a:off x="4156842" y="-966538"/>
            <a:ext cx="1309862" cy="5542325"/>
          </a:xfrm>
          <a:prstGeom prst="downArrow">
            <a:avLst/>
          </a:prstGeom>
          <a:solidFill>
            <a:srgbClr val="FFD700"/>
          </a:solidFill>
          <a:ln w="762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Course “Home” Page</a:t>
            </a:r>
            <a:endParaRPr lang="en-US" sz="3200" b="1" dirty="0">
              <a:solidFill>
                <a:srgbClr val="8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600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064623"/>
            <a:ext cx="10058400" cy="4955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7"/>
          <p:cNvSpPr/>
          <p:nvPr/>
        </p:nvSpPr>
        <p:spPr bwMode="auto">
          <a:xfrm>
            <a:off x="952500" y="2133600"/>
            <a:ext cx="1524000" cy="4008069"/>
          </a:xfrm>
          <a:custGeom>
            <a:avLst/>
            <a:gdLst>
              <a:gd name="connsiteX0" fmla="*/ 933450 w 1581150"/>
              <a:gd name="connsiteY0" fmla="*/ 3886200 h 4042464"/>
              <a:gd name="connsiteX1" fmla="*/ 990600 w 1581150"/>
              <a:gd name="connsiteY1" fmla="*/ 3790950 h 4042464"/>
              <a:gd name="connsiteX2" fmla="*/ 1104900 w 1581150"/>
              <a:gd name="connsiteY2" fmla="*/ 3676650 h 4042464"/>
              <a:gd name="connsiteX3" fmla="*/ 1143000 w 1581150"/>
              <a:gd name="connsiteY3" fmla="*/ 3619500 h 4042464"/>
              <a:gd name="connsiteX4" fmla="*/ 1257300 w 1581150"/>
              <a:gd name="connsiteY4" fmla="*/ 3543300 h 4042464"/>
              <a:gd name="connsiteX5" fmla="*/ 1314450 w 1581150"/>
              <a:gd name="connsiteY5" fmla="*/ 3486150 h 4042464"/>
              <a:gd name="connsiteX6" fmla="*/ 1333500 w 1581150"/>
              <a:gd name="connsiteY6" fmla="*/ 3429000 h 4042464"/>
              <a:gd name="connsiteX7" fmla="*/ 1409700 w 1581150"/>
              <a:gd name="connsiteY7" fmla="*/ 3314700 h 4042464"/>
              <a:gd name="connsiteX8" fmla="*/ 1466850 w 1581150"/>
              <a:gd name="connsiteY8" fmla="*/ 3200400 h 4042464"/>
              <a:gd name="connsiteX9" fmla="*/ 1504950 w 1581150"/>
              <a:gd name="connsiteY9" fmla="*/ 3086100 h 4042464"/>
              <a:gd name="connsiteX10" fmla="*/ 1524000 w 1581150"/>
              <a:gd name="connsiteY10" fmla="*/ 3028950 h 4042464"/>
              <a:gd name="connsiteX11" fmla="*/ 1543050 w 1581150"/>
              <a:gd name="connsiteY11" fmla="*/ 2952750 h 4042464"/>
              <a:gd name="connsiteX12" fmla="*/ 1581150 w 1581150"/>
              <a:gd name="connsiteY12" fmla="*/ 2762250 h 4042464"/>
              <a:gd name="connsiteX13" fmla="*/ 1562100 w 1581150"/>
              <a:gd name="connsiteY13" fmla="*/ 628650 h 4042464"/>
              <a:gd name="connsiteX14" fmla="*/ 1543050 w 1581150"/>
              <a:gd name="connsiteY14" fmla="*/ 476250 h 4042464"/>
              <a:gd name="connsiteX15" fmla="*/ 1428750 w 1581150"/>
              <a:gd name="connsiteY15" fmla="*/ 247650 h 4042464"/>
              <a:gd name="connsiteX16" fmla="*/ 1371600 w 1581150"/>
              <a:gd name="connsiteY16" fmla="*/ 190500 h 4042464"/>
              <a:gd name="connsiteX17" fmla="*/ 1333500 w 1581150"/>
              <a:gd name="connsiteY17" fmla="*/ 133350 h 4042464"/>
              <a:gd name="connsiteX18" fmla="*/ 1104900 w 1581150"/>
              <a:gd name="connsiteY18" fmla="*/ 19050 h 4042464"/>
              <a:gd name="connsiteX19" fmla="*/ 1047750 w 1581150"/>
              <a:gd name="connsiteY19" fmla="*/ 0 h 4042464"/>
              <a:gd name="connsiteX20" fmla="*/ 685800 w 1581150"/>
              <a:gd name="connsiteY20" fmla="*/ 19050 h 4042464"/>
              <a:gd name="connsiteX21" fmla="*/ 609600 w 1581150"/>
              <a:gd name="connsiteY21" fmla="*/ 38100 h 4042464"/>
              <a:gd name="connsiteX22" fmla="*/ 438150 w 1581150"/>
              <a:gd name="connsiteY22" fmla="*/ 76200 h 4042464"/>
              <a:gd name="connsiteX23" fmla="*/ 381000 w 1581150"/>
              <a:gd name="connsiteY23" fmla="*/ 95250 h 4042464"/>
              <a:gd name="connsiteX24" fmla="*/ 228600 w 1581150"/>
              <a:gd name="connsiteY24" fmla="*/ 133350 h 4042464"/>
              <a:gd name="connsiteX25" fmla="*/ 95250 w 1581150"/>
              <a:gd name="connsiteY25" fmla="*/ 304800 h 4042464"/>
              <a:gd name="connsiteX26" fmla="*/ 57150 w 1581150"/>
              <a:gd name="connsiteY26" fmla="*/ 361950 h 4042464"/>
              <a:gd name="connsiteX27" fmla="*/ 0 w 1581150"/>
              <a:gd name="connsiteY27" fmla="*/ 590550 h 4042464"/>
              <a:gd name="connsiteX28" fmla="*/ 19050 w 1581150"/>
              <a:gd name="connsiteY28" fmla="*/ 1009650 h 4042464"/>
              <a:gd name="connsiteX29" fmla="*/ 38100 w 1581150"/>
              <a:gd name="connsiteY29" fmla="*/ 1162050 h 4042464"/>
              <a:gd name="connsiteX30" fmla="*/ 76200 w 1581150"/>
              <a:gd name="connsiteY30" fmla="*/ 1562100 h 4042464"/>
              <a:gd name="connsiteX31" fmla="*/ 57150 w 1581150"/>
              <a:gd name="connsiteY31" fmla="*/ 2457450 h 4042464"/>
              <a:gd name="connsiteX32" fmla="*/ 38100 w 1581150"/>
              <a:gd name="connsiteY32" fmla="*/ 2533650 h 4042464"/>
              <a:gd name="connsiteX33" fmla="*/ 57150 w 1581150"/>
              <a:gd name="connsiteY33" fmla="*/ 3314700 h 4042464"/>
              <a:gd name="connsiteX34" fmla="*/ 114300 w 1581150"/>
              <a:gd name="connsiteY34" fmla="*/ 3486150 h 4042464"/>
              <a:gd name="connsiteX35" fmla="*/ 133350 w 1581150"/>
              <a:gd name="connsiteY35" fmla="*/ 3543300 h 4042464"/>
              <a:gd name="connsiteX36" fmla="*/ 152400 w 1581150"/>
              <a:gd name="connsiteY36" fmla="*/ 3905250 h 4042464"/>
              <a:gd name="connsiteX37" fmla="*/ 285750 w 1581150"/>
              <a:gd name="connsiteY37" fmla="*/ 3962400 h 4042464"/>
              <a:gd name="connsiteX38" fmla="*/ 342900 w 1581150"/>
              <a:gd name="connsiteY38" fmla="*/ 3981450 h 4042464"/>
              <a:gd name="connsiteX39" fmla="*/ 685800 w 1581150"/>
              <a:gd name="connsiteY39" fmla="*/ 4019550 h 4042464"/>
              <a:gd name="connsiteX40" fmla="*/ 838200 w 1581150"/>
              <a:gd name="connsiteY40" fmla="*/ 4019550 h 4042464"/>
              <a:gd name="connsiteX41" fmla="*/ 857250 w 1581150"/>
              <a:gd name="connsiteY41" fmla="*/ 3962400 h 4042464"/>
              <a:gd name="connsiteX42" fmla="*/ 933450 w 1581150"/>
              <a:gd name="connsiteY42" fmla="*/ 3943350 h 4042464"/>
              <a:gd name="connsiteX43" fmla="*/ 971550 w 1581150"/>
              <a:gd name="connsiteY43" fmla="*/ 3848100 h 404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581150" h="4042464">
                <a:moveTo>
                  <a:pt x="933450" y="3886200"/>
                </a:moveTo>
                <a:cubicBezTo>
                  <a:pt x="952500" y="3854450"/>
                  <a:pt x="967153" y="3819607"/>
                  <a:pt x="990600" y="3790950"/>
                </a:cubicBezTo>
                <a:cubicBezTo>
                  <a:pt x="1024720" y="3749248"/>
                  <a:pt x="1075012" y="3721482"/>
                  <a:pt x="1104900" y="3676650"/>
                </a:cubicBezTo>
                <a:cubicBezTo>
                  <a:pt x="1117600" y="3657600"/>
                  <a:pt x="1125770" y="3634577"/>
                  <a:pt x="1143000" y="3619500"/>
                </a:cubicBezTo>
                <a:cubicBezTo>
                  <a:pt x="1177461" y="3589347"/>
                  <a:pt x="1224921" y="3575679"/>
                  <a:pt x="1257300" y="3543300"/>
                </a:cubicBezTo>
                <a:lnTo>
                  <a:pt x="1314450" y="3486150"/>
                </a:lnTo>
                <a:cubicBezTo>
                  <a:pt x="1320800" y="3467100"/>
                  <a:pt x="1323748" y="3446553"/>
                  <a:pt x="1333500" y="3429000"/>
                </a:cubicBezTo>
                <a:cubicBezTo>
                  <a:pt x="1355738" y="3388972"/>
                  <a:pt x="1395220" y="3358141"/>
                  <a:pt x="1409700" y="3314700"/>
                </a:cubicBezTo>
                <a:cubicBezTo>
                  <a:pt x="1479175" y="3106274"/>
                  <a:pt x="1368373" y="3421974"/>
                  <a:pt x="1466850" y="3200400"/>
                </a:cubicBezTo>
                <a:cubicBezTo>
                  <a:pt x="1483161" y="3163700"/>
                  <a:pt x="1492250" y="3124200"/>
                  <a:pt x="1504950" y="3086100"/>
                </a:cubicBezTo>
                <a:cubicBezTo>
                  <a:pt x="1511300" y="3067050"/>
                  <a:pt x="1519130" y="3048431"/>
                  <a:pt x="1524000" y="3028950"/>
                </a:cubicBezTo>
                <a:cubicBezTo>
                  <a:pt x="1530350" y="3003550"/>
                  <a:pt x="1537564" y="2978351"/>
                  <a:pt x="1543050" y="2952750"/>
                </a:cubicBezTo>
                <a:cubicBezTo>
                  <a:pt x="1556619" y="2889430"/>
                  <a:pt x="1581150" y="2762250"/>
                  <a:pt x="1581150" y="2762250"/>
                </a:cubicBezTo>
                <a:cubicBezTo>
                  <a:pt x="1574800" y="2051050"/>
                  <a:pt x="1573952" y="1339780"/>
                  <a:pt x="1562100" y="628650"/>
                </a:cubicBezTo>
                <a:cubicBezTo>
                  <a:pt x="1561247" y="577462"/>
                  <a:pt x="1553777" y="526309"/>
                  <a:pt x="1543050" y="476250"/>
                </a:cubicBezTo>
                <a:cubicBezTo>
                  <a:pt x="1526148" y="397372"/>
                  <a:pt x="1486548" y="305448"/>
                  <a:pt x="1428750" y="247650"/>
                </a:cubicBezTo>
                <a:cubicBezTo>
                  <a:pt x="1409700" y="228600"/>
                  <a:pt x="1388847" y="211196"/>
                  <a:pt x="1371600" y="190500"/>
                </a:cubicBezTo>
                <a:cubicBezTo>
                  <a:pt x="1356943" y="172911"/>
                  <a:pt x="1350730" y="148427"/>
                  <a:pt x="1333500" y="133350"/>
                </a:cubicBezTo>
                <a:cubicBezTo>
                  <a:pt x="1242598" y="53811"/>
                  <a:pt x="1212812" y="55021"/>
                  <a:pt x="1104900" y="19050"/>
                </a:cubicBezTo>
                <a:lnTo>
                  <a:pt x="1047750" y="0"/>
                </a:lnTo>
                <a:cubicBezTo>
                  <a:pt x="927100" y="6350"/>
                  <a:pt x="806163" y="8584"/>
                  <a:pt x="685800" y="19050"/>
                </a:cubicBezTo>
                <a:cubicBezTo>
                  <a:pt x="659717" y="21318"/>
                  <a:pt x="635158" y="32420"/>
                  <a:pt x="609600" y="38100"/>
                </a:cubicBezTo>
                <a:cubicBezTo>
                  <a:pt x="521213" y="57742"/>
                  <a:pt x="519453" y="52971"/>
                  <a:pt x="438150" y="76200"/>
                </a:cubicBezTo>
                <a:cubicBezTo>
                  <a:pt x="418842" y="81717"/>
                  <a:pt x="400481" y="90380"/>
                  <a:pt x="381000" y="95250"/>
                </a:cubicBezTo>
                <a:lnTo>
                  <a:pt x="228600" y="133350"/>
                </a:lnTo>
                <a:cubicBezTo>
                  <a:pt x="139071" y="222879"/>
                  <a:pt x="186394" y="168084"/>
                  <a:pt x="95250" y="304800"/>
                </a:cubicBezTo>
                <a:cubicBezTo>
                  <a:pt x="82550" y="323850"/>
                  <a:pt x="64390" y="340230"/>
                  <a:pt x="57150" y="361950"/>
                </a:cubicBezTo>
                <a:cubicBezTo>
                  <a:pt x="6836" y="512893"/>
                  <a:pt x="25652" y="436636"/>
                  <a:pt x="0" y="590550"/>
                </a:cubicBezTo>
                <a:cubicBezTo>
                  <a:pt x="6350" y="730250"/>
                  <a:pt x="9748" y="870115"/>
                  <a:pt x="19050" y="1009650"/>
                </a:cubicBezTo>
                <a:cubicBezTo>
                  <a:pt x="22455" y="1060732"/>
                  <a:pt x="34017" y="1111018"/>
                  <a:pt x="38100" y="1162050"/>
                </a:cubicBezTo>
                <a:cubicBezTo>
                  <a:pt x="69587" y="1555633"/>
                  <a:pt x="28284" y="1370437"/>
                  <a:pt x="76200" y="1562100"/>
                </a:cubicBezTo>
                <a:cubicBezTo>
                  <a:pt x="69850" y="1860550"/>
                  <a:pt x="68848" y="2159162"/>
                  <a:pt x="57150" y="2457450"/>
                </a:cubicBezTo>
                <a:cubicBezTo>
                  <a:pt x="56124" y="2483612"/>
                  <a:pt x="38100" y="2507468"/>
                  <a:pt x="38100" y="2533650"/>
                </a:cubicBezTo>
                <a:cubicBezTo>
                  <a:pt x="38100" y="2794077"/>
                  <a:pt x="40561" y="3054801"/>
                  <a:pt x="57150" y="3314700"/>
                </a:cubicBezTo>
                <a:lnTo>
                  <a:pt x="114300" y="3486150"/>
                </a:lnTo>
                <a:lnTo>
                  <a:pt x="133350" y="3543300"/>
                </a:lnTo>
                <a:cubicBezTo>
                  <a:pt x="139700" y="3663950"/>
                  <a:pt x="129794" y="3786567"/>
                  <a:pt x="152400" y="3905250"/>
                </a:cubicBezTo>
                <a:cubicBezTo>
                  <a:pt x="159076" y="3940301"/>
                  <a:pt x="269969" y="3957891"/>
                  <a:pt x="285750" y="3962400"/>
                </a:cubicBezTo>
                <a:cubicBezTo>
                  <a:pt x="305058" y="3967917"/>
                  <a:pt x="323209" y="3977512"/>
                  <a:pt x="342900" y="3981450"/>
                </a:cubicBezTo>
                <a:cubicBezTo>
                  <a:pt x="439463" y="4000763"/>
                  <a:pt x="597454" y="4011519"/>
                  <a:pt x="685800" y="4019550"/>
                </a:cubicBezTo>
                <a:cubicBezTo>
                  <a:pt x="740402" y="4037751"/>
                  <a:pt x="776898" y="4060418"/>
                  <a:pt x="838200" y="4019550"/>
                </a:cubicBezTo>
                <a:cubicBezTo>
                  <a:pt x="854908" y="4008411"/>
                  <a:pt x="841570" y="3974944"/>
                  <a:pt x="857250" y="3962400"/>
                </a:cubicBezTo>
                <a:cubicBezTo>
                  <a:pt x="877694" y="3946044"/>
                  <a:pt x="908050" y="3949700"/>
                  <a:pt x="933450" y="3943350"/>
                </a:cubicBezTo>
                <a:cubicBezTo>
                  <a:pt x="956990" y="3872730"/>
                  <a:pt x="943520" y="3904161"/>
                  <a:pt x="971550" y="3848100"/>
                </a:cubicBezTo>
              </a:path>
            </a:pathLst>
          </a:custGeom>
          <a:noFill/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1" lang="en-US" sz="6600" i="1" smtClean="0">
              <a:solidFill>
                <a:srgbClr val="FF0000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 rot="5579252">
            <a:off x="4529420" y="810221"/>
            <a:ext cx="1309862" cy="5038477"/>
          </a:xfrm>
          <a:prstGeom prst="downArrow">
            <a:avLst/>
          </a:prstGeom>
          <a:solidFill>
            <a:srgbClr val="FFD700"/>
          </a:solidFill>
          <a:ln w="762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course navigation</a:t>
            </a:r>
            <a:endParaRPr lang="en-US" sz="3200" b="1" dirty="0">
              <a:solidFill>
                <a:srgbClr val="8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095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914400"/>
            <a:ext cx="10058400" cy="496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24643" y="5867400"/>
            <a:ext cx="7805058" cy="685800"/>
          </a:xfrm>
          <a:prstGeom prst="rect">
            <a:avLst/>
          </a:prstGeom>
          <a:solidFill>
            <a:srgbClr val="FFC000"/>
          </a:solidFill>
          <a:ln w="76200">
            <a:solidFill>
              <a:srgbClr val="C00000"/>
            </a:solidFill>
            <a:miter lim="800000"/>
            <a:headEnd/>
            <a:tailEnd/>
          </a:ln>
        </p:spPr>
        <p:txBody>
          <a:bodyPr wrap="square" lIns="91440" tIns="91440" rIns="45720" anchor="ctr">
            <a:no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B</a:t>
            </a:r>
            <a:r>
              <a:rPr lang="en-US" sz="2000" b="1" dirty="0" smtClean="0">
                <a:solidFill>
                  <a:srgbClr val="C00000"/>
                </a:solidFill>
              </a:rPr>
              <a:t>asic information . . .</a:t>
            </a:r>
          </a:p>
        </p:txBody>
      </p:sp>
      <p:sp>
        <p:nvSpPr>
          <p:cNvPr id="7" name="Striped Right Arrow 6"/>
          <p:cNvSpPr/>
          <p:nvPr/>
        </p:nvSpPr>
        <p:spPr bwMode="auto">
          <a:xfrm rot="12060327">
            <a:off x="5257583" y="2759452"/>
            <a:ext cx="2148114" cy="609600"/>
          </a:xfrm>
          <a:prstGeom prst="stripedRightArrow">
            <a:avLst/>
          </a:prstGeom>
          <a:solidFill>
            <a:srgbClr val="800000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1" lang="en-US" sz="6600" i="1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202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6" y="951823"/>
            <a:ext cx="10058400" cy="514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49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969022"/>
            <a:ext cx="10058400" cy="5126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565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058047"/>
            <a:ext cx="10058400" cy="5114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868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" y="685800"/>
            <a:ext cx="9052560" cy="581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582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00150" y="2857500"/>
            <a:ext cx="8743950" cy="1143000"/>
          </a:xfrm>
        </p:spPr>
        <p:txBody>
          <a:bodyPr/>
          <a:lstStyle/>
          <a:p>
            <a:r>
              <a:rPr lang="en-US" i="1" smtClean="0"/>
              <a:t/>
            </a:r>
            <a:br>
              <a:rPr lang="en-US" i="1" smtClean="0"/>
            </a:br>
            <a:endParaRPr lang="en-US" i="1" smtClean="0"/>
          </a:p>
        </p:txBody>
      </p:sp>
      <p:sp>
        <p:nvSpPr>
          <p:cNvPr id="522244" name="Rectangle 3"/>
          <p:cNvSpPr>
            <a:spLocks noChangeArrowheads="1"/>
          </p:cNvSpPr>
          <p:nvPr/>
        </p:nvSpPr>
        <p:spPr bwMode="auto">
          <a:xfrm>
            <a:off x="2705101" y="2743206"/>
            <a:ext cx="5791200" cy="324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47663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dirty="0" smtClean="0">
                <a:solidFill>
                  <a:srgbClr val="FFFFFF"/>
                </a:solidFill>
                <a:latin typeface="Verdana" pitchFamily="34" charset="0"/>
              </a:rPr>
              <a:t>cultural / social</a:t>
            </a:r>
          </a:p>
          <a:p>
            <a:pPr indent="347663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dirty="0">
                <a:solidFill>
                  <a:srgbClr val="FFFFFF"/>
                </a:solidFill>
                <a:latin typeface="Verdana" pitchFamily="34" charset="0"/>
              </a:rPr>
              <a:t>p</a:t>
            </a:r>
            <a:r>
              <a:rPr kumimoji="1" lang="en-US" sz="3200" b="1" dirty="0" smtClean="0">
                <a:solidFill>
                  <a:srgbClr val="FFFFFF"/>
                </a:solidFill>
                <a:latin typeface="Verdana" pitchFamily="34" charset="0"/>
              </a:rPr>
              <a:t>hysical / biological</a:t>
            </a:r>
          </a:p>
          <a:p>
            <a:pPr indent="347663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dirty="0" smtClean="0">
                <a:solidFill>
                  <a:srgbClr val="FFFFFF"/>
                </a:solidFill>
                <a:latin typeface="Verdana" pitchFamily="34" charset="0"/>
              </a:rPr>
              <a:t>archaeological</a:t>
            </a:r>
          </a:p>
          <a:p>
            <a:pPr indent="347663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dirty="0" err="1" smtClean="0">
                <a:solidFill>
                  <a:srgbClr val="FFFFFF"/>
                </a:solidFill>
                <a:latin typeface="Verdana" pitchFamily="34" charset="0"/>
              </a:rPr>
              <a:t>linguistical</a:t>
            </a:r>
            <a:endParaRPr kumimoji="1" lang="en-US" sz="3200" b="1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42786" y="609600"/>
            <a:ext cx="7772400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kumimoji="1" lang="en-US" sz="3200" b="1" dirty="0" smtClean="0">
                <a:solidFill>
                  <a:srgbClr val="FFFFFF"/>
                </a:solidFill>
              </a:rPr>
              <a:t>So . . . we’re going to have a look at . . . </a:t>
            </a:r>
            <a:endParaRPr kumimoji="1" lang="en-US" sz="3200" b="1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37018" y="5896428"/>
            <a:ext cx="1168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b="1" dirty="0" smtClean="0">
                <a:solidFill>
                  <a:srgbClr val="FFFFFF"/>
                </a:solidFill>
                <a:latin typeface="Verdana" pitchFamily="34" charset="0"/>
              </a:rPr>
              <a:t>aspects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81050" y="1143000"/>
            <a:ext cx="8686800" cy="18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kumimoji="1" lang="en-US" sz="4000" b="1" dirty="0" smtClean="0">
                <a:solidFill>
                  <a:srgbClr val="FFFFFF"/>
                </a:solidFill>
                <a:latin typeface="Verdana" pitchFamily="34" charset="0"/>
              </a:rPr>
              <a:t>Culture and Personality</a:t>
            </a:r>
            <a:br>
              <a:rPr kumimoji="1" lang="en-US" sz="4000" b="1" dirty="0" smtClean="0">
                <a:solidFill>
                  <a:srgbClr val="FFFFFF"/>
                </a:solidFill>
                <a:latin typeface="Verdana" pitchFamily="34" charset="0"/>
              </a:rPr>
            </a:br>
            <a:r>
              <a:rPr kumimoji="1" lang="en-US" sz="1600" b="1" dirty="0" smtClean="0">
                <a:solidFill>
                  <a:srgbClr val="FFFFFF"/>
                </a:solidFill>
                <a:latin typeface="Verdana" pitchFamily="34" charset="0"/>
              </a:rPr>
              <a:t>and their . . .</a:t>
            </a:r>
            <a:endParaRPr kumimoji="1" lang="en-US" sz="1200" b="1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738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8" y="613573"/>
            <a:ext cx="10058400" cy="586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080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76734" y="418190"/>
            <a:ext cx="57118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4000" b="1" dirty="0" smtClean="0">
                <a:solidFill>
                  <a:srgbClr val="FFFFFF"/>
                </a:solidFill>
              </a:rPr>
              <a:t>Governing Procedures</a:t>
            </a:r>
            <a:endParaRPr kumimoji="1" lang="en-US" sz="4000" b="1" dirty="0">
              <a:solidFill>
                <a:srgbClr val="FFFFFF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03840" y="2676942"/>
            <a:ext cx="6440060" cy="2123658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endParaRPr kumimoji="1" lang="en-US" sz="4400" b="1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 eaLnBrk="0" hangingPunct="0"/>
            <a:r>
              <a:rPr kumimoji="1" lang="en-US" sz="44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pay attention . . .</a:t>
            </a:r>
          </a:p>
          <a:p>
            <a:pPr algn="ctr" eaLnBrk="0" hangingPunct="0"/>
            <a:endParaRPr kumimoji="1" lang="en-US" sz="44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1220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143000"/>
            <a:ext cx="9957816" cy="513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713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" y="641245"/>
            <a:ext cx="9052560" cy="600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070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476250"/>
            <a:ext cx="977265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81834" y="4953002"/>
            <a:ext cx="6939720" cy="1323439"/>
          </a:xfrm>
          <a:prstGeom prst="rect">
            <a:avLst/>
          </a:prstGeom>
          <a:solidFill>
            <a:srgbClr val="FFFFFF"/>
          </a:solidFill>
          <a:ln w="76200">
            <a:solidFill>
              <a:srgbClr val="FFCC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4000" b="1" dirty="0" smtClean="0">
                <a:solidFill>
                  <a:srgbClr val="0C0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NB: Governing Procedures</a:t>
            </a:r>
          </a:p>
          <a:p>
            <a:pPr algn="ctr" eaLnBrk="0" hangingPunct="0"/>
            <a:r>
              <a:rPr lang="en-US" sz="4000" b="1" dirty="0" smtClean="0">
                <a:solidFill>
                  <a:srgbClr val="0C0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note on Extra Credit Papers</a:t>
            </a:r>
            <a:endParaRPr lang="en-US" sz="4000" b="1" dirty="0">
              <a:solidFill>
                <a:srgbClr val="0C06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9277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476250"/>
            <a:ext cx="977265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1133928" y="4161972"/>
            <a:ext cx="7924800" cy="2133600"/>
          </a:xfrm>
          <a:prstGeom prst="rect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6600" b="0" i="1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354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54" y="840109"/>
            <a:ext cx="9957816" cy="567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356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1" y="481015"/>
            <a:ext cx="979170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14928" y="3864114"/>
            <a:ext cx="7282763" cy="707886"/>
          </a:xfrm>
          <a:prstGeom prst="rect">
            <a:avLst/>
          </a:prstGeom>
          <a:solidFill>
            <a:srgbClr val="FFCC00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4000" b="1" dirty="0" smtClean="0">
                <a:solidFill>
                  <a:srgbClr val="800000"/>
                </a:solidFill>
              </a:rPr>
              <a:t>Special Facilities Information</a:t>
            </a:r>
            <a:endParaRPr kumimoji="1" lang="en-US" sz="4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461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174" y="333088"/>
            <a:ext cx="7516653" cy="619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778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914400"/>
            <a:ext cx="10058400" cy="496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24643" y="5867400"/>
            <a:ext cx="7805058" cy="685800"/>
          </a:xfrm>
          <a:prstGeom prst="rect">
            <a:avLst/>
          </a:prstGeom>
          <a:solidFill>
            <a:srgbClr val="FFC000"/>
          </a:solidFill>
          <a:ln w="76200">
            <a:solidFill>
              <a:srgbClr val="C00000"/>
            </a:solidFill>
            <a:miter lim="800000"/>
            <a:headEnd/>
            <a:tailEnd/>
          </a:ln>
        </p:spPr>
        <p:txBody>
          <a:bodyPr wrap="square" lIns="91440" tIns="91440" rIns="45720" anchor="ctr">
            <a:no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B</a:t>
            </a:r>
            <a:r>
              <a:rPr lang="en-US" sz="2000" b="1" dirty="0" smtClean="0">
                <a:solidFill>
                  <a:srgbClr val="C00000"/>
                </a:solidFill>
              </a:rPr>
              <a:t>asic information . . 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224643" y="4330244"/>
            <a:ext cx="8186057" cy="954107"/>
          </a:xfrm>
          <a:prstGeom prst="rect">
            <a:avLst/>
          </a:prstGeom>
          <a:gradFill>
            <a:gsLst>
              <a:gs pos="37000">
                <a:srgbClr val="FFC000"/>
              </a:gs>
              <a:gs pos="50000">
                <a:srgbClr val="FFCC00"/>
              </a:gs>
              <a:gs pos="71000">
                <a:srgbClr val="FFCC00"/>
              </a:gs>
            </a:gsLst>
            <a:lin ang="5400000" scaled="0"/>
          </a:gra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Just for the fun of it, have a look around at the rest of the materials in </a:t>
            </a:r>
            <a:r>
              <a:rPr lang="en-US" sz="2800" b="1" dirty="0" smtClean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Canvas . . .</a:t>
            </a:r>
            <a:endParaRPr lang="en-US" sz="2800" b="1" dirty="0">
              <a:solidFill>
                <a:srgbClr val="8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209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ChangeArrowheads="1"/>
          </p:cNvSpPr>
          <p:nvPr/>
        </p:nvSpPr>
        <p:spPr bwMode="auto">
          <a:xfrm>
            <a:off x="3278985" y="4610131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3" name="AutoShape 3"/>
          <p:cNvSpPr>
            <a:spLocks noChangeArrowheads="1"/>
          </p:cNvSpPr>
          <p:nvPr/>
        </p:nvSpPr>
        <p:spPr bwMode="auto">
          <a:xfrm>
            <a:off x="2850360" y="3943381"/>
            <a:ext cx="2019896" cy="733663"/>
          </a:xfrm>
          <a:prstGeom prst="leftArrow">
            <a:avLst>
              <a:gd name="adj1" fmla="val 50000"/>
              <a:gd name="adj2" fmla="val 4027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 flipV="1">
            <a:off x="2078834" y="4867306"/>
            <a:ext cx="1098352" cy="733663"/>
          </a:xfrm>
          <a:prstGeom prst="lef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2078834" y="6572251"/>
            <a:ext cx="1098352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2807494" y="4610131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3579019" y="5010181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3643314" y="5295931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9" name="AutoShape 9"/>
          <p:cNvSpPr>
            <a:spLocks noChangeArrowheads="1"/>
          </p:cNvSpPr>
          <p:nvPr/>
        </p:nvSpPr>
        <p:spPr bwMode="auto">
          <a:xfrm>
            <a:off x="3064669" y="5334031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71500" y="3676650"/>
            <a:ext cx="9144000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kumimoji="1" lang="en-US" sz="3200" b="1" dirty="0" smtClean="0">
                <a:solidFill>
                  <a:srgbClr val="FFFFFF"/>
                </a:solidFill>
              </a:rPr>
              <a:t>These areas are also commonly known as . . . </a:t>
            </a:r>
            <a:endParaRPr kumimoji="1" lang="en-US" sz="3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611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914400"/>
            <a:ext cx="10058400" cy="496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24643" y="5867400"/>
            <a:ext cx="7805058" cy="685800"/>
          </a:xfrm>
          <a:prstGeom prst="rect">
            <a:avLst/>
          </a:prstGeom>
          <a:solidFill>
            <a:srgbClr val="FFC000"/>
          </a:solidFill>
          <a:ln w="76200">
            <a:solidFill>
              <a:srgbClr val="C00000"/>
            </a:solidFill>
            <a:miter lim="800000"/>
            <a:headEnd/>
            <a:tailEnd/>
          </a:ln>
        </p:spPr>
        <p:txBody>
          <a:bodyPr wrap="square" lIns="91440" tIns="91440" rIns="45720" anchor="ctr">
            <a:no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B</a:t>
            </a:r>
            <a:r>
              <a:rPr lang="en-US" sz="2000" b="1" dirty="0" smtClean="0">
                <a:solidFill>
                  <a:srgbClr val="C00000"/>
                </a:solidFill>
              </a:rPr>
              <a:t>asic information . . .</a:t>
            </a:r>
          </a:p>
        </p:txBody>
      </p:sp>
      <p:sp>
        <p:nvSpPr>
          <p:cNvPr id="10" name="Striped Right Arrow 9"/>
          <p:cNvSpPr/>
          <p:nvPr/>
        </p:nvSpPr>
        <p:spPr bwMode="auto">
          <a:xfrm rot="12060327">
            <a:off x="5752358" y="1554731"/>
            <a:ext cx="2859140" cy="737616"/>
          </a:xfrm>
          <a:prstGeom prst="stripedRightArrow">
            <a:avLst/>
          </a:prstGeom>
          <a:solidFill>
            <a:srgbClr val="800000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1" lang="en-US" sz="6600" i="1" smtClean="0">
              <a:solidFill>
                <a:srgbClr val="C00000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948543" y="2362200"/>
            <a:ext cx="4295527" cy="1231106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  <a:miter lim="800000"/>
            <a:headEnd/>
            <a:tailEnd/>
          </a:ln>
        </p:spPr>
        <p:txBody>
          <a:bodyPr wrap="square" lIns="182880" tIns="182880" rIns="182880" bIns="182880">
            <a:spAutoFit/>
          </a:bodyPr>
          <a:lstStyle/>
          <a:p>
            <a:pPr algn="ctr" eaLnBrk="0" hangingPunct="0"/>
            <a:r>
              <a:rPr kumimoji="1" lang="en-US" sz="2800" b="1" dirty="0" smtClean="0">
                <a:solidFill>
                  <a:srgbClr val="C00000"/>
                </a:solidFill>
              </a:rPr>
              <a:t>Have a look at</a:t>
            </a:r>
          </a:p>
          <a:p>
            <a:pPr algn="ctr" eaLnBrk="0" hangingPunct="0"/>
            <a:r>
              <a:rPr kumimoji="1" lang="en-US" sz="2800" b="1" dirty="0" smtClean="0">
                <a:solidFill>
                  <a:srgbClr val="C00000"/>
                </a:solidFill>
              </a:rPr>
              <a:t>“Meet Your Professor”</a:t>
            </a:r>
            <a:endParaRPr kumimoji="1"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43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K_and_TR_reading_a_IMAG01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2" y="-14513"/>
            <a:ext cx="10287000" cy="68794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rgbClr val="FFFFFF">
              <a:alpha val="39000"/>
            </a:srgbClr>
          </a:solidFill>
        </p:spPr>
        <p:txBody>
          <a:bodyPr wrap="none" rtlCol="0">
            <a:noAutofit/>
          </a:bodyPr>
          <a:lstStyle/>
          <a:p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7614" y="4206526"/>
            <a:ext cx="9646487" cy="2437388"/>
          </a:xfrm>
          <a:prstGeom prst="rect">
            <a:avLst/>
          </a:prstGeom>
          <a:noFill/>
        </p:spPr>
        <p:txBody>
          <a:bodyPr wrap="none" lIns="91440" tIns="45720" rIns="91440" anchor="ctr" anchorCtr="1">
            <a:noAutofit/>
          </a:bodyPr>
          <a:lstStyle/>
          <a:p>
            <a:pPr marL="2400300" indent="-2400300" algn="ctr" eaLnBrk="0" hangingPunct="0">
              <a:defRPr/>
            </a:pPr>
            <a:r>
              <a:rPr kumimoji="1" lang="en-US" sz="3600" b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Yes, for the fun of it,</a:t>
            </a:r>
          </a:p>
          <a:p>
            <a:pPr marL="2400300" indent="-2400300" algn="ctr" eaLnBrk="0" hangingPunct="0">
              <a:defRPr/>
            </a:pPr>
            <a:r>
              <a:rPr kumimoji="1" lang="en-US" sz="3600" b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have a look at the</a:t>
            </a:r>
          </a:p>
          <a:p>
            <a:pPr marL="2400300" indent="-2400300" algn="ctr" eaLnBrk="0" hangingPunct="0">
              <a:defRPr/>
            </a:pPr>
            <a:r>
              <a:rPr kumimoji="1" lang="en-US" sz="3600" b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“Meet Your Professor” Materials</a:t>
            </a:r>
            <a:endParaRPr kumimoji="1" lang="en-US" sz="2000" b="1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000000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2244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K_and_TR_reading_a_IMAG01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2" y="-14513"/>
            <a:ext cx="10287000" cy="68794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rgbClr val="FFFFFF">
              <a:alpha val="39000"/>
            </a:srgbClr>
          </a:solidFill>
        </p:spPr>
        <p:txBody>
          <a:bodyPr wrap="none" rtlCol="0">
            <a:noAutofit/>
          </a:bodyPr>
          <a:lstStyle/>
          <a:p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7614" y="4206526"/>
            <a:ext cx="9646487" cy="2437388"/>
          </a:xfrm>
          <a:prstGeom prst="rect">
            <a:avLst/>
          </a:prstGeom>
          <a:noFill/>
        </p:spPr>
        <p:txBody>
          <a:bodyPr wrap="none" lIns="91440" tIns="45720" rIns="91440" anchor="ctr" anchorCtr="1">
            <a:noAutofit/>
          </a:bodyPr>
          <a:lstStyle/>
          <a:p>
            <a:pPr marL="2400300" indent="-2400300" algn="ctr" eaLnBrk="0" hangingPunct="0">
              <a:defRPr/>
            </a:pPr>
            <a:r>
              <a:rPr kumimoji="1" lang="en-US" sz="6000" b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Why?</a:t>
            </a:r>
            <a:endParaRPr kumimoji="1" lang="en-US" sz="4000" b="1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000000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8079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K_and_TR_reading_a_IMAG01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2" y="-14513"/>
            <a:ext cx="10287000" cy="68794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rgbClr val="FFFFFF">
              <a:alpha val="39000"/>
            </a:srgbClr>
          </a:solidFill>
        </p:spPr>
        <p:txBody>
          <a:bodyPr wrap="none" rtlCol="0">
            <a:noAutofit/>
          </a:bodyPr>
          <a:lstStyle/>
          <a:p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28700" y="1752600"/>
            <a:ext cx="8229600" cy="2437388"/>
          </a:xfrm>
          <a:prstGeom prst="rect">
            <a:avLst/>
          </a:prstGeom>
          <a:noFill/>
        </p:spPr>
        <p:txBody>
          <a:bodyPr wrap="square" lIns="91440" tIns="45720" rIns="91440" anchor="ctr" anchorCtr="1">
            <a:noAutofit/>
          </a:bodyPr>
          <a:lstStyle/>
          <a:p>
            <a:pPr algn="ctr" eaLnBrk="0" hangingPunct="0">
              <a:defRPr/>
            </a:pPr>
            <a:r>
              <a:rPr kumimoji="1" lang="en-US" sz="3600" b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Research shows that people who know a little about their teachers . . . </a:t>
            </a:r>
            <a:endParaRPr kumimoji="1" lang="en-US" sz="2000" b="1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000000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4568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K_and_TR_reading_a_IMAG01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2" y="-14513"/>
            <a:ext cx="10287000" cy="68794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-14513"/>
            <a:ext cx="10287000" cy="6858000"/>
          </a:xfrm>
          <a:prstGeom prst="rect">
            <a:avLst/>
          </a:prstGeom>
          <a:solidFill>
            <a:srgbClr val="FFFFFF">
              <a:alpha val="39000"/>
            </a:srgbClr>
          </a:solidFill>
        </p:spPr>
        <p:txBody>
          <a:bodyPr wrap="none" rtlCol="0">
            <a:noAutofit/>
          </a:bodyPr>
          <a:lstStyle/>
          <a:p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28700" y="1752600"/>
            <a:ext cx="8229600" cy="2437388"/>
          </a:xfrm>
          <a:prstGeom prst="rect">
            <a:avLst/>
          </a:prstGeom>
          <a:noFill/>
        </p:spPr>
        <p:txBody>
          <a:bodyPr wrap="square" lIns="91440" tIns="45720" rIns="91440" anchor="ctr" anchorCtr="1">
            <a:noAutofit/>
          </a:bodyPr>
          <a:lstStyle/>
          <a:p>
            <a:pPr algn="ctr" eaLnBrk="0" hangingPunct="0">
              <a:defRPr/>
            </a:pPr>
            <a:r>
              <a:rPr kumimoji="1" lang="en-US" sz="3600" b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Research shows that people who know a little about their teachers . . . </a:t>
            </a:r>
            <a:endParaRPr kumimoji="1" lang="en-US" sz="2000" b="1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000000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8700" y="3987357"/>
            <a:ext cx="8229600" cy="646331"/>
          </a:xfrm>
          <a:prstGeom prst="rect">
            <a:avLst/>
          </a:prstGeom>
          <a:noFill/>
        </p:spPr>
        <p:txBody>
          <a:bodyPr wrap="square" lIns="91440" tIns="45720" rIns="91440" anchor="ctr" anchorCtr="1">
            <a:spAutoFit/>
          </a:bodyPr>
          <a:lstStyle/>
          <a:p>
            <a:pPr algn="ctr" eaLnBrk="0" hangingPunct="0">
              <a:defRPr/>
            </a:pPr>
            <a:r>
              <a:rPr kumimoji="1" lang="en-US" sz="3600" b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Learn more . . .</a:t>
            </a:r>
            <a:endParaRPr kumimoji="1" lang="en-US" sz="1200" b="1" dirty="0" smtClean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000000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0769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K_and_TR_reading_a_IMAG01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2" y="-14513"/>
            <a:ext cx="10287000" cy="68794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-14513"/>
            <a:ext cx="10287000" cy="6858000"/>
          </a:xfrm>
          <a:prstGeom prst="rect">
            <a:avLst/>
          </a:prstGeom>
          <a:solidFill>
            <a:srgbClr val="FFFFFF">
              <a:alpha val="39000"/>
            </a:srgbClr>
          </a:solidFill>
        </p:spPr>
        <p:txBody>
          <a:bodyPr wrap="none" rtlCol="0">
            <a:noAutofit/>
          </a:bodyPr>
          <a:lstStyle/>
          <a:p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28700" y="1752600"/>
            <a:ext cx="8229600" cy="2437388"/>
          </a:xfrm>
          <a:prstGeom prst="rect">
            <a:avLst/>
          </a:prstGeom>
          <a:noFill/>
        </p:spPr>
        <p:txBody>
          <a:bodyPr wrap="square" lIns="91440" tIns="45720" rIns="91440" anchor="ctr" anchorCtr="1">
            <a:noAutofit/>
          </a:bodyPr>
          <a:lstStyle/>
          <a:p>
            <a:pPr algn="ctr" eaLnBrk="0" hangingPunct="0">
              <a:defRPr/>
            </a:pPr>
            <a:r>
              <a:rPr kumimoji="1" lang="en-US" sz="3600" b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Research shows that people who know a little about their teachers . . . </a:t>
            </a:r>
            <a:endParaRPr kumimoji="1" lang="en-US" sz="2000" b="1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000000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8700" y="3987357"/>
            <a:ext cx="8229600" cy="646331"/>
          </a:xfrm>
          <a:prstGeom prst="rect">
            <a:avLst/>
          </a:prstGeom>
          <a:noFill/>
        </p:spPr>
        <p:txBody>
          <a:bodyPr wrap="square" lIns="91440" tIns="45720" rIns="91440" anchor="ctr" anchorCtr="1">
            <a:spAutoFit/>
          </a:bodyPr>
          <a:lstStyle/>
          <a:p>
            <a:pPr algn="ctr" eaLnBrk="0" hangingPunct="0">
              <a:defRPr/>
            </a:pPr>
            <a:r>
              <a:rPr kumimoji="1" lang="en-US" sz="3600" b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Learn more . . .</a:t>
            </a:r>
            <a:endParaRPr kumimoji="1" lang="en-US" sz="1200" b="1" dirty="0" smtClean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000000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28700" y="4872729"/>
            <a:ext cx="8229600" cy="646331"/>
          </a:xfrm>
          <a:prstGeom prst="rect">
            <a:avLst/>
          </a:prstGeom>
          <a:noFill/>
        </p:spPr>
        <p:txBody>
          <a:bodyPr wrap="square" lIns="91440" tIns="45720" rIns="91440" anchor="ctr" anchorCtr="1">
            <a:spAutoFit/>
          </a:bodyPr>
          <a:lstStyle/>
          <a:p>
            <a:pPr algn="ctr" eaLnBrk="0" hangingPunct="0">
              <a:defRPr/>
            </a:pPr>
            <a:r>
              <a:rPr kumimoji="1" lang="en-US" sz="3600" b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Remember it better . . .</a:t>
            </a:r>
          </a:p>
        </p:txBody>
      </p:sp>
    </p:spTree>
    <p:extLst>
      <p:ext uri="{BB962C8B-B14F-4D97-AF65-F5344CB8AC3E}">
        <p14:creationId xmlns:p14="http://schemas.microsoft.com/office/powerpoint/2010/main" val="2209060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K_and_TR_reading_a_IMAG01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2" y="-14513"/>
            <a:ext cx="10287000" cy="68794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-14513"/>
            <a:ext cx="10287000" cy="6858000"/>
          </a:xfrm>
          <a:prstGeom prst="rect">
            <a:avLst/>
          </a:prstGeom>
          <a:solidFill>
            <a:srgbClr val="FFFFFF">
              <a:alpha val="39000"/>
            </a:srgbClr>
          </a:solidFill>
        </p:spPr>
        <p:txBody>
          <a:bodyPr wrap="none" rtlCol="0">
            <a:noAutofit/>
          </a:bodyPr>
          <a:lstStyle/>
          <a:p>
            <a:endParaRPr lang="en-US" dirty="0">
              <a:solidFill>
                <a:srgbClr val="EAEAEA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28700" y="1752600"/>
            <a:ext cx="8229600" cy="2437388"/>
          </a:xfrm>
          <a:prstGeom prst="rect">
            <a:avLst/>
          </a:prstGeom>
          <a:noFill/>
        </p:spPr>
        <p:txBody>
          <a:bodyPr wrap="square" lIns="91440" tIns="45720" rIns="91440" anchor="ctr" anchorCtr="1">
            <a:noAutofit/>
          </a:bodyPr>
          <a:lstStyle/>
          <a:p>
            <a:pPr algn="ctr" eaLnBrk="0" hangingPunct="0">
              <a:defRPr/>
            </a:pPr>
            <a:r>
              <a:rPr kumimoji="1" lang="en-US" sz="3600" b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Research shows that people who know a little about their teachers . . . </a:t>
            </a:r>
            <a:endParaRPr kumimoji="1" lang="en-US" sz="2000" b="1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000000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8700" y="3987357"/>
            <a:ext cx="8229600" cy="646331"/>
          </a:xfrm>
          <a:prstGeom prst="rect">
            <a:avLst/>
          </a:prstGeom>
          <a:noFill/>
        </p:spPr>
        <p:txBody>
          <a:bodyPr wrap="square" lIns="91440" tIns="45720" rIns="91440" anchor="ctr" anchorCtr="1">
            <a:spAutoFit/>
          </a:bodyPr>
          <a:lstStyle/>
          <a:p>
            <a:pPr algn="ctr" eaLnBrk="0" hangingPunct="0">
              <a:defRPr/>
            </a:pPr>
            <a:r>
              <a:rPr kumimoji="1" lang="en-US" sz="3600" b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Learn more . . .</a:t>
            </a:r>
            <a:endParaRPr kumimoji="1" lang="en-US" sz="1200" b="1" dirty="0" smtClean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000000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28700" y="4872729"/>
            <a:ext cx="8229600" cy="646331"/>
          </a:xfrm>
          <a:prstGeom prst="rect">
            <a:avLst/>
          </a:prstGeom>
          <a:noFill/>
        </p:spPr>
        <p:txBody>
          <a:bodyPr wrap="square" lIns="91440" tIns="45720" rIns="91440" anchor="ctr" anchorCtr="1">
            <a:spAutoFit/>
          </a:bodyPr>
          <a:lstStyle/>
          <a:p>
            <a:pPr algn="ctr" eaLnBrk="0" hangingPunct="0">
              <a:defRPr/>
            </a:pPr>
            <a:r>
              <a:rPr kumimoji="1" lang="en-US" sz="3600" b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Remember it better . . .</a:t>
            </a:r>
          </a:p>
        </p:txBody>
      </p:sp>
      <p:sp>
        <p:nvSpPr>
          <p:cNvPr id="8" name="Rectangle 7"/>
          <p:cNvSpPr/>
          <p:nvPr/>
        </p:nvSpPr>
        <p:spPr>
          <a:xfrm>
            <a:off x="1028700" y="5685974"/>
            <a:ext cx="8229600" cy="646331"/>
          </a:xfrm>
          <a:prstGeom prst="rect">
            <a:avLst/>
          </a:prstGeom>
          <a:noFill/>
        </p:spPr>
        <p:txBody>
          <a:bodyPr wrap="square" lIns="91440" tIns="45720" rIns="91440" anchor="ctr" anchorCtr="1">
            <a:spAutoFit/>
          </a:bodyPr>
          <a:lstStyle/>
          <a:p>
            <a:pPr algn="ctr" eaLnBrk="0" hangingPunct="0">
              <a:defRPr/>
            </a:pPr>
            <a:r>
              <a:rPr kumimoji="1" lang="en-US" sz="3600" b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Have more fun learning . . . </a:t>
            </a:r>
            <a:endParaRPr kumimoji="1" lang="en-US" sz="2000" b="1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000000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3699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Text Box 2"/>
          <p:cNvSpPr txBox="1">
            <a:spLocks noChangeArrowheads="1"/>
          </p:cNvSpPr>
          <p:nvPr/>
        </p:nvSpPr>
        <p:spPr bwMode="auto">
          <a:xfrm>
            <a:off x="1245500" y="2484967"/>
            <a:ext cx="77724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one more piece</a:t>
            </a:r>
          </a:p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of useful information </a:t>
            </a:r>
            <a:r>
              <a:rPr lang="en-US" sz="6600" b="1" dirty="0">
                <a:solidFill>
                  <a:srgbClr val="FF0000"/>
                </a:solidFill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4242240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930416"/>
            <a:ext cx="10058400" cy="539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2701195" y="1465948"/>
            <a:ext cx="5642705" cy="515252"/>
          </a:xfrm>
          <a:prstGeom prst="rect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" name="Striped Right Arrow 8"/>
          <p:cNvSpPr/>
          <p:nvPr/>
        </p:nvSpPr>
        <p:spPr bwMode="auto">
          <a:xfrm rot="12754901">
            <a:off x="7038880" y="2517586"/>
            <a:ext cx="2148114" cy="609600"/>
          </a:xfrm>
          <a:prstGeom prst="stripedRightArrow">
            <a:avLst/>
          </a:prstGeom>
          <a:solidFill>
            <a:srgbClr val="FFCC00"/>
          </a:solidFill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66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519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701195" y="1465948"/>
            <a:ext cx="5642705" cy="515252"/>
          </a:xfrm>
          <a:prstGeom prst="rect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" name="Striped Right Arrow 8"/>
          <p:cNvSpPr/>
          <p:nvPr/>
        </p:nvSpPr>
        <p:spPr bwMode="auto">
          <a:xfrm rot="12754901">
            <a:off x="7038880" y="2517586"/>
            <a:ext cx="2148114" cy="609600"/>
          </a:xfrm>
          <a:prstGeom prst="stripedRightArrow">
            <a:avLst/>
          </a:prstGeom>
          <a:solidFill>
            <a:srgbClr val="FFCC00"/>
          </a:solidFill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66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015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00150" y="2857500"/>
            <a:ext cx="8743950" cy="1143000"/>
          </a:xfrm>
        </p:spPr>
        <p:txBody>
          <a:bodyPr/>
          <a:lstStyle/>
          <a:p>
            <a:r>
              <a:rPr lang="en-US" i="1" smtClean="0"/>
              <a:t/>
            </a:r>
            <a:br>
              <a:rPr lang="en-US" i="1" smtClean="0"/>
            </a:br>
            <a:endParaRPr lang="en-US" i="1" smtClean="0"/>
          </a:p>
        </p:txBody>
      </p:sp>
      <p:sp>
        <p:nvSpPr>
          <p:cNvPr id="522244" name="Rectangle 3"/>
          <p:cNvSpPr>
            <a:spLocks noChangeArrowheads="1"/>
          </p:cNvSpPr>
          <p:nvPr/>
        </p:nvSpPr>
        <p:spPr bwMode="auto">
          <a:xfrm>
            <a:off x="2705101" y="2743206"/>
            <a:ext cx="5791200" cy="324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47663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dirty="0" smtClean="0">
                <a:solidFill>
                  <a:srgbClr val="FFFFFF"/>
                </a:solidFill>
                <a:latin typeface="Verdana" pitchFamily="34" charset="0"/>
              </a:rPr>
              <a:t>sociocultural</a:t>
            </a:r>
          </a:p>
          <a:p>
            <a:pPr indent="347663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dirty="0" smtClean="0">
                <a:solidFill>
                  <a:srgbClr val="FFFFFF"/>
                </a:solidFill>
                <a:latin typeface="Verdana" pitchFamily="34" charset="0"/>
              </a:rPr>
              <a:t>biophysical</a:t>
            </a:r>
          </a:p>
          <a:p>
            <a:pPr indent="347663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dirty="0" smtClean="0">
                <a:solidFill>
                  <a:srgbClr val="FFFFFF"/>
                </a:solidFill>
                <a:latin typeface="Verdana" pitchFamily="34" charset="0"/>
              </a:rPr>
              <a:t>archaeological</a:t>
            </a:r>
          </a:p>
          <a:p>
            <a:pPr indent="347663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dirty="0" err="1" smtClean="0">
                <a:solidFill>
                  <a:srgbClr val="FFFFFF"/>
                </a:solidFill>
                <a:latin typeface="Verdana" pitchFamily="34" charset="0"/>
              </a:rPr>
              <a:t>linguistical</a:t>
            </a:r>
            <a:endParaRPr kumimoji="1" lang="en-US" sz="3200" b="1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37018" y="5896428"/>
            <a:ext cx="1168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b="1" dirty="0" smtClean="0">
                <a:solidFill>
                  <a:srgbClr val="FFFFFF">
                    <a:lumMod val="65000"/>
                  </a:srgbClr>
                </a:solidFill>
                <a:latin typeface="Verdana" pitchFamily="34" charset="0"/>
              </a:rPr>
              <a:t>aspects</a:t>
            </a:r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242786" y="609600"/>
            <a:ext cx="7772400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kumimoji="1" lang="en-US" sz="3200" b="1" dirty="0" smtClean="0">
                <a:solidFill>
                  <a:srgbClr val="FFFFFF">
                    <a:lumMod val="65000"/>
                  </a:srgbClr>
                </a:solidFill>
              </a:rPr>
              <a:t>So . . . we’re going to have a look at . . . </a:t>
            </a:r>
            <a:endParaRPr kumimoji="1" lang="en-US" sz="3200" b="1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81050" y="1143000"/>
            <a:ext cx="8686800" cy="18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kumimoji="1" lang="en-US" sz="4000" b="1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Culture and Personality</a:t>
            </a:r>
            <a:br>
              <a:rPr kumimoji="1" lang="en-US" sz="4000" b="1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</a:br>
            <a:r>
              <a:rPr kumimoji="1" lang="en-US" sz="1600" b="1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and their . . .</a:t>
            </a:r>
            <a:endParaRPr kumimoji="1" lang="en-US" sz="1200" b="1" dirty="0">
              <a:solidFill>
                <a:schemeClr val="bg1">
                  <a:lumMod val="65000"/>
                </a:scheme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413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701195" y="1465948"/>
            <a:ext cx="5642705" cy="515252"/>
          </a:xfrm>
          <a:prstGeom prst="rect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" name="Striped Right Arrow 8"/>
          <p:cNvSpPr/>
          <p:nvPr/>
        </p:nvSpPr>
        <p:spPr bwMode="auto">
          <a:xfrm rot="12754901">
            <a:off x="7038880" y="2517586"/>
            <a:ext cx="2148114" cy="609600"/>
          </a:xfrm>
          <a:prstGeom prst="stripedRightArrow">
            <a:avLst/>
          </a:prstGeom>
          <a:solidFill>
            <a:srgbClr val="FFCC00"/>
          </a:solidFill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6600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28700" y="3657600"/>
            <a:ext cx="8229600" cy="2677656"/>
          </a:xfrm>
          <a:prstGeom prst="rect">
            <a:avLst/>
          </a:prstGeom>
          <a:solidFill>
            <a:srgbClr val="FFC000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80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At the top of your “Home” </a:t>
            </a:r>
            <a:r>
              <a:rPr lang="en-US" sz="2400" b="1" dirty="0">
                <a:solidFill>
                  <a:srgbClr val="80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p</a:t>
            </a:r>
            <a:r>
              <a:rPr lang="en-US" sz="2400" b="1" dirty="0" smtClean="0">
                <a:solidFill>
                  <a:srgbClr val="80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age you will see an alphabet.</a:t>
            </a:r>
          </a:p>
          <a:p>
            <a:pPr algn="ctr"/>
            <a:endParaRPr lang="en-US" sz="2400" b="1" dirty="0" smtClean="0">
              <a:solidFill>
                <a:srgbClr val="800000"/>
              </a:solidFill>
              <a:effectLst>
                <a:outerShdw blurRad="50800" dist="38100" dir="18900000" algn="bl" rotWithShape="0">
                  <a:prstClr val="black"/>
                </a:outerShdw>
              </a:effectLst>
            </a:endParaRPr>
          </a:p>
          <a:p>
            <a:pPr algn="ctr"/>
            <a:r>
              <a:rPr lang="en-US" sz="2400" b="1" dirty="0" smtClean="0">
                <a:solidFill>
                  <a:srgbClr val="80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  Clicking on a letter will bring you to a page that indexes course WebPages for virtually all of the scheduled topics and items in the course. </a:t>
            </a:r>
          </a:p>
        </p:txBody>
      </p:sp>
    </p:spTree>
    <p:extLst>
      <p:ext uri="{BB962C8B-B14F-4D97-AF65-F5344CB8AC3E}">
        <p14:creationId xmlns:p14="http://schemas.microsoft.com/office/powerpoint/2010/main" val="592279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930416"/>
            <a:ext cx="10058400" cy="539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2701195" y="1465948"/>
            <a:ext cx="5642705" cy="515252"/>
          </a:xfrm>
          <a:prstGeom prst="rect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" name="Striped Right Arrow 8"/>
          <p:cNvSpPr/>
          <p:nvPr/>
        </p:nvSpPr>
        <p:spPr bwMode="auto">
          <a:xfrm rot="12754901">
            <a:off x="7038880" y="2517586"/>
            <a:ext cx="2148114" cy="609600"/>
          </a:xfrm>
          <a:prstGeom prst="stripedRightArrow">
            <a:avLst/>
          </a:prstGeom>
          <a:solidFill>
            <a:srgbClr val="FFCC00"/>
          </a:solidFill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6600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28700" y="3657600"/>
            <a:ext cx="8229600" cy="2677656"/>
          </a:xfrm>
          <a:prstGeom prst="rect">
            <a:avLst/>
          </a:prstGeom>
          <a:solidFill>
            <a:srgbClr val="FFC000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80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At the top of your “Home” </a:t>
            </a:r>
            <a:r>
              <a:rPr lang="en-US" sz="2400" b="1" dirty="0">
                <a:solidFill>
                  <a:srgbClr val="80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p</a:t>
            </a:r>
            <a:r>
              <a:rPr lang="en-US" sz="2400" b="1" dirty="0" smtClean="0">
                <a:solidFill>
                  <a:srgbClr val="80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age you will see an alphabet.</a:t>
            </a:r>
          </a:p>
          <a:p>
            <a:pPr algn="ctr"/>
            <a:endParaRPr lang="en-US" sz="2400" b="1" dirty="0" smtClean="0">
              <a:solidFill>
                <a:srgbClr val="800000"/>
              </a:solidFill>
              <a:effectLst>
                <a:outerShdw blurRad="50800" dist="38100" dir="18900000" algn="bl" rotWithShape="0">
                  <a:prstClr val="black"/>
                </a:outerShdw>
              </a:effectLst>
            </a:endParaRPr>
          </a:p>
          <a:p>
            <a:pPr algn="ctr"/>
            <a:r>
              <a:rPr lang="en-US" sz="2400" b="1" dirty="0" smtClean="0">
                <a:solidFill>
                  <a:srgbClr val="800000"/>
                </a:solidFill>
                <a:effectLst>
                  <a:outerShdw blurRad="50800" dist="38100" dir="18900000" algn="bl" rotWithShape="0">
                    <a:prstClr val="black"/>
                  </a:outerShdw>
                </a:effectLst>
              </a:rPr>
              <a:t>  Clicking on a letter will bring you to a page that indexes course WebPages for virtually all of the scheduled topics and items in the course. </a:t>
            </a:r>
          </a:p>
        </p:txBody>
      </p:sp>
    </p:spTree>
    <p:extLst>
      <p:ext uri="{BB962C8B-B14F-4D97-AF65-F5344CB8AC3E}">
        <p14:creationId xmlns:p14="http://schemas.microsoft.com/office/powerpoint/2010/main" val="3460219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930416"/>
            <a:ext cx="10058400" cy="539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2701195" y="1465948"/>
            <a:ext cx="5642705" cy="515252"/>
          </a:xfrm>
          <a:prstGeom prst="rect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" name="Striped Right Arrow 8"/>
          <p:cNvSpPr/>
          <p:nvPr/>
        </p:nvSpPr>
        <p:spPr bwMode="auto">
          <a:xfrm rot="12754901">
            <a:off x="7038880" y="2517586"/>
            <a:ext cx="2148114" cy="609600"/>
          </a:xfrm>
          <a:prstGeom prst="stripedRightArrow">
            <a:avLst/>
          </a:prstGeom>
          <a:solidFill>
            <a:srgbClr val="FFCC00"/>
          </a:solidFill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6600" smtClean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28700" y="4572000"/>
            <a:ext cx="8229600" cy="892552"/>
          </a:xfrm>
          <a:prstGeom prst="rect">
            <a:avLst/>
          </a:prstGeom>
          <a:solidFill>
            <a:srgbClr val="FFC000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This information is very  useful</a:t>
            </a:r>
          </a:p>
        </p:txBody>
      </p:sp>
    </p:spTree>
    <p:extLst>
      <p:ext uri="{BB962C8B-B14F-4D97-AF65-F5344CB8AC3E}">
        <p14:creationId xmlns:p14="http://schemas.microsoft.com/office/powerpoint/2010/main" val="2381847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930416"/>
            <a:ext cx="10058400" cy="539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2701195" y="1465948"/>
            <a:ext cx="5642705" cy="515252"/>
          </a:xfrm>
          <a:prstGeom prst="rect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" name="Striped Right Arrow 8"/>
          <p:cNvSpPr/>
          <p:nvPr/>
        </p:nvSpPr>
        <p:spPr bwMode="auto">
          <a:xfrm rot="12754901">
            <a:off x="7038880" y="2517586"/>
            <a:ext cx="2148114" cy="609600"/>
          </a:xfrm>
          <a:prstGeom prst="stripedRightArrow">
            <a:avLst/>
          </a:prstGeom>
          <a:solidFill>
            <a:srgbClr val="FFCC00"/>
          </a:solidFill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6600" smtClean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066800" y="4572000"/>
            <a:ext cx="8229600" cy="892552"/>
          </a:xfrm>
          <a:prstGeom prst="rect">
            <a:avLst/>
          </a:prstGeom>
          <a:solidFill>
            <a:schemeClr val="accent1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How useful?</a:t>
            </a:r>
          </a:p>
        </p:txBody>
      </p:sp>
    </p:spTree>
    <p:extLst>
      <p:ext uri="{BB962C8B-B14F-4D97-AF65-F5344CB8AC3E}">
        <p14:creationId xmlns:p14="http://schemas.microsoft.com/office/powerpoint/2010/main" val="1139294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57300" y="1647145"/>
            <a:ext cx="7772400" cy="460126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Aft>
                <a:spcPts val="500"/>
              </a:spcAft>
            </a:pPr>
            <a:r>
              <a:rPr kumimoji="1" lang="en-US" sz="3600" b="1" dirty="0" smtClean="0">
                <a:solidFill>
                  <a:srgbClr val="FFFFFF"/>
                </a:solidFill>
              </a:rPr>
              <a:t>Lots of people </a:t>
            </a:r>
          </a:p>
          <a:p>
            <a:pPr algn="ctr" eaLnBrk="0" hangingPunct="0">
              <a:spcAft>
                <a:spcPts val="500"/>
              </a:spcAft>
            </a:pPr>
            <a:r>
              <a:rPr kumimoji="1" lang="en-US" sz="3600" b="1" dirty="0" smtClean="0">
                <a:solidFill>
                  <a:srgbClr val="FFFFFF"/>
                </a:solidFill>
              </a:rPr>
              <a:t>find these topics interesting . . .</a:t>
            </a:r>
          </a:p>
          <a:p>
            <a:pPr algn="ctr" eaLnBrk="0" hangingPunct="0">
              <a:spcAft>
                <a:spcPts val="500"/>
              </a:spcAft>
            </a:pPr>
            <a:endParaRPr kumimoji="1" lang="en-US" sz="1600" b="1" dirty="0" smtClean="0">
              <a:solidFill>
                <a:srgbClr val="FFFFFF"/>
              </a:solidFill>
            </a:endParaRPr>
          </a:p>
          <a:p>
            <a:pPr algn="ctr" eaLnBrk="0" hangingPunct="0">
              <a:spcAft>
                <a:spcPts val="500"/>
              </a:spcAft>
            </a:pPr>
            <a:r>
              <a:rPr kumimoji="1" lang="en-US" sz="3600" b="1" dirty="0" smtClean="0">
                <a:solidFill>
                  <a:srgbClr val="FFFFFF"/>
                </a:solidFill>
              </a:rPr>
              <a:t>There have close to a million</a:t>
            </a:r>
          </a:p>
          <a:p>
            <a:pPr algn="ctr" eaLnBrk="0" hangingPunct="0">
              <a:spcAft>
                <a:spcPts val="500"/>
              </a:spcAft>
            </a:pPr>
            <a:r>
              <a:rPr kumimoji="1" lang="en-US" sz="3600" b="1" dirty="0" smtClean="0">
                <a:solidFill>
                  <a:srgbClr val="FFFFFF"/>
                </a:solidFill>
              </a:rPr>
              <a:t>page views of the UMD </a:t>
            </a:r>
          </a:p>
          <a:p>
            <a:pPr algn="ctr" eaLnBrk="0" hangingPunct="0">
              <a:spcAft>
                <a:spcPts val="500"/>
              </a:spcAft>
            </a:pPr>
            <a:r>
              <a:rPr kumimoji="1" lang="en-US" sz="3600" b="1" dirty="0" smtClean="0">
                <a:solidFill>
                  <a:srgbClr val="FFFFFF"/>
                </a:solidFill>
              </a:rPr>
              <a:t>Culture and Personality </a:t>
            </a:r>
          </a:p>
          <a:p>
            <a:pPr algn="ctr" eaLnBrk="0" hangingPunct="0">
              <a:spcAft>
                <a:spcPts val="500"/>
              </a:spcAft>
            </a:pPr>
            <a:r>
              <a:rPr kumimoji="1" lang="en-US" sz="3600" b="1" dirty="0" smtClean="0">
                <a:solidFill>
                  <a:srgbClr val="FFFFFF"/>
                </a:solidFill>
              </a:rPr>
              <a:t>WebPages in the last couple of years . . .</a:t>
            </a:r>
            <a:endParaRPr kumimoji="1" lang="en-US" sz="3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969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233714"/>
            <a:ext cx="10058400" cy="4922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 bwMode="auto">
          <a:xfrm>
            <a:off x="8801100" y="5334000"/>
            <a:ext cx="1251172" cy="654595"/>
          </a:xfrm>
          <a:custGeom>
            <a:avLst/>
            <a:gdLst>
              <a:gd name="connsiteX0" fmla="*/ 539972 w 1251172"/>
              <a:gd name="connsiteY0" fmla="*/ 566057 h 595086"/>
              <a:gd name="connsiteX1" fmla="*/ 728658 w 1251172"/>
              <a:gd name="connsiteY1" fmla="*/ 551543 h 595086"/>
              <a:gd name="connsiteX2" fmla="*/ 888315 w 1251172"/>
              <a:gd name="connsiteY2" fmla="*/ 508000 h 595086"/>
              <a:gd name="connsiteX3" fmla="*/ 1106030 w 1251172"/>
              <a:gd name="connsiteY3" fmla="*/ 508000 h 595086"/>
              <a:gd name="connsiteX4" fmla="*/ 1135058 w 1251172"/>
              <a:gd name="connsiteY4" fmla="*/ 464457 h 595086"/>
              <a:gd name="connsiteX5" fmla="*/ 1164087 w 1251172"/>
              <a:gd name="connsiteY5" fmla="*/ 406400 h 595086"/>
              <a:gd name="connsiteX6" fmla="*/ 1193115 w 1251172"/>
              <a:gd name="connsiteY6" fmla="*/ 319314 h 595086"/>
              <a:gd name="connsiteX7" fmla="*/ 1251172 w 1251172"/>
              <a:gd name="connsiteY7" fmla="*/ 232229 h 595086"/>
              <a:gd name="connsiteX8" fmla="*/ 1236658 w 1251172"/>
              <a:gd name="connsiteY8" fmla="*/ 130629 h 595086"/>
              <a:gd name="connsiteX9" fmla="*/ 1222144 w 1251172"/>
              <a:gd name="connsiteY9" fmla="*/ 87086 h 595086"/>
              <a:gd name="connsiteX10" fmla="*/ 1077001 w 1251172"/>
              <a:gd name="connsiteY10" fmla="*/ 14514 h 595086"/>
              <a:gd name="connsiteX11" fmla="*/ 1004430 w 1251172"/>
              <a:gd name="connsiteY11" fmla="*/ 0 h 595086"/>
              <a:gd name="connsiteX12" fmla="*/ 699630 w 1251172"/>
              <a:gd name="connsiteY12" fmla="*/ 14514 h 595086"/>
              <a:gd name="connsiteX13" fmla="*/ 656087 w 1251172"/>
              <a:gd name="connsiteY13" fmla="*/ 29029 h 595086"/>
              <a:gd name="connsiteX14" fmla="*/ 554487 w 1251172"/>
              <a:gd name="connsiteY14" fmla="*/ 43543 h 595086"/>
              <a:gd name="connsiteX15" fmla="*/ 278715 w 1251172"/>
              <a:gd name="connsiteY15" fmla="*/ 72571 h 595086"/>
              <a:gd name="connsiteX16" fmla="*/ 235172 w 1251172"/>
              <a:gd name="connsiteY16" fmla="*/ 101600 h 595086"/>
              <a:gd name="connsiteX17" fmla="*/ 133572 w 1251172"/>
              <a:gd name="connsiteY17" fmla="*/ 232229 h 595086"/>
              <a:gd name="connsiteX18" fmla="*/ 90030 w 1251172"/>
              <a:gd name="connsiteY18" fmla="*/ 290286 h 595086"/>
              <a:gd name="connsiteX19" fmla="*/ 61001 w 1251172"/>
              <a:gd name="connsiteY19" fmla="*/ 377371 h 595086"/>
              <a:gd name="connsiteX20" fmla="*/ 46487 w 1251172"/>
              <a:gd name="connsiteY20" fmla="*/ 420914 h 595086"/>
              <a:gd name="connsiteX21" fmla="*/ 17458 w 1251172"/>
              <a:gd name="connsiteY21" fmla="*/ 464457 h 595086"/>
              <a:gd name="connsiteX22" fmla="*/ 17458 w 1251172"/>
              <a:gd name="connsiteY22" fmla="*/ 580571 h 595086"/>
              <a:gd name="connsiteX23" fmla="*/ 61001 w 1251172"/>
              <a:gd name="connsiteY23" fmla="*/ 595086 h 595086"/>
              <a:gd name="connsiteX24" fmla="*/ 612544 w 1251172"/>
              <a:gd name="connsiteY24" fmla="*/ 580571 h 59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51172" h="595086">
                <a:moveTo>
                  <a:pt x="539972" y="566057"/>
                </a:moveTo>
                <a:cubicBezTo>
                  <a:pt x="602867" y="561219"/>
                  <a:pt x="666211" y="560464"/>
                  <a:pt x="728658" y="551543"/>
                </a:cubicBezTo>
                <a:cubicBezTo>
                  <a:pt x="785946" y="543359"/>
                  <a:pt x="835174" y="525713"/>
                  <a:pt x="888315" y="508000"/>
                </a:cubicBezTo>
                <a:cubicBezTo>
                  <a:pt x="942385" y="514008"/>
                  <a:pt x="1046803" y="537613"/>
                  <a:pt x="1106030" y="508000"/>
                </a:cubicBezTo>
                <a:cubicBezTo>
                  <a:pt x="1121632" y="500199"/>
                  <a:pt x="1126403" y="479603"/>
                  <a:pt x="1135058" y="464457"/>
                </a:cubicBezTo>
                <a:cubicBezTo>
                  <a:pt x="1145793" y="445671"/>
                  <a:pt x="1156051" y="426489"/>
                  <a:pt x="1164087" y="406400"/>
                </a:cubicBezTo>
                <a:cubicBezTo>
                  <a:pt x="1175451" y="377990"/>
                  <a:pt x="1176142" y="344774"/>
                  <a:pt x="1193115" y="319314"/>
                </a:cubicBezTo>
                <a:lnTo>
                  <a:pt x="1251172" y="232229"/>
                </a:lnTo>
                <a:cubicBezTo>
                  <a:pt x="1246334" y="198362"/>
                  <a:pt x="1243367" y="164175"/>
                  <a:pt x="1236658" y="130629"/>
                </a:cubicBezTo>
                <a:cubicBezTo>
                  <a:pt x="1233658" y="115627"/>
                  <a:pt x="1232962" y="97904"/>
                  <a:pt x="1222144" y="87086"/>
                </a:cubicBezTo>
                <a:cubicBezTo>
                  <a:pt x="1168639" y="33581"/>
                  <a:pt x="1140213" y="28561"/>
                  <a:pt x="1077001" y="14514"/>
                </a:cubicBezTo>
                <a:cubicBezTo>
                  <a:pt x="1052919" y="9162"/>
                  <a:pt x="1028620" y="4838"/>
                  <a:pt x="1004430" y="0"/>
                </a:cubicBezTo>
                <a:cubicBezTo>
                  <a:pt x="902830" y="4838"/>
                  <a:pt x="800994" y="6067"/>
                  <a:pt x="699630" y="14514"/>
                </a:cubicBezTo>
                <a:cubicBezTo>
                  <a:pt x="684383" y="15785"/>
                  <a:pt x="671089" y="26028"/>
                  <a:pt x="656087" y="29029"/>
                </a:cubicBezTo>
                <a:cubicBezTo>
                  <a:pt x="622541" y="35738"/>
                  <a:pt x="588354" y="38705"/>
                  <a:pt x="554487" y="43543"/>
                </a:cubicBezTo>
                <a:cubicBezTo>
                  <a:pt x="410815" y="91432"/>
                  <a:pt x="660799" y="12242"/>
                  <a:pt x="278715" y="72571"/>
                </a:cubicBezTo>
                <a:cubicBezTo>
                  <a:pt x="261484" y="75292"/>
                  <a:pt x="248573" y="90432"/>
                  <a:pt x="235172" y="101600"/>
                </a:cubicBezTo>
                <a:cubicBezTo>
                  <a:pt x="176083" y="150841"/>
                  <a:pt x="187510" y="160310"/>
                  <a:pt x="133572" y="232229"/>
                </a:cubicBezTo>
                <a:lnTo>
                  <a:pt x="90030" y="290286"/>
                </a:lnTo>
                <a:lnTo>
                  <a:pt x="61001" y="377371"/>
                </a:lnTo>
                <a:cubicBezTo>
                  <a:pt x="56163" y="391885"/>
                  <a:pt x="54974" y="408184"/>
                  <a:pt x="46487" y="420914"/>
                </a:cubicBezTo>
                <a:lnTo>
                  <a:pt x="17458" y="464457"/>
                </a:lnTo>
                <a:cubicBezTo>
                  <a:pt x="3591" y="506058"/>
                  <a:pt x="-13679" y="533866"/>
                  <a:pt x="17458" y="580571"/>
                </a:cubicBezTo>
                <a:cubicBezTo>
                  <a:pt x="25945" y="593301"/>
                  <a:pt x="46487" y="590248"/>
                  <a:pt x="61001" y="595086"/>
                </a:cubicBezTo>
                <a:cubicBezTo>
                  <a:pt x="457645" y="577056"/>
                  <a:pt x="273767" y="580571"/>
                  <a:pt x="612544" y="580571"/>
                </a:cubicBezTo>
              </a:path>
            </a:pathLst>
          </a:custGeom>
          <a:noFill/>
          <a:ln w="762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81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6" y="704382"/>
            <a:ext cx="10058400" cy="546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28700" y="4210050"/>
            <a:ext cx="8229600" cy="2185214"/>
          </a:xfrm>
          <a:prstGeom prst="rect">
            <a:avLst/>
          </a:prstGeom>
          <a:solidFill>
            <a:srgbClr val="FFC000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 recent years there have been 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1,160,846</a:t>
            </a:r>
            <a:endParaRPr lang="en-US" sz="2800" b="1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page visits to the </a:t>
            </a:r>
          </a:p>
          <a:p>
            <a:pPr algn="ctr"/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Culture and Personality course page . . .</a:t>
            </a:r>
          </a:p>
        </p:txBody>
      </p:sp>
    </p:spTree>
    <p:extLst>
      <p:ext uri="{BB962C8B-B14F-4D97-AF65-F5344CB8AC3E}">
        <p14:creationId xmlns:p14="http://schemas.microsoft.com/office/powerpoint/2010/main" val="2107777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930416"/>
            <a:ext cx="10058400" cy="539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2701195" y="1465948"/>
            <a:ext cx="5642705" cy="515252"/>
          </a:xfrm>
          <a:prstGeom prst="rect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" name="Striped Right Arrow 8"/>
          <p:cNvSpPr/>
          <p:nvPr/>
        </p:nvSpPr>
        <p:spPr bwMode="auto">
          <a:xfrm rot="12754901">
            <a:off x="7038880" y="2517586"/>
            <a:ext cx="2148114" cy="609600"/>
          </a:xfrm>
          <a:prstGeom prst="stripedRightArrow">
            <a:avLst/>
          </a:prstGeom>
          <a:solidFill>
            <a:srgbClr val="FFCC00"/>
          </a:solidFill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66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856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930416"/>
            <a:ext cx="10058400" cy="539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2701195" y="1465948"/>
            <a:ext cx="5642705" cy="515252"/>
          </a:xfrm>
          <a:prstGeom prst="rect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" name="Striped Right Arrow 8"/>
          <p:cNvSpPr/>
          <p:nvPr/>
        </p:nvSpPr>
        <p:spPr bwMode="auto">
          <a:xfrm rot="12754901">
            <a:off x="7038880" y="2517586"/>
            <a:ext cx="2148114" cy="609600"/>
          </a:xfrm>
          <a:prstGeom prst="stripedRightArrow">
            <a:avLst/>
          </a:prstGeom>
          <a:solidFill>
            <a:srgbClr val="FFCC00"/>
          </a:solidFill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6600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10556" y="4725650"/>
            <a:ext cx="8229600" cy="1446550"/>
          </a:xfrm>
          <a:prstGeom prst="rect">
            <a:avLst/>
          </a:prstGeom>
          <a:solidFill>
            <a:srgbClr val="FFC000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to access a topic simply click on its first  letter to go to an index page . . .</a:t>
            </a:r>
          </a:p>
        </p:txBody>
      </p:sp>
    </p:spTree>
    <p:extLst>
      <p:ext uri="{BB962C8B-B14F-4D97-AF65-F5344CB8AC3E}">
        <p14:creationId xmlns:p14="http://schemas.microsoft.com/office/powerpoint/2010/main" val="3348672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930416"/>
            <a:ext cx="10058400" cy="539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2701195" y="1465948"/>
            <a:ext cx="5642705" cy="515252"/>
          </a:xfrm>
          <a:prstGeom prst="rect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" name="Striped Right Arrow 8"/>
          <p:cNvSpPr/>
          <p:nvPr/>
        </p:nvSpPr>
        <p:spPr bwMode="auto">
          <a:xfrm rot="12754901">
            <a:off x="7038880" y="2517586"/>
            <a:ext cx="2148114" cy="609600"/>
          </a:xfrm>
          <a:prstGeom prst="stripedRightArrow">
            <a:avLst/>
          </a:prstGeom>
          <a:solidFill>
            <a:srgbClr val="FFCC00"/>
          </a:solidFill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6600" smtClean="0">
              <a:solidFill>
                <a:srgbClr val="000000"/>
              </a:solidFill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3223986" y="1585686"/>
            <a:ext cx="381000" cy="329111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660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333500" y="4022229"/>
            <a:ext cx="8229600" cy="1446550"/>
          </a:xfrm>
          <a:prstGeom prst="rect">
            <a:avLst/>
          </a:prstGeom>
          <a:solidFill>
            <a:srgbClr val="FFC000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to access a topic simply click on its first  letter to go to an index page . . .</a:t>
            </a:r>
          </a:p>
        </p:txBody>
      </p:sp>
    </p:spTree>
    <p:extLst>
      <p:ext uri="{BB962C8B-B14F-4D97-AF65-F5344CB8AC3E}">
        <p14:creationId xmlns:p14="http://schemas.microsoft.com/office/powerpoint/2010/main" val="628040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00150" y="2857500"/>
            <a:ext cx="8743950" cy="1143000"/>
          </a:xfrm>
        </p:spPr>
        <p:txBody>
          <a:bodyPr/>
          <a:lstStyle/>
          <a:p>
            <a:r>
              <a:rPr lang="en-US" i="1" smtClean="0"/>
              <a:t/>
            </a:r>
            <a:br>
              <a:rPr lang="en-US" i="1" smtClean="0"/>
            </a:br>
            <a:endParaRPr lang="en-US" i="1" smtClean="0"/>
          </a:p>
        </p:txBody>
      </p:sp>
      <p:sp>
        <p:nvSpPr>
          <p:cNvPr id="522244" name="Rectangle 3"/>
          <p:cNvSpPr>
            <a:spLocks noChangeArrowheads="1"/>
          </p:cNvSpPr>
          <p:nvPr/>
        </p:nvSpPr>
        <p:spPr bwMode="auto">
          <a:xfrm>
            <a:off x="723900" y="2743206"/>
            <a:ext cx="5791200" cy="324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47663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dirty="0" smtClean="0">
                <a:solidFill>
                  <a:srgbClr val="FFFFFF"/>
                </a:solidFill>
                <a:latin typeface="Verdana" pitchFamily="34" charset="0"/>
              </a:rPr>
              <a:t>sociocultural</a:t>
            </a:r>
          </a:p>
          <a:p>
            <a:pPr indent="347663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dirty="0" smtClean="0">
                <a:solidFill>
                  <a:srgbClr val="FFFFFF"/>
                </a:solidFill>
                <a:latin typeface="Verdana" pitchFamily="34" charset="0"/>
              </a:rPr>
              <a:t>biophysical</a:t>
            </a:r>
          </a:p>
          <a:p>
            <a:pPr indent="347663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dirty="0" smtClean="0">
                <a:solidFill>
                  <a:srgbClr val="FFFFFF"/>
                </a:solidFill>
                <a:latin typeface="Verdana" pitchFamily="34" charset="0"/>
              </a:rPr>
              <a:t>archaeological</a:t>
            </a:r>
          </a:p>
          <a:p>
            <a:pPr indent="347663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dirty="0" err="1" smtClean="0">
                <a:solidFill>
                  <a:srgbClr val="FFFFFF"/>
                </a:solidFill>
                <a:latin typeface="Verdana" pitchFamily="34" charset="0"/>
              </a:rPr>
              <a:t>linguistical</a:t>
            </a:r>
            <a:endParaRPr kumimoji="1" lang="en-US" sz="3200" b="1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37018" y="5896428"/>
            <a:ext cx="1168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b="1" dirty="0" smtClean="0">
                <a:solidFill>
                  <a:srgbClr val="FFFFFF">
                    <a:lumMod val="50000"/>
                  </a:srgbClr>
                </a:solidFill>
                <a:latin typeface="Verdana" pitchFamily="34" charset="0"/>
              </a:rPr>
              <a:t>aspects</a:t>
            </a:r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762500" y="2743200"/>
            <a:ext cx="5181600" cy="324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47663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dirty="0" smtClean="0">
                <a:solidFill>
                  <a:srgbClr val="FFFFFF">
                    <a:lumMod val="65000"/>
                  </a:srgbClr>
                </a:solidFill>
                <a:latin typeface="Verdana" pitchFamily="34" charset="0"/>
              </a:rPr>
              <a:t>cultural / social</a:t>
            </a:r>
          </a:p>
          <a:p>
            <a:pPr indent="347663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dirty="0">
                <a:solidFill>
                  <a:srgbClr val="FFFFFF">
                    <a:lumMod val="65000"/>
                  </a:srgbClr>
                </a:solidFill>
                <a:latin typeface="Verdana" pitchFamily="34" charset="0"/>
              </a:rPr>
              <a:t>p</a:t>
            </a:r>
            <a:r>
              <a:rPr kumimoji="1" lang="en-US" sz="3200" b="1" dirty="0" smtClean="0">
                <a:solidFill>
                  <a:srgbClr val="FFFFFF">
                    <a:lumMod val="65000"/>
                  </a:srgbClr>
                </a:solidFill>
                <a:latin typeface="Verdana" pitchFamily="34" charset="0"/>
              </a:rPr>
              <a:t>hysical / biological</a:t>
            </a:r>
          </a:p>
          <a:p>
            <a:pPr indent="347663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dirty="0" smtClean="0">
                <a:solidFill>
                  <a:srgbClr val="FFFFFF">
                    <a:lumMod val="65000"/>
                  </a:srgbClr>
                </a:solidFill>
                <a:latin typeface="Verdana" pitchFamily="34" charset="0"/>
              </a:rPr>
              <a:t>archaeological</a:t>
            </a:r>
          </a:p>
          <a:p>
            <a:pPr indent="347663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dirty="0" err="1" smtClean="0">
                <a:solidFill>
                  <a:srgbClr val="FFFFFF">
                    <a:lumMod val="65000"/>
                  </a:srgbClr>
                </a:solidFill>
                <a:latin typeface="Verdana" pitchFamily="34" charset="0"/>
              </a:rPr>
              <a:t>linguistical</a:t>
            </a:r>
            <a:endParaRPr kumimoji="1" lang="en-US" sz="3200" b="1" dirty="0">
              <a:solidFill>
                <a:srgbClr val="FFFFFF">
                  <a:lumMod val="65000"/>
                </a:srgbClr>
              </a:solidFill>
              <a:latin typeface="Verdana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242786" y="609600"/>
            <a:ext cx="7772400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kumimoji="1" lang="en-US" sz="3200" b="1" dirty="0" smtClean="0">
                <a:solidFill>
                  <a:srgbClr val="FFFFFF">
                    <a:lumMod val="65000"/>
                  </a:srgbClr>
                </a:solidFill>
              </a:rPr>
              <a:t>So . . . we’re going to have a look at . . . </a:t>
            </a:r>
            <a:endParaRPr kumimoji="1" lang="en-US" sz="3200" b="1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781050" y="1143000"/>
            <a:ext cx="8686800" cy="18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kumimoji="1" lang="en-US" sz="4000" b="1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Culture and Personality</a:t>
            </a:r>
            <a:br>
              <a:rPr kumimoji="1" lang="en-US" sz="4000" b="1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</a:br>
            <a:r>
              <a:rPr kumimoji="1" lang="en-US" sz="1600" b="1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</a:rPr>
              <a:t>and their . . .</a:t>
            </a:r>
            <a:endParaRPr kumimoji="1" lang="en-US" sz="1200" b="1" dirty="0">
              <a:solidFill>
                <a:schemeClr val="bg1">
                  <a:lumMod val="65000"/>
                </a:schemeClr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288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14" y="847132"/>
            <a:ext cx="9601200" cy="5310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695700" y="2714172"/>
            <a:ext cx="5791200" cy="1019628"/>
          </a:xfrm>
          <a:prstGeom prst="rect">
            <a:avLst/>
          </a:prstGeom>
          <a:solidFill>
            <a:srgbClr val="FFC000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no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 the index page, search for item using Ctrl + F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695700" y="4191000"/>
            <a:ext cx="5791200" cy="762000"/>
          </a:xfrm>
          <a:prstGeom prst="rect">
            <a:avLst/>
          </a:prstGeom>
          <a:solidFill>
            <a:srgbClr val="FFC000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no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 scroll down for the item</a:t>
            </a:r>
          </a:p>
        </p:txBody>
      </p:sp>
      <p:sp>
        <p:nvSpPr>
          <p:cNvPr id="12" name="Striped Right Arrow 11"/>
          <p:cNvSpPr/>
          <p:nvPr/>
        </p:nvSpPr>
        <p:spPr bwMode="auto">
          <a:xfrm rot="5400000">
            <a:off x="8793843" y="3374571"/>
            <a:ext cx="2148114" cy="609600"/>
          </a:xfrm>
          <a:prstGeom prst="stripedRightArrow">
            <a:avLst/>
          </a:prstGeom>
          <a:solidFill>
            <a:srgbClr val="FFC000"/>
          </a:solid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1" lang="en-US" sz="6600" i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948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86" y="796432"/>
            <a:ext cx="9601200" cy="536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reeform 12"/>
          <p:cNvSpPr/>
          <p:nvPr/>
        </p:nvSpPr>
        <p:spPr bwMode="auto">
          <a:xfrm>
            <a:off x="2858952" y="3456215"/>
            <a:ext cx="5332548" cy="582385"/>
          </a:xfrm>
          <a:custGeom>
            <a:avLst/>
            <a:gdLst>
              <a:gd name="connsiteX0" fmla="*/ 2061028 w 4847771"/>
              <a:gd name="connsiteY0" fmla="*/ 928915 h 1031731"/>
              <a:gd name="connsiteX1" fmla="*/ 2801257 w 4847771"/>
              <a:gd name="connsiteY1" fmla="*/ 943429 h 1031731"/>
              <a:gd name="connsiteX2" fmla="*/ 2859314 w 4847771"/>
              <a:gd name="connsiteY2" fmla="*/ 957943 h 1031731"/>
              <a:gd name="connsiteX3" fmla="*/ 3077028 w 4847771"/>
              <a:gd name="connsiteY3" fmla="*/ 972457 h 1031731"/>
              <a:gd name="connsiteX4" fmla="*/ 3251200 w 4847771"/>
              <a:gd name="connsiteY4" fmla="*/ 986972 h 1031731"/>
              <a:gd name="connsiteX5" fmla="*/ 3454400 w 4847771"/>
              <a:gd name="connsiteY5" fmla="*/ 972457 h 1031731"/>
              <a:gd name="connsiteX6" fmla="*/ 3585028 w 4847771"/>
              <a:gd name="connsiteY6" fmla="*/ 957943 h 1031731"/>
              <a:gd name="connsiteX7" fmla="*/ 3976914 w 4847771"/>
              <a:gd name="connsiteY7" fmla="*/ 972457 h 1031731"/>
              <a:gd name="connsiteX8" fmla="*/ 4267200 w 4847771"/>
              <a:gd name="connsiteY8" fmla="*/ 957943 h 1031731"/>
              <a:gd name="connsiteX9" fmla="*/ 4310743 w 4847771"/>
              <a:gd name="connsiteY9" fmla="*/ 943429 h 1031731"/>
              <a:gd name="connsiteX10" fmla="*/ 4354286 w 4847771"/>
              <a:gd name="connsiteY10" fmla="*/ 899886 h 1031731"/>
              <a:gd name="connsiteX11" fmla="*/ 4441371 w 4847771"/>
              <a:gd name="connsiteY11" fmla="*/ 841829 h 1031731"/>
              <a:gd name="connsiteX12" fmla="*/ 4499428 w 4847771"/>
              <a:gd name="connsiteY12" fmla="*/ 783772 h 1031731"/>
              <a:gd name="connsiteX13" fmla="*/ 4557486 w 4847771"/>
              <a:gd name="connsiteY13" fmla="*/ 769257 h 1031731"/>
              <a:gd name="connsiteX14" fmla="*/ 4644571 w 4847771"/>
              <a:gd name="connsiteY14" fmla="*/ 711200 h 1031731"/>
              <a:gd name="connsiteX15" fmla="*/ 4702628 w 4847771"/>
              <a:gd name="connsiteY15" fmla="*/ 667657 h 1031731"/>
              <a:gd name="connsiteX16" fmla="*/ 4746171 w 4847771"/>
              <a:gd name="connsiteY16" fmla="*/ 638629 h 1031731"/>
              <a:gd name="connsiteX17" fmla="*/ 4833257 w 4847771"/>
              <a:gd name="connsiteY17" fmla="*/ 464457 h 1031731"/>
              <a:gd name="connsiteX18" fmla="*/ 4847771 w 4847771"/>
              <a:gd name="connsiteY18" fmla="*/ 420915 h 1031731"/>
              <a:gd name="connsiteX19" fmla="*/ 4818743 w 4847771"/>
              <a:gd name="connsiteY19" fmla="*/ 348343 h 1031731"/>
              <a:gd name="connsiteX20" fmla="*/ 4717143 w 4847771"/>
              <a:gd name="connsiteY20" fmla="*/ 290286 h 1031731"/>
              <a:gd name="connsiteX21" fmla="*/ 4601028 w 4847771"/>
              <a:gd name="connsiteY21" fmla="*/ 232229 h 1031731"/>
              <a:gd name="connsiteX22" fmla="*/ 4528457 w 4847771"/>
              <a:gd name="connsiteY22" fmla="*/ 217715 h 1031731"/>
              <a:gd name="connsiteX23" fmla="*/ 4426857 w 4847771"/>
              <a:gd name="connsiteY23" fmla="*/ 188686 h 1031731"/>
              <a:gd name="connsiteX24" fmla="*/ 4339771 w 4847771"/>
              <a:gd name="connsiteY24" fmla="*/ 174172 h 1031731"/>
              <a:gd name="connsiteX25" fmla="*/ 4281714 w 4847771"/>
              <a:gd name="connsiteY25" fmla="*/ 159657 h 1031731"/>
              <a:gd name="connsiteX26" fmla="*/ 4122057 w 4847771"/>
              <a:gd name="connsiteY26" fmla="*/ 145143 h 1031731"/>
              <a:gd name="connsiteX27" fmla="*/ 3933371 w 4847771"/>
              <a:gd name="connsiteY27" fmla="*/ 116115 h 1031731"/>
              <a:gd name="connsiteX28" fmla="*/ 3875314 w 4847771"/>
              <a:gd name="connsiteY28" fmla="*/ 101600 h 1031731"/>
              <a:gd name="connsiteX29" fmla="*/ 3628571 w 4847771"/>
              <a:gd name="connsiteY29" fmla="*/ 72572 h 1031731"/>
              <a:gd name="connsiteX30" fmla="*/ 3556000 w 4847771"/>
              <a:gd name="connsiteY30" fmla="*/ 58057 h 1031731"/>
              <a:gd name="connsiteX31" fmla="*/ 3236686 w 4847771"/>
              <a:gd name="connsiteY31" fmla="*/ 29029 h 1031731"/>
              <a:gd name="connsiteX32" fmla="*/ 3106057 w 4847771"/>
              <a:gd name="connsiteY32" fmla="*/ 14515 h 1031731"/>
              <a:gd name="connsiteX33" fmla="*/ 2946400 w 4847771"/>
              <a:gd name="connsiteY33" fmla="*/ 0 h 1031731"/>
              <a:gd name="connsiteX34" fmla="*/ 2046514 w 4847771"/>
              <a:gd name="connsiteY34" fmla="*/ 14515 h 1031731"/>
              <a:gd name="connsiteX35" fmla="*/ 1843314 w 4847771"/>
              <a:gd name="connsiteY35" fmla="*/ 43543 h 1031731"/>
              <a:gd name="connsiteX36" fmla="*/ 1596571 w 4847771"/>
              <a:gd name="connsiteY36" fmla="*/ 58057 h 1031731"/>
              <a:gd name="connsiteX37" fmla="*/ 1465943 w 4847771"/>
              <a:gd name="connsiteY37" fmla="*/ 72572 h 1031731"/>
              <a:gd name="connsiteX38" fmla="*/ 928914 w 4847771"/>
              <a:gd name="connsiteY38" fmla="*/ 87086 h 1031731"/>
              <a:gd name="connsiteX39" fmla="*/ 740228 w 4847771"/>
              <a:gd name="connsiteY39" fmla="*/ 101600 h 1031731"/>
              <a:gd name="connsiteX40" fmla="*/ 653143 w 4847771"/>
              <a:gd name="connsiteY40" fmla="*/ 116115 h 1031731"/>
              <a:gd name="connsiteX41" fmla="*/ 508000 w 4847771"/>
              <a:gd name="connsiteY41" fmla="*/ 130629 h 1031731"/>
              <a:gd name="connsiteX42" fmla="*/ 362857 w 4847771"/>
              <a:gd name="connsiteY42" fmla="*/ 174172 h 1031731"/>
              <a:gd name="connsiteX43" fmla="*/ 319314 w 4847771"/>
              <a:gd name="connsiteY43" fmla="*/ 188686 h 1031731"/>
              <a:gd name="connsiteX44" fmla="*/ 261257 w 4847771"/>
              <a:gd name="connsiteY44" fmla="*/ 217715 h 1031731"/>
              <a:gd name="connsiteX45" fmla="*/ 174171 w 4847771"/>
              <a:gd name="connsiteY45" fmla="*/ 304800 h 1031731"/>
              <a:gd name="connsiteX46" fmla="*/ 87086 w 4847771"/>
              <a:gd name="connsiteY46" fmla="*/ 406400 h 1031731"/>
              <a:gd name="connsiteX47" fmla="*/ 58057 w 4847771"/>
              <a:gd name="connsiteY47" fmla="*/ 493486 h 1031731"/>
              <a:gd name="connsiteX48" fmla="*/ 0 w 4847771"/>
              <a:gd name="connsiteY48" fmla="*/ 580572 h 1031731"/>
              <a:gd name="connsiteX49" fmla="*/ 14514 w 4847771"/>
              <a:gd name="connsiteY49" fmla="*/ 682172 h 1031731"/>
              <a:gd name="connsiteX50" fmla="*/ 58057 w 4847771"/>
              <a:gd name="connsiteY50" fmla="*/ 711200 h 1031731"/>
              <a:gd name="connsiteX51" fmla="*/ 101600 w 4847771"/>
              <a:gd name="connsiteY51" fmla="*/ 725715 h 1031731"/>
              <a:gd name="connsiteX52" fmla="*/ 246743 w 4847771"/>
              <a:gd name="connsiteY52" fmla="*/ 754743 h 1031731"/>
              <a:gd name="connsiteX53" fmla="*/ 377371 w 4847771"/>
              <a:gd name="connsiteY53" fmla="*/ 783772 h 1031731"/>
              <a:gd name="connsiteX54" fmla="*/ 711200 w 4847771"/>
              <a:gd name="connsiteY54" fmla="*/ 827315 h 1031731"/>
              <a:gd name="connsiteX55" fmla="*/ 1059543 w 4847771"/>
              <a:gd name="connsiteY55" fmla="*/ 856343 h 1031731"/>
              <a:gd name="connsiteX56" fmla="*/ 1291771 w 4847771"/>
              <a:gd name="connsiteY56" fmla="*/ 885372 h 1031731"/>
              <a:gd name="connsiteX57" fmla="*/ 1436914 w 4847771"/>
              <a:gd name="connsiteY57" fmla="*/ 899886 h 1031731"/>
              <a:gd name="connsiteX58" fmla="*/ 1625600 w 4847771"/>
              <a:gd name="connsiteY58" fmla="*/ 928915 h 1031731"/>
              <a:gd name="connsiteX59" fmla="*/ 1712686 w 4847771"/>
              <a:gd name="connsiteY59" fmla="*/ 943429 h 1031731"/>
              <a:gd name="connsiteX60" fmla="*/ 1843314 w 4847771"/>
              <a:gd name="connsiteY60" fmla="*/ 957943 h 1031731"/>
              <a:gd name="connsiteX61" fmla="*/ 1901371 w 4847771"/>
              <a:gd name="connsiteY61" fmla="*/ 972457 h 1031731"/>
              <a:gd name="connsiteX62" fmla="*/ 2191657 w 4847771"/>
              <a:gd name="connsiteY62" fmla="*/ 1001486 h 1031731"/>
              <a:gd name="connsiteX63" fmla="*/ 2264228 w 4847771"/>
              <a:gd name="connsiteY63" fmla="*/ 1016000 h 1031731"/>
              <a:gd name="connsiteX64" fmla="*/ 2307771 w 4847771"/>
              <a:gd name="connsiteY64" fmla="*/ 1030515 h 1031731"/>
              <a:gd name="connsiteX65" fmla="*/ 2365828 w 4847771"/>
              <a:gd name="connsiteY65" fmla="*/ 1030515 h 103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847771" h="1031731">
                <a:moveTo>
                  <a:pt x="2061028" y="928915"/>
                </a:moveTo>
                <a:lnTo>
                  <a:pt x="2801257" y="943429"/>
                </a:lnTo>
                <a:cubicBezTo>
                  <a:pt x="2821192" y="944154"/>
                  <a:pt x="2839476" y="955855"/>
                  <a:pt x="2859314" y="957943"/>
                </a:cubicBezTo>
                <a:cubicBezTo>
                  <a:pt x="2931647" y="965557"/>
                  <a:pt x="3004494" y="967084"/>
                  <a:pt x="3077028" y="972457"/>
                </a:cubicBezTo>
                <a:lnTo>
                  <a:pt x="3251200" y="986972"/>
                </a:lnTo>
                <a:lnTo>
                  <a:pt x="3454400" y="972457"/>
                </a:lnTo>
                <a:cubicBezTo>
                  <a:pt x="3498046" y="968662"/>
                  <a:pt x="3541217" y="957943"/>
                  <a:pt x="3585028" y="957943"/>
                </a:cubicBezTo>
                <a:cubicBezTo>
                  <a:pt x="3715746" y="957943"/>
                  <a:pt x="3846285" y="967619"/>
                  <a:pt x="3976914" y="972457"/>
                </a:cubicBezTo>
                <a:cubicBezTo>
                  <a:pt x="4073676" y="967619"/>
                  <a:pt x="4170681" y="966336"/>
                  <a:pt x="4267200" y="957943"/>
                </a:cubicBezTo>
                <a:cubicBezTo>
                  <a:pt x="4282442" y="956618"/>
                  <a:pt x="4298013" y="951916"/>
                  <a:pt x="4310743" y="943429"/>
                </a:cubicBezTo>
                <a:cubicBezTo>
                  <a:pt x="4327822" y="932043"/>
                  <a:pt x="4338083" y="912488"/>
                  <a:pt x="4354286" y="899886"/>
                </a:cubicBezTo>
                <a:cubicBezTo>
                  <a:pt x="4381825" y="878467"/>
                  <a:pt x="4416702" y="866498"/>
                  <a:pt x="4441371" y="841829"/>
                </a:cubicBezTo>
                <a:cubicBezTo>
                  <a:pt x="4460723" y="822477"/>
                  <a:pt x="4476220" y="798277"/>
                  <a:pt x="4499428" y="783772"/>
                </a:cubicBezTo>
                <a:cubicBezTo>
                  <a:pt x="4516344" y="773199"/>
                  <a:pt x="4538133" y="774095"/>
                  <a:pt x="4557486" y="769257"/>
                </a:cubicBezTo>
                <a:cubicBezTo>
                  <a:pt x="4658814" y="667929"/>
                  <a:pt x="4546547" y="767214"/>
                  <a:pt x="4644571" y="711200"/>
                </a:cubicBezTo>
                <a:cubicBezTo>
                  <a:pt x="4665574" y="699198"/>
                  <a:pt x="4682943" y="681717"/>
                  <a:pt x="4702628" y="667657"/>
                </a:cubicBezTo>
                <a:cubicBezTo>
                  <a:pt x="4716823" y="657518"/>
                  <a:pt x="4731657" y="648305"/>
                  <a:pt x="4746171" y="638629"/>
                </a:cubicBezTo>
                <a:cubicBezTo>
                  <a:pt x="4821201" y="526084"/>
                  <a:pt x="4793196" y="584640"/>
                  <a:pt x="4833257" y="464457"/>
                </a:cubicBezTo>
                <a:lnTo>
                  <a:pt x="4847771" y="420915"/>
                </a:lnTo>
                <a:cubicBezTo>
                  <a:pt x="4838095" y="396724"/>
                  <a:pt x="4834375" y="369186"/>
                  <a:pt x="4818743" y="348343"/>
                </a:cubicBezTo>
                <a:cubicBezTo>
                  <a:pt x="4789453" y="309289"/>
                  <a:pt x="4757700" y="303805"/>
                  <a:pt x="4717143" y="290286"/>
                </a:cubicBezTo>
                <a:cubicBezTo>
                  <a:pt x="4668130" y="257610"/>
                  <a:pt x="4665589" y="251597"/>
                  <a:pt x="4601028" y="232229"/>
                </a:cubicBezTo>
                <a:cubicBezTo>
                  <a:pt x="4577399" y="225140"/>
                  <a:pt x="4552390" y="223698"/>
                  <a:pt x="4528457" y="217715"/>
                </a:cubicBezTo>
                <a:cubicBezTo>
                  <a:pt x="4417784" y="190046"/>
                  <a:pt x="4562608" y="215836"/>
                  <a:pt x="4426857" y="188686"/>
                </a:cubicBezTo>
                <a:cubicBezTo>
                  <a:pt x="4397999" y="182915"/>
                  <a:pt x="4368629" y="179944"/>
                  <a:pt x="4339771" y="174172"/>
                </a:cubicBezTo>
                <a:cubicBezTo>
                  <a:pt x="4320210" y="170260"/>
                  <a:pt x="4301487" y="162293"/>
                  <a:pt x="4281714" y="159657"/>
                </a:cubicBezTo>
                <a:cubicBezTo>
                  <a:pt x="4228744" y="152594"/>
                  <a:pt x="4175276" y="149981"/>
                  <a:pt x="4122057" y="145143"/>
                </a:cubicBezTo>
                <a:cubicBezTo>
                  <a:pt x="3991045" y="112391"/>
                  <a:pt x="4150706" y="149552"/>
                  <a:pt x="3933371" y="116115"/>
                </a:cubicBezTo>
                <a:cubicBezTo>
                  <a:pt x="3913655" y="113082"/>
                  <a:pt x="3894940" y="105168"/>
                  <a:pt x="3875314" y="101600"/>
                </a:cubicBezTo>
                <a:cubicBezTo>
                  <a:pt x="3796888" y="87341"/>
                  <a:pt x="3706407" y="80355"/>
                  <a:pt x="3628571" y="72572"/>
                </a:cubicBezTo>
                <a:cubicBezTo>
                  <a:pt x="3604381" y="67734"/>
                  <a:pt x="3580422" y="61546"/>
                  <a:pt x="3556000" y="58057"/>
                </a:cubicBezTo>
                <a:cubicBezTo>
                  <a:pt x="3437382" y="41111"/>
                  <a:pt x="3361488" y="40374"/>
                  <a:pt x="3236686" y="29029"/>
                </a:cubicBezTo>
                <a:cubicBezTo>
                  <a:pt x="3193055" y="25063"/>
                  <a:pt x="3149651" y="18874"/>
                  <a:pt x="3106057" y="14515"/>
                </a:cubicBezTo>
                <a:lnTo>
                  <a:pt x="2946400" y="0"/>
                </a:lnTo>
                <a:lnTo>
                  <a:pt x="2046514" y="14515"/>
                </a:lnTo>
                <a:cubicBezTo>
                  <a:pt x="1913995" y="18301"/>
                  <a:pt x="1959221" y="33464"/>
                  <a:pt x="1843314" y="43543"/>
                </a:cubicBezTo>
                <a:cubicBezTo>
                  <a:pt x="1761234" y="50680"/>
                  <a:pt x="1678718" y="51738"/>
                  <a:pt x="1596571" y="58057"/>
                </a:cubicBezTo>
                <a:cubicBezTo>
                  <a:pt x="1552889" y="61417"/>
                  <a:pt x="1509712" y="70669"/>
                  <a:pt x="1465943" y="72572"/>
                </a:cubicBezTo>
                <a:cubicBezTo>
                  <a:pt x="1287037" y="80351"/>
                  <a:pt x="1107924" y="82248"/>
                  <a:pt x="928914" y="87086"/>
                </a:cubicBezTo>
                <a:cubicBezTo>
                  <a:pt x="866019" y="91924"/>
                  <a:pt x="802963" y="94996"/>
                  <a:pt x="740228" y="101600"/>
                </a:cubicBezTo>
                <a:cubicBezTo>
                  <a:pt x="710961" y="104681"/>
                  <a:pt x="682345" y="112465"/>
                  <a:pt x="653143" y="116115"/>
                </a:cubicBezTo>
                <a:cubicBezTo>
                  <a:pt x="604896" y="122146"/>
                  <a:pt x="556381" y="125791"/>
                  <a:pt x="508000" y="130629"/>
                </a:cubicBezTo>
                <a:cubicBezTo>
                  <a:pt x="420254" y="152565"/>
                  <a:pt x="468872" y="138834"/>
                  <a:pt x="362857" y="174172"/>
                </a:cubicBezTo>
                <a:cubicBezTo>
                  <a:pt x="348343" y="179010"/>
                  <a:pt x="332998" y="181844"/>
                  <a:pt x="319314" y="188686"/>
                </a:cubicBezTo>
                <a:lnTo>
                  <a:pt x="261257" y="217715"/>
                </a:lnTo>
                <a:cubicBezTo>
                  <a:pt x="210154" y="294367"/>
                  <a:pt x="258186" y="232787"/>
                  <a:pt x="174171" y="304800"/>
                </a:cubicBezTo>
                <a:cubicBezTo>
                  <a:pt x="131716" y="341190"/>
                  <a:pt x="121503" y="360510"/>
                  <a:pt x="87086" y="406400"/>
                </a:cubicBezTo>
                <a:cubicBezTo>
                  <a:pt x="77410" y="435429"/>
                  <a:pt x="75030" y="468026"/>
                  <a:pt x="58057" y="493486"/>
                </a:cubicBezTo>
                <a:lnTo>
                  <a:pt x="0" y="580572"/>
                </a:lnTo>
                <a:cubicBezTo>
                  <a:pt x="4838" y="614439"/>
                  <a:pt x="620" y="650910"/>
                  <a:pt x="14514" y="682172"/>
                </a:cubicBezTo>
                <a:cubicBezTo>
                  <a:pt x="21599" y="698112"/>
                  <a:pt x="42455" y="703399"/>
                  <a:pt x="58057" y="711200"/>
                </a:cubicBezTo>
                <a:cubicBezTo>
                  <a:pt x="71741" y="718042"/>
                  <a:pt x="86692" y="722275"/>
                  <a:pt x="101600" y="725715"/>
                </a:cubicBezTo>
                <a:cubicBezTo>
                  <a:pt x="149676" y="736809"/>
                  <a:pt x="199936" y="739141"/>
                  <a:pt x="246743" y="754743"/>
                </a:cubicBezTo>
                <a:cubicBezTo>
                  <a:pt x="325790" y="781092"/>
                  <a:pt x="260603" y="761878"/>
                  <a:pt x="377371" y="783772"/>
                </a:cubicBezTo>
                <a:cubicBezTo>
                  <a:pt x="607761" y="826970"/>
                  <a:pt x="443415" y="806715"/>
                  <a:pt x="711200" y="827315"/>
                </a:cubicBezTo>
                <a:cubicBezTo>
                  <a:pt x="900664" y="858892"/>
                  <a:pt x="720462" y="832123"/>
                  <a:pt x="1059543" y="856343"/>
                </a:cubicBezTo>
                <a:cubicBezTo>
                  <a:pt x="1314509" y="874555"/>
                  <a:pt x="1107978" y="862397"/>
                  <a:pt x="1291771" y="885372"/>
                </a:cubicBezTo>
                <a:cubicBezTo>
                  <a:pt x="1340018" y="891403"/>
                  <a:pt x="1388533" y="895048"/>
                  <a:pt x="1436914" y="899886"/>
                </a:cubicBezTo>
                <a:cubicBezTo>
                  <a:pt x="1550521" y="928287"/>
                  <a:pt x="1446490" y="905033"/>
                  <a:pt x="1625600" y="928915"/>
                </a:cubicBezTo>
                <a:cubicBezTo>
                  <a:pt x="1654771" y="932804"/>
                  <a:pt x="1683515" y="939540"/>
                  <a:pt x="1712686" y="943429"/>
                </a:cubicBezTo>
                <a:cubicBezTo>
                  <a:pt x="1756112" y="949219"/>
                  <a:pt x="1799771" y="953105"/>
                  <a:pt x="1843314" y="957943"/>
                </a:cubicBezTo>
                <a:cubicBezTo>
                  <a:pt x="1862666" y="962781"/>
                  <a:pt x="1881695" y="969178"/>
                  <a:pt x="1901371" y="972457"/>
                </a:cubicBezTo>
                <a:cubicBezTo>
                  <a:pt x="1988343" y="986953"/>
                  <a:pt x="2108481" y="994555"/>
                  <a:pt x="2191657" y="1001486"/>
                </a:cubicBezTo>
                <a:cubicBezTo>
                  <a:pt x="2215847" y="1006324"/>
                  <a:pt x="2240295" y="1010017"/>
                  <a:pt x="2264228" y="1016000"/>
                </a:cubicBezTo>
                <a:cubicBezTo>
                  <a:pt x="2279071" y="1019711"/>
                  <a:pt x="2292625" y="1028351"/>
                  <a:pt x="2307771" y="1030515"/>
                </a:cubicBezTo>
                <a:cubicBezTo>
                  <a:pt x="2326929" y="1033252"/>
                  <a:pt x="2346476" y="1030515"/>
                  <a:pt x="2365828" y="1030515"/>
                </a:cubicBezTo>
              </a:path>
            </a:pathLst>
          </a:custGeom>
          <a:noFill/>
          <a:ln w="76200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1" lang="en-US" sz="6600" i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700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86" y="796432"/>
            <a:ext cx="9601200" cy="536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reeform 12"/>
          <p:cNvSpPr/>
          <p:nvPr/>
        </p:nvSpPr>
        <p:spPr bwMode="auto">
          <a:xfrm>
            <a:off x="2858952" y="3456215"/>
            <a:ext cx="5332548" cy="582385"/>
          </a:xfrm>
          <a:custGeom>
            <a:avLst/>
            <a:gdLst>
              <a:gd name="connsiteX0" fmla="*/ 2061028 w 4847771"/>
              <a:gd name="connsiteY0" fmla="*/ 928915 h 1031731"/>
              <a:gd name="connsiteX1" fmla="*/ 2801257 w 4847771"/>
              <a:gd name="connsiteY1" fmla="*/ 943429 h 1031731"/>
              <a:gd name="connsiteX2" fmla="*/ 2859314 w 4847771"/>
              <a:gd name="connsiteY2" fmla="*/ 957943 h 1031731"/>
              <a:gd name="connsiteX3" fmla="*/ 3077028 w 4847771"/>
              <a:gd name="connsiteY3" fmla="*/ 972457 h 1031731"/>
              <a:gd name="connsiteX4" fmla="*/ 3251200 w 4847771"/>
              <a:gd name="connsiteY4" fmla="*/ 986972 h 1031731"/>
              <a:gd name="connsiteX5" fmla="*/ 3454400 w 4847771"/>
              <a:gd name="connsiteY5" fmla="*/ 972457 h 1031731"/>
              <a:gd name="connsiteX6" fmla="*/ 3585028 w 4847771"/>
              <a:gd name="connsiteY6" fmla="*/ 957943 h 1031731"/>
              <a:gd name="connsiteX7" fmla="*/ 3976914 w 4847771"/>
              <a:gd name="connsiteY7" fmla="*/ 972457 h 1031731"/>
              <a:gd name="connsiteX8" fmla="*/ 4267200 w 4847771"/>
              <a:gd name="connsiteY8" fmla="*/ 957943 h 1031731"/>
              <a:gd name="connsiteX9" fmla="*/ 4310743 w 4847771"/>
              <a:gd name="connsiteY9" fmla="*/ 943429 h 1031731"/>
              <a:gd name="connsiteX10" fmla="*/ 4354286 w 4847771"/>
              <a:gd name="connsiteY10" fmla="*/ 899886 h 1031731"/>
              <a:gd name="connsiteX11" fmla="*/ 4441371 w 4847771"/>
              <a:gd name="connsiteY11" fmla="*/ 841829 h 1031731"/>
              <a:gd name="connsiteX12" fmla="*/ 4499428 w 4847771"/>
              <a:gd name="connsiteY12" fmla="*/ 783772 h 1031731"/>
              <a:gd name="connsiteX13" fmla="*/ 4557486 w 4847771"/>
              <a:gd name="connsiteY13" fmla="*/ 769257 h 1031731"/>
              <a:gd name="connsiteX14" fmla="*/ 4644571 w 4847771"/>
              <a:gd name="connsiteY14" fmla="*/ 711200 h 1031731"/>
              <a:gd name="connsiteX15" fmla="*/ 4702628 w 4847771"/>
              <a:gd name="connsiteY15" fmla="*/ 667657 h 1031731"/>
              <a:gd name="connsiteX16" fmla="*/ 4746171 w 4847771"/>
              <a:gd name="connsiteY16" fmla="*/ 638629 h 1031731"/>
              <a:gd name="connsiteX17" fmla="*/ 4833257 w 4847771"/>
              <a:gd name="connsiteY17" fmla="*/ 464457 h 1031731"/>
              <a:gd name="connsiteX18" fmla="*/ 4847771 w 4847771"/>
              <a:gd name="connsiteY18" fmla="*/ 420915 h 1031731"/>
              <a:gd name="connsiteX19" fmla="*/ 4818743 w 4847771"/>
              <a:gd name="connsiteY19" fmla="*/ 348343 h 1031731"/>
              <a:gd name="connsiteX20" fmla="*/ 4717143 w 4847771"/>
              <a:gd name="connsiteY20" fmla="*/ 290286 h 1031731"/>
              <a:gd name="connsiteX21" fmla="*/ 4601028 w 4847771"/>
              <a:gd name="connsiteY21" fmla="*/ 232229 h 1031731"/>
              <a:gd name="connsiteX22" fmla="*/ 4528457 w 4847771"/>
              <a:gd name="connsiteY22" fmla="*/ 217715 h 1031731"/>
              <a:gd name="connsiteX23" fmla="*/ 4426857 w 4847771"/>
              <a:gd name="connsiteY23" fmla="*/ 188686 h 1031731"/>
              <a:gd name="connsiteX24" fmla="*/ 4339771 w 4847771"/>
              <a:gd name="connsiteY24" fmla="*/ 174172 h 1031731"/>
              <a:gd name="connsiteX25" fmla="*/ 4281714 w 4847771"/>
              <a:gd name="connsiteY25" fmla="*/ 159657 h 1031731"/>
              <a:gd name="connsiteX26" fmla="*/ 4122057 w 4847771"/>
              <a:gd name="connsiteY26" fmla="*/ 145143 h 1031731"/>
              <a:gd name="connsiteX27" fmla="*/ 3933371 w 4847771"/>
              <a:gd name="connsiteY27" fmla="*/ 116115 h 1031731"/>
              <a:gd name="connsiteX28" fmla="*/ 3875314 w 4847771"/>
              <a:gd name="connsiteY28" fmla="*/ 101600 h 1031731"/>
              <a:gd name="connsiteX29" fmla="*/ 3628571 w 4847771"/>
              <a:gd name="connsiteY29" fmla="*/ 72572 h 1031731"/>
              <a:gd name="connsiteX30" fmla="*/ 3556000 w 4847771"/>
              <a:gd name="connsiteY30" fmla="*/ 58057 h 1031731"/>
              <a:gd name="connsiteX31" fmla="*/ 3236686 w 4847771"/>
              <a:gd name="connsiteY31" fmla="*/ 29029 h 1031731"/>
              <a:gd name="connsiteX32" fmla="*/ 3106057 w 4847771"/>
              <a:gd name="connsiteY32" fmla="*/ 14515 h 1031731"/>
              <a:gd name="connsiteX33" fmla="*/ 2946400 w 4847771"/>
              <a:gd name="connsiteY33" fmla="*/ 0 h 1031731"/>
              <a:gd name="connsiteX34" fmla="*/ 2046514 w 4847771"/>
              <a:gd name="connsiteY34" fmla="*/ 14515 h 1031731"/>
              <a:gd name="connsiteX35" fmla="*/ 1843314 w 4847771"/>
              <a:gd name="connsiteY35" fmla="*/ 43543 h 1031731"/>
              <a:gd name="connsiteX36" fmla="*/ 1596571 w 4847771"/>
              <a:gd name="connsiteY36" fmla="*/ 58057 h 1031731"/>
              <a:gd name="connsiteX37" fmla="*/ 1465943 w 4847771"/>
              <a:gd name="connsiteY37" fmla="*/ 72572 h 1031731"/>
              <a:gd name="connsiteX38" fmla="*/ 928914 w 4847771"/>
              <a:gd name="connsiteY38" fmla="*/ 87086 h 1031731"/>
              <a:gd name="connsiteX39" fmla="*/ 740228 w 4847771"/>
              <a:gd name="connsiteY39" fmla="*/ 101600 h 1031731"/>
              <a:gd name="connsiteX40" fmla="*/ 653143 w 4847771"/>
              <a:gd name="connsiteY40" fmla="*/ 116115 h 1031731"/>
              <a:gd name="connsiteX41" fmla="*/ 508000 w 4847771"/>
              <a:gd name="connsiteY41" fmla="*/ 130629 h 1031731"/>
              <a:gd name="connsiteX42" fmla="*/ 362857 w 4847771"/>
              <a:gd name="connsiteY42" fmla="*/ 174172 h 1031731"/>
              <a:gd name="connsiteX43" fmla="*/ 319314 w 4847771"/>
              <a:gd name="connsiteY43" fmla="*/ 188686 h 1031731"/>
              <a:gd name="connsiteX44" fmla="*/ 261257 w 4847771"/>
              <a:gd name="connsiteY44" fmla="*/ 217715 h 1031731"/>
              <a:gd name="connsiteX45" fmla="*/ 174171 w 4847771"/>
              <a:gd name="connsiteY45" fmla="*/ 304800 h 1031731"/>
              <a:gd name="connsiteX46" fmla="*/ 87086 w 4847771"/>
              <a:gd name="connsiteY46" fmla="*/ 406400 h 1031731"/>
              <a:gd name="connsiteX47" fmla="*/ 58057 w 4847771"/>
              <a:gd name="connsiteY47" fmla="*/ 493486 h 1031731"/>
              <a:gd name="connsiteX48" fmla="*/ 0 w 4847771"/>
              <a:gd name="connsiteY48" fmla="*/ 580572 h 1031731"/>
              <a:gd name="connsiteX49" fmla="*/ 14514 w 4847771"/>
              <a:gd name="connsiteY49" fmla="*/ 682172 h 1031731"/>
              <a:gd name="connsiteX50" fmla="*/ 58057 w 4847771"/>
              <a:gd name="connsiteY50" fmla="*/ 711200 h 1031731"/>
              <a:gd name="connsiteX51" fmla="*/ 101600 w 4847771"/>
              <a:gd name="connsiteY51" fmla="*/ 725715 h 1031731"/>
              <a:gd name="connsiteX52" fmla="*/ 246743 w 4847771"/>
              <a:gd name="connsiteY52" fmla="*/ 754743 h 1031731"/>
              <a:gd name="connsiteX53" fmla="*/ 377371 w 4847771"/>
              <a:gd name="connsiteY53" fmla="*/ 783772 h 1031731"/>
              <a:gd name="connsiteX54" fmla="*/ 711200 w 4847771"/>
              <a:gd name="connsiteY54" fmla="*/ 827315 h 1031731"/>
              <a:gd name="connsiteX55" fmla="*/ 1059543 w 4847771"/>
              <a:gd name="connsiteY55" fmla="*/ 856343 h 1031731"/>
              <a:gd name="connsiteX56" fmla="*/ 1291771 w 4847771"/>
              <a:gd name="connsiteY56" fmla="*/ 885372 h 1031731"/>
              <a:gd name="connsiteX57" fmla="*/ 1436914 w 4847771"/>
              <a:gd name="connsiteY57" fmla="*/ 899886 h 1031731"/>
              <a:gd name="connsiteX58" fmla="*/ 1625600 w 4847771"/>
              <a:gd name="connsiteY58" fmla="*/ 928915 h 1031731"/>
              <a:gd name="connsiteX59" fmla="*/ 1712686 w 4847771"/>
              <a:gd name="connsiteY59" fmla="*/ 943429 h 1031731"/>
              <a:gd name="connsiteX60" fmla="*/ 1843314 w 4847771"/>
              <a:gd name="connsiteY60" fmla="*/ 957943 h 1031731"/>
              <a:gd name="connsiteX61" fmla="*/ 1901371 w 4847771"/>
              <a:gd name="connsiteY61" fmla="*/ 972457 h 1031731"/>
              <a:gd name="connsiteX62" fmla="*/ 2191657 w 4847771"/>
              <a:gd name="connsiteY62" fmla="*/ 1001486 h 1031731"/>
              <a:gd name="connsiteX63" fmla="*/ 2264228 w 4847771"/>
              <a:gd name="connsiteY63" fmla="*/ 1016000 h 1031731"/>
              <a:gd name="connsiteX64" fmla="*/ 2307771 w 4847771"/>
              <a:gd name="connsiteY64" fmla="*/ 1030515 h 1031731"/>
              <a:gd name="connsiteX65" fmla="*/ 2365828 w 4847771"/>
              <a:gd name="connsiteY65" fmla="*/ 1030515 h 1031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847771" h="1031731">
                <a:moveTo>
                  <a:pt x="2061028" y="928915"/>
                </a:moveTo>
                <a:lnTo>
                  <a:pt x="2801257" y="943429"/>
                </a:lnTo>
                <a:cubicBezTo>
                  <a:pt x="2821192" y="944154"/>
                  <a:pt x="2839476" y="955855"/>
                  <a:pt x="2859314" y="957943"/>
                </a:cubicBezTo>
                <a:cubicBezTo>
                  <a:pt x="2931647" y="965557"/>
                  <a:pt x="3004494" y="967084"/>
                  <a:pt x="3077028" y="972457"/>
                </a:cubicBezTo>
                <a:lnTo>
                  <a:pt x="3251200" y="986972"/>
                </a:lnTo>
                <a:lnTo>
                  <a:pt x="3454400" y="972457"/>
                </a:lnTo>
                <a:cubicBezTo>
                  <a:pt x="3498046" y="968662"/>
                  <a:pt x="3541217" y="957943"/>
                  <a:pt x="3585028" y="957943"/>
                </a:cubicBezTo>
                <a:cubicBezTo>
                  <a:pt x="3715746" y="957943"/>
                  <a:pt x="3846285" y="967619"/>
                  <a:pt x="3976914" y="972457"/>
                </a:cubicBezTo>
                <a:cubicBezTo>
                  <a:pt x="4073676" y="967619"/>
                  <a:pt x="4170681" y="966336"/>
                  <a:pt x="4267200" y="957943"/>
                </a:cubicBezTo>
                <a:cubicBezTo>
                  <a:pt x="4282442" y="956618"/>
                  <a:pt x="4298013" y="951916"/>
                  <a:pt x="4310743" y="943429"/>
                </a:cubicBezTo>
                <a:cubicBezTo>
                  <a:pt x="4327822" y="932043"/>
                  <a:pt x="4338083" y="912488"/>
                  <a:pt x="4354286" y="899886"/>
                </a:cubicBezTo>
                <a:cubicBezTo>
                  <a:pt x="4381825" y="878467"/>
                  <a:pt x="4416702" y="866498"/>
                  <a:pt x="4441371" y="841829"/>
                </a:cubicBezTo>
                <a:cubicBezTo>
                  <a:pt x="4460723" y="822477"/>
                  <a:pt x="4476220" y="798277"/>
                  <a:pt x="4499428" y="783772"/>
                </a:cubicBezTo>
                <a:cubicBezTo>
                  <a:pt x="4516344" y="773199"/>
                  <a:pt x="4538133" y="774095"/>
                  <a:pt x="4557486" y="769257"/>
                </a:cubicBezTo>
                <a:cubicBezTo>
                  <a:pt x="4658814" y="667929"/>
                  <a:pt x="4546547" y="767214"/>
                  <a:pt x="4644571" y="711200"/>
                </a:cubicBezTo>
                <a:cubicBezTo>
                  <a:pt x="4665574" y="699198"/>
                  <a:pt x="4682943" y="681717"/>
                  <a:pt x="4702628" y="667657"/>
                </a:cubicBezTo>
                <a:cubicBezTo>
                  <a:pt x="4716823" y="657518"/>
                  <a:pt x="4731657" y="648305"/>
                  <a:pt x="4746171" y="638629"/>
                </a:cubicBezTo>
                <a:cubicBezTo>
                  <a:pt x="4821201" y="526084"/>
                  <a:pt x="4793196" y="584640"/>
                  <a:pt x="4833257" y="464457"/>
                </a:cubicBezTo>
                <a:lnTo>
                  <a:pt x="4847771" y="420915"/>
                </a:lnTo>
                <a:cubicBezTo>
                  <a:pt x="4838095" y="396724"/>
                  <a:pt x="4834375" y="369186"/>
                  <a:pt x="4818743" y="348343"/>
                </a:cubicBezTo>
                <a:cubicBezTo>
                  <a:pt x="4789453" y="309289"/>
                  <a:pt x="4757700" y="303805"/>
                  <a:pt x="4717143" y="290286"/>
                </a:cubicBezTo>
                <a:cubicBezTo>
                  <a:pt x="4668130" y="257610"/>
                  <a:pt x="4665589" y="251597"/>
                  <a:pt x="4601028" y="232229"/>
                </a:cubicBezTo>
                <a:cubicBezTo>
                  <a:pt x="4577399" y="225140"/>
                  <a:pt x="4552390" y="223698"/>
                  <a:pt x="4528457" y="217715"/>
                </a:cubicBezTo>
                <a:cubicBezTo>
                  <a:pt x="4417784" y="190046"/>
                  <a:pt x="4562608" y="215836"/>
                  <a:pt x="4426857" y="188686"/>
                </a:cubicBezTo>
                <a:cubicBezTo>
                  <a:pt x="4397999" y="182915"/>
                  <a:pt x="4368629" y="179944"/>
                  <a:pt x="4339771" y="174172"/>
                </a:cubicBezTo>
                <a:cubicBezTo>
                  <a:pt x="4320210" y="170260"/>
                  <a:pt x="4301487" y="162293"/>
                  <a:pt x="4281714" y="159657"/>
                </a:cubicBezTo>
                <a:cubicBezTo>
                  <a:pt x="4228744" y="152594"/>
                  <a:pt x="4175276" y="149981"/>
                  <a:pt x="4122057" y="145143"/>
                </a:cubicBezTo>
                <a:cubicBezTo>
                  <a:pt x="3991045" y="112391"/>
                  <a:pt x="4150706" y="149552"/>
                  <a:pt x="3933371" y="116115"/>
                </a:cubicBezTo>
                <a:cubicBezTo>
                  <a:pt x="3913655" y="113082"/>
                  <a:pt x="3894940" y="105168"/>
                  <a:pt x="3875314" y="101600"/>
                </a:cubicBezTo>
                <a:cubicBezTo>
                  <a:pt x="3796888" y="87341"/>
                  <a:pt x="3706407" y="80355"/>
                  <a:pt x="3628571" y="72572"/>
                </a:cubicBezTo>
                <a:cubicBezTo>
                  <a:pt x="3604381" y="67734"/>
                  <a:pt x="3580422" y="61546"/>
                  <a:pt x="3556000" y="58057"/>
                </a:cubicBezTo>
                <a:cubicBezTo>
                  <a:pt x="3437382" y="41111"/>
                  <a:pt x="3361488" y="40374"/>
                  <a:pt x="3236686" y="29029"/>
                </a:cubicBezTo>
                <a:cubicBezTo>
                  <a:pt x="3193055" y="25063"/>
                  <a:pt x="3149651" y="18874"/>
                  <a:pt x="3106057" y="14515"/>
                </a:cubicBezTo>
                <a:lnTo>
                  <a:pt x="2946400" y="0"/>
                </a:lnTo>
                <a:lnTo>
                  <a:pt x="2046514" y="14515"/>
                </a:lnTo>
                <a:cubicBezTo>
                  <a:pt x="1913995" y="18301"/>
                  <a:pt x="1959221" y="33464"/>
                  <a:pt x="1843314" y="43543"/>
                </a:cubicBezTo>
                <a:cubicBezTo>
                  <a:pt x="1761234" y="50680"/>
                  <a:pt x="1678718" y="51738"/>
                  <a:pt x="1596571" y="58057"/>
                </a:cubicBezTo>
                <a:cubicBezTo>
                  <a:pt x="1552889" y="61417"/>
                  <a:pt x="1509712" y="70669"/>
                  <a:pt x="1465943" y="72572"/>
                </a:cubicBezTo>
                <a:cubicBezTo>
                  <a:pt x="1287037" y="80351"/>
                  <a:pt x="1107924" y="82248"/>
                  <a:pt x="928914" y="87086"/>
                </a:cubicBezTo>
                <a:cubicBezTo>
                  <a:pt x="866019" y="91924"/>
                  <a:pt x="802963" y="94996"/>
                  <a:pt x="740228" y="101600"/>
                </a:cubicBezTo>
                <a:cubicBezTo>
                  <a:pt x="710961" y="104681"/>
                  <a:pt x="682345" y="112465"/>
                  <a:pt x="653143" y="116115"/>
                </a:cubicBezTo>
                <a:cubicBezTo>
                  <a:pt x="604896" y="122146"/>
                  <a:pt x="556381" y="125791"/>
                  <a:pt x="508000" y="130629"/>
                </a:cubicBezTo>
                <a:cubicBezTo>
                  <a:pt x="420254" y="152565"/>
                  <a:pt x="468872" y="138834"/>
                  <a:pt x="362857" y="174172"/>
                </a:cubicBezTo>
                <a:cubicBezTo>
                  <a:pt x="348343" y="179010"/>
                  <a:pt x="332998" y="181844"/>
                  <a:pt x="319314" y="188686"/>
                </a:cubicBezTo>
                <a:lnTo>
                  <a:pt x="261257" y="217715"/>
                </a:lnTo>
                <a:cubicBezTo>
                  <a:pt x="210154" y="294367"/>
                  <a:pt x="258186" y="232787"/>
                  <a:pt x="174171" y="304800"/>
                </a:cubicBezTo>
                <a:cubicBezTo>
                  <a:pt x="131716" y="341190"/>
                  <a:pt x="121503" y="360510"/>
                  <a:pt x="87086" y="406400"/>
                </a:cubicBezTo>
                <a:cubicBezTo>
                  <a:pt x="77410" y="435429"/>
                  <a:pt x="75030" y="468026"/>
                  <a:pt x="58057" y="493486"/>
                </a:cubicBezTo>
                <a:lnTo>
                  <a:pt x="0" y="580572"/>
                </a:lnTo>
                <a:cubicBezTo>
                  <a:pt x="4838" y="614439"/>
                  <a:pt x="620" y="650910"/>
                  <a:pt x="14514" y="682172"/>
                </a:cubicBezTo>
                <a:cubicBezTo>
                  <a:pt x="21599" y="698112"/>
                  <a:pt x="42455" y="703399"/>
                  <a:pt x="58057" y="711200"/>
                </a:cubicBezTo>
                <a:cubicBezTo>
                  <a:pt x="71741" y="718042"/>
                  <a:pt x="86692" y="722275"/>
                  <a:pt x="101600" y="725715"/>
                </a:cubicBezTo>
                <a:cubicBezTo>
                  <a:pt x="149676" y="736809"/>
                  <a:pt x="199936" y="739141"/>
                  <a:pt x="246743" y="754743"/>
                </a:cubicBezTo>
                <a:cubicBezTo>
                  <a:pt x="325790" y="781092"/>
                  <a:pt x="260603" y="761878"/>
                  <a:pt x="377371" y="783772"/>
                </a:cubicBezTo>
                <a:cubicBezTo>
                  <a:pt x="607761" y="826970"/>
                  <a:pt x="443415" y="806715"/>
                  <a:pt x="711200" y="827315"/>
                </a:cubicBezTo>
                <a:cubicBezTo>
                  <a:pt x="900664" y="858892"/>
                  <a:pt x="720462" y="832123"/>
                  <a:pt x="1059543" y="856343"/>
                </a:cubicBezTo>
                <a:cubicBezTo>
                  <a:pt x="1314509" y="874555"/>
                  <a:pt x="1107978" y="862397"/>
                  <a:pt x="1291771" y="885372"/>
                </a:cubicBezTo>
                <a:cubicBezTo>
                  <a:pt x="1340018" y="891403"/>
                  <a:pt x="1388533" y="895048"/>
                  <a:pt x="1436914" y="899886"/>
                </a:cubicBezTo>
                <a:cubicBezTo>
                  <a:pt x="1550521" y="928287"/>
                  <a:pt x="1446490" y="905033"/>
                  <a:pt x="1625600" y="928915"/>
                </a:cubicBezTo>
                <a:cubicBezTo>
                  <a:pt x="1654771" y="932804"/>
                  <a:pt x="1683515" y="939540"/>
                  <a:pt x="1712686" y="943429"/>
                </a:cubicBezTo>
                <a:cubicBezTo>
                  <a:pt x="1756112" y="949219"/>
                  <a:pt x="1799771" y="953105"/>
                  <a:pt x="1843314" y="957943"/>
                </a:cubicBezTo>
                <a:cubicBezTo>
                  <a:pt x="1862666" y="962781"/>
                  <a:pt x="1881695" y="969178"/>
                  <a:pt x="1901371" y="972457"/>
                </a:cubicBezTo>
                <a:cubicBezTo>
                  <a:pt x="1988343" y="986953"/>
                  <a:pt x="2108481" y="994555"/>
                  <a:pt x="2191657" y="1001486"/>
                </a:cubicBezTo>
                <a:cubicBezTo>
                  <a:pt x="2215847" y="1006324"/>
                  <a:pt x="2240295" y="1010017"/>
                  <a:pt x="2264228" y="1016000"/>
                </a:cubicBezTo>
                <a:cubicBezTo>
                  <a:pt x="2279071" y="1019711"/>
                  <a:pt x="2292625" y="1028351"/>
                  <a:pt x="2307771" y="1030515"/>
                </a:cubicBezTo>
                <a:cubicBezTo>
                  <a:pt x="2326929" y="1033252"/>
                  <a:pt x="2346476" y="1030515"/>
                  <a:pt x="2365828" y="1030515"/>
                </a:cubicBezTo>
              </a:path>
            </a:pathLst>
          </a:custGeom>
          <a:noFill/>
          <a:ln w="76200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1" lang="en-US" sz="6600" i="1" smtClean="0">
              <a:solidFill>
                <a:srgbClr val="FF0000"/>
              </a:solidFill>
            </a:endParaRPr>
          </a:p>
        </p:txBody>
      </p:sp>
      <p:sp>
        <p:nvSpPr>
          <p:cNvPr id="14" name="Striped Right Arrow 13"/>
          <p:cNvSpPr/>
          <p:nvPr/>
        </p:nvSpPr>
        <p:spPr bwMode="auto">
          <a:xfrm rot="9764306">
            <a:off x="7816234" y="3181301"/>
            <a:ext cx="1267322" cy="636430"/>
          </a:xfrm>
          <a:prstGeom prst="stripedRightArrow">
            <a:avLst/>
          </a:prstGeom>
          <a:solidFill>
            <a:srgbClr val="FF0000"/>
          </a:solid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6600" smtClean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09900" y="2056434"/>
            <a:ext cx="5029200" cy="839166"/>
          </a:xfrm>
          <a:prstGeom prst="rect">
            <a:avLst/>
          </a:prstGeom>
          <a:solidFill>
            <a:srgbClr val="FFC000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click on item . . . and . . .</a:t>
            </a:r>
          </a:p>
        </p:txBody>
      </p:sp>
    </p:spTree>
    <p:extLst>
      <p:ext uri="{BB962C8B-B14F-4D97-AF65-F5344CB8AC3E}">
        <p14:creationId xmlns:p14="http://schemas.microsoft.com/office/powerpoint/2010/main" val="2812007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642566"/>
            <a:ext cx="9601200" cy="560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086100" y="3124200"/>
            <a:ext cx="4158342" cy="1015663"/>
          </a:xfrm>
          <a:prstGeom prst="rect">
            <a:avLst/>
          </a:prstGeom>
          <a:solidFill>
            <a:srgbClr val="FFC000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voilá</a:t>
            </a:r>
            <a:endParaRPr lang="en-US" sz="3600" b="1" i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386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642566"/>
            <a:ext cx="9601200" cy="560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1"/>
          <p:cNvSpPr/>
          <p:nvPr/>
        </p:nvSpPr>
        <p:spPr bwMode="auto">
          <a:xfrm>
            <a:off x="4427514" y="1629228"/>
            <a:ext cx="1250338" cy="466541"/>
          </a:xfrm>
          <a:custGeom>
            <a:avLst/>
            <a:gdLst>
              <a:gd name="connsiteX0" fmla="*/ 449942 w 1512909"/>
              <a:gd name="connsiteY0" fmla="*/ 595086 h 683062"/>
              <a:gd name="connsiteX1" fmla="*/ 957942 w 1512909"/>
              <a:gd name="connsiteY1" fmla="*/ 595086 h 683062"/>
              <a:gd name="connsiteX2" fmla="*/ 1277257 w 1512909"/>
              <a:gd name="connsiteY2" fmla="*/ 609600 h 683062"/>
              <a:gd name="connsiteX3" fmla="*/ 1422400 w 1512909"/>
              <a:gd name="connsiteY3" fmla="*/ 638629 h 683062"/>
              <a:gd name="connsiteX4" fmla="*/ 1494971 w 1512909"/>
              <a:gd name="connsiteY4" fmla="*/ 624114 h 683062"/>
              <a:gd name="connsiteX5" fmla="*/ 1494971 w 1512909"/>
              <a:gd name="connsiteY5" fmla="*/ 304800 h 683062"/>
              <a:gd name="connsiteX6" fmla="*/ 1349828 w 1512909"/>
              <a:gd name="connsiteY6" fmla="*/ 159657 h 683062"/>
              <a:gd name="connsiteX7" fmla="*/ 1306285 w 1512909"/>
              <a:gd name="connsiteY7" fmla="*/ 130629 h 683062"/>
              <a:gd name="connsiteX8" fmla="*/ 1262742 w 1512909"/>
              <a:gd name="connsiteY8" fmla="*/ 101600 h 683062"/>
              <a:gd name="connsiteX9" fmla="*/ 1190171 w 1512909"/>
              <a:gd name="connsiteY9" fmla="*/ 87086 h 683062"/>
              <a:gd name="connsiteX10" fmla="*/ 1103085 w 1512909"/>
              <a:gd name="connsiteY10" fmla="*/ 58057 h 683062"/>
              <a:gd name="connsiteX11" fmla="*/ 1059542 w 1512909"/>
              <a:gd name="connsiteY11" fmla="*/ 43543 h 683062"/>
              <a:gd name="connsiteX12" fmla="*/ 972457 w 1512909"/>
              <a:gd name="connsiteY12" fmla="*/ 29029 h 683062"/>
              <a:gd name="connsiteX13" fmla="*/ 798285 w 1512909"/>
              <a:gd name="connsiteY13" fmla="*/ 14514 h 683062"/>
              <a:gd name="connsiteX14" fmla="*/ 682171 w 1512909"/>
              <a:gd name="connsiteY14" fmla="*/ 0 h 683062"/>
              <a:gd name="connsiteX15" fmla="*/ 537028 w 1512909"/>
              <a:gd name="connsiteY15" fmla="*/ 14514 h 683062"/>
              <a:gd name="connsiteX16" fmla="*/ 362857 w 1512909"/>
              <a:gd name="connsiteY16" fmla="*/ 43543 h 683062"/>
              <a:gd name="connsiteX17" fmla="*/ 217714 w 1512909"/>
              <a:gd name="connsiteY17" fmla="*/ 72572 h 683062"/>
              <a:gd name="connsiteX18" fmla="*/ 145142 w 1512909"/>
              <a:gd name="connsiteY18" fmla="*/ 101600 h 683062"/>
              <a:gd name="connsiteX19" fmla="*/ 58057 w 1512909"/>
              <a:gd name="connsiteY19" fmla="*/ 130629 h 683062"/>
              <a:gd name="connsiteX20" fmla="*/ 29028 w 1512909"/>
              <a:gd name="connsiteY20" fmla="*/ 174172 h 683062"/>
              <a:gd name="connsiteX21" fmla="*/ 0 w 1512909"/>
              <a:gd name="connsiteY21" fmla="*/ 261257 h 683062"/>
              <a:gd name="connsiteX22" fmla="*/ 14514 w 1512909"/>
              <a:gd name="connsiteY22" fmla="*/ 391886 h 683062"/>
              <a:gd name="connsiteX23" fmla="*/ 29028 w 1512909"/>
              <a:gd name="connsiteY23" fmla="*/ 449943 h 683062"/>
              <a:gd name="connsiteX24" fmla="*/ 116114 w 1512909"/>
              <a:gd name="connsiteY24" fmla="*/ 537029 h 683062"/>
              <a:gd name="connsiteX25" fmla="*/ 145142 w 1512909"/>
              <a:gd name="connsiteY25" fmla="*/ 580572 h 683062"/>
              <a:gd name="connsiteX26" fmla="*/ 203200 w 1512909"/>
              <a:gd name="connsiteY26" fmla="*/ 609600 h 683062"/>
              <a:gd name="connsiteX27" fmla="*/ 290285 w 1512909"/>
              <a:gd name="connsiteY27" fmla="*/ 653143 h 683062"/>
              <a:gd name="connsiteX28" fmla="*/ 333828 w 1512909"/>
              <a:gd name="connsiteY28" fmla="*/ 682172 h 683062"/>
              <a:gd name="connsiteX29" fmla="*/ 551542 w 1512909"/>
              <a:gd name="connsiteY29" fmla="*/ 667657 h 683062"/>
              <a:gd name="connsiteX30" fmla="*/ 595085 w 1512909"/>
              <a:gd name="connsiteY30" fmla="*/ 653143 h 683062"/>
              <a:gd name="connsiteX31" fmla="*/ 682171 w 1512909"/>
              <a:gd name="connsiteY31" fmla="*/ 638629 h 68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512909" h="683062">
                <a:moveTo>
                  <a:pt x="449942" y="595086"/>
                </a:moveTo>
                <a:cubicBezTo>
                  <a:pt x="810005" y="627818"/>
                  <a:pt x="372078" y="595086"/>
                  <a:pt x="957942" y="595086"/>
                </a:cubicBezTo>
                <a:cubicBezTo>
                  <a:pt x="1064490" y="595086"/>
                  <a:pt x="1170819" y="604762"/>
                  <a:pt x="1277257" y="609600"/>
                </a:cubicBezTo>
                <a:cubicBezTo>
                  <a:pt x="1315617" y="619190"/>
                  <a:pt x="1386817" y="638629"/>
                  <a:pt x="1422400" y="638629"/>
                </a:cubicBezTo>
                <a:cubicBezTo>
                  <a:pt x="1447069" y="638629"/>
                  <a:pt x="1470781" y="628952"/>
                  <a:pt x="1494971" y="624114"/>
                </a:cubicBezTo>
                <a:cubicBezTo>
                  <a:pt x="1509630" y="506842"/>
                  <a:pt x="1526675" y="431617"/>
                  <a:pt x="1494971" y="304800"/>
                </a:cubicBezTo>
                <a:cubicBezTo>
                  <a:pt x="1475619" y="227390"/>
                  <a:pt x="1407886" y="198362"/>
                  <a:pt x="1349828" y="159657"/>
                </a:cubicBezTo>
                <a:lnTo>
                  <a:pt x="1306285" y="130629"/>
                </a:lnTo>
                <a:cubicBezTo>
                  <a:pt x="1291771" y="120953"/>
                  <a:pt x="1279847" y="105021"/>
                  <a:pt x="1262742" y="101600"/>
                </a:cubicBezTo>
                <a:cubicBezTo>
                  <a:pt x="1238552" y="96762"/>
                  <a:pt x="1213971" y="93577"/>
                  <a:pt x="1190171" y="87086"/>
                </a:cubicBezTo>
                <a:cubicBezTo>
                  <a:pt x="1160650" y="79035"/>
                  <a:pt x="1132114" y="67733"/>
                  <a:pt x="1103085" y="58057"/>
                </a:cubicBezTo>
                <a:cubicBezTo>
                  <a:pt x="1088571" y="53219"/>
                  <a:pt x="1074633" y="46058"/>
                  <a:pt x="1059542" y="43543"/>
                </a:cubicBezTo>
                <a:cubicBezTo>
                  <a:pt x="1030514" y="38705"/>
                  <a:pt x="1001706" y="32279"/>
                  <a:pt x="972457" y="29029"/>
                </a:cubicBezTo>
                <a:cubicBezTo>
                  <a:pt x="914555" y="22595"/>
                  <a:pt x="856254" y="20311"/>
                  <a:pt x="798285" y="14514"/>
                </a:cubicBezTo>
                <a:cubicBezTo>
                  <a:pt x="759473" y="10633"/>
                  <a:pt x="720876" y="4838"/>
                  <a:pt x="682171" y="0"/>
                </a:cubicBezTo>
                <a:cubicBezTo>
                  <a:pt x="633790" y="4838"/>
                  <a:pt x="585204" y="7944"/>
                  <a:pt x="537028" y="14514"/>
                </a:cubicBezTo>
                <a:cubicBezTo>
                  <a:pt x="478710" y="22467"/>
                  <a:pt x="419958" y="29268"/>
                  <a:pt x="362857" y="43543"/>
                </a:cubicBezTo>
                <a:cubicBezTo>
                  <a:pt x="276250" y="65194"/>
                  <a:pt x="324476" y="54777"/>
                  <a:pt x="217714" y="72572"/>
                </a:cubicBezTo>
                <a:cubicBezTo>
                  <a:pt x="193523" y="82248"/>
                  <a:pt x="169627" y="92696"/>
                  <a:pt x="145142" y="101600"/>
                </a:cubicBezTo>
                <a:cubicBezTo>
                  <a:pt x="116386" y="112057"/>
                  <a:pt x="58057" y="130629"/>
                  <a:pt x="58057" y="130629"/>
                </a:cubicBezTo>
                <a:cubicBezTo>
                  <a:pt x="48381" y="145143"/>
                  <a:pt x="36113" y="158231"/>
                  <a:pt x="29028" y="174172"/>
                </a:cubicBezTo>
                <a:cubicBezTo>
                  <a:pt x="16601" y="202133"/>
                  <a:pt x="0" y="261257"/>
                  <a:pt x="0" y="261257"/>
                </a:cubicBezTo>
                <a:cubicBezTo>
                  <a:pt x="4838" y="304800"/>
                  <a:pt x="7852" y="348584"/>
                  <a:pt x="14514" y="391886"/>
                </a:cubicBezTo>
                <a:cubicBezTo>
                  <a:pt x="17547" y="411602"/>
                  <a:pt x="17589" y="433601"/>
                  <a:pt x="29028" y="449943"/>
                </a:cubicBezTo>
                <a:cubicBezTo>
                  <a:pt x="52570" y="483575"/>
                  <a:pt x="93342" y="502871"/>
                  <a:pt x="116114" y="537029"/>
                </a:cubicBezTo>
                <a:cubicBezTo>
                  <a:pt x="125790" y="551543"/>
                  <a:pt x="131741" y="569405"/>
                  <a:pt x="145142" y="580572"/>
                </a:cubicBezTo>
                <a:cubicBezTo>
                  <a:pt x="161764" y="594423"/>
                  <a:pt x="184414" y="598865"/>
                  <a:pt x="203200" y="609600"/>
                </a:cubicBezTo>
                <a:cubicBezTo>
                  <a:pt x="281986" y="654620"/>
                  <a:pt x="210447" y="626531"/>
                  <a:pt x="290285" y="653143"/>
                </a:cubicBezTo>
                <a:cubicBezTo>
                  <a:pt x="304799" y="662819"/>
                  <a:pt x="316411" y="681204"/>
                  <a:pt x="333828" y="682172"/>
                </a:cubicBezTo>
                <a:cubicBezTo>
                  <a:pt x="406448" y="686206"/>
                  <a:pt x="479254" y="675689"/>
                  <a:pt x="551542" y="667657"/>
                </a:cubicBezTo>
                <a:cubicBezTo>
                  <a:pt x="566748" y="665967"/>
                  <a:pt x="580374" y="657346"/>
                  <a:pt x="595085" y="653143"/>
                </a:cubicBezTo>
                <a:cubicBezTo>
                  <a:pt x="654099" y="636282"/>
                  <a:pt x="637284" y="638629"/>
                  <a:pt x="682171" y="638629"/>
                </a:cubicBezTo>
              </a:path>
            </a:pathLst>
          </a:custGeom>
          <a:noFill/>
          <a:ln w="76200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1" lang="en-US" sz="6600" i="1" smtClean="0">
              <a:solidFill>
                <a:srgbClr val="FF0000"/>
              </a:solidFill>
            </a:endParaRPr>
          </a:p>
        </p:txBody>
      </p:sp>
      <p:sp>
        <p:nvSpPr>
          <p:cNvPr id="5" name="Striped Right Arrow 4"/>
          <p:cNvSpPr/>
          <p:nvPr/>
        </p:nvSpPr>
        <p:spPr bwMode="auto">
          <a:xfrm rot="13530924">
            <a:off x="5423998" y="2185643"/>
            <a:ext cx="1267322" cy="636430"/>
          </a:xfrm>
          <a:prstGeom prst="stripedRightArrow">
            <a:avLst/>
          </a:prstGeom>
          <a:solidFill>
            <a:srgbClr val="FF0000"/>
          </a:solid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660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949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685800"/>
            <a:ext cx="9601200" cy="559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570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2925" y="5105400"/>
            <a:ext cx="1825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4525" y="2590800"/>
            <a:ext cx="1857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65" y="228600"/>
            <a:ext cx="833828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28700" y="1419761"/>
            <a:ext cx="8229600" cy="1323439"/>
          </a:xfrm>
          <a:prstGeom prst="rect">
            <a:avLst/>
          </a:prstGeom>
          <a:solidFill>
            <a:schemeClr val="accent1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this should also be very useful when it comes time to start thinking about your class project</a:t>
            </a:r>
          </a:p>
        </p:txBody>
      </p:sp>
    </p:spTree>
    <p:extLst>
      <p:ext uri="{BB962C8B-B14F-4D97-AF65-F5344CB8AC3E}">
        <p14:creationId xmlns:p14="http://schemas.microsoft.com/office/powerpoint/2010/main" val="1941302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478727" y="1504950"/>
            <a:ext cx="2380780" cy="76944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REM . . .</a:t>
            </a:r>
            <a:endParaRPr lang="en-US" sz="44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4712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blogs-images.forbes.com/tonybradley/files/2014/07/surfacepro3primary_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24" y="1066800"/>
            <a:ext cx="8870576" cy="499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 rot="19925762">
            <a:off x="511714" y="1363536"/>
            <a:ext cx="3670266" cy="2090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SlantUp">
              <a:avLst>
                <a:gd name="adj" fmla="val 27356"/>
              </a:avLst>
            </a:prstTxWarp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defRPr/>
            </a:pP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itchFamily="34" charset="0"/>
            </a:endParaRPr>
          </a:p>
          <a:p>
            <a:pPr algn="ctr" eaLnBrk="0" hangingPunc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Laptops </a:t>
            </a:r>
          </a:p>
          <a:p>
            <a:pPr algn="ctr" eaLnBrk="0" hangingPunc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Welcome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14388" y="5988050"/>
            <a:ext cx="85201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400" dirty="0">
                <a:solidFill>
                  <a:srgbClr val="000000"/>
                </a:solidFill>
                <a:latin typeface="Verdana" pitchFamily="34" charset="0"/>
              </a:rPr>
              <a:t>(in fact, they’re encouraged)</a:t>
            </a:r>
          </a:p>
        </p:txBody>
      </p:sp>
    </p:spTree>
    <p:extLst>
      <p:ext uri="{BB962C8B-B14F-4D97-AF65-F5344CB8AC3E}">
        <p14:creationId xmlns:p14="http://schemas.microsoft.com/office/powerpoint/2010/main" val="3664785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Image result for Yellow penc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181" y="115896"/>
            <a:ext cx="5230319" cy="666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326" y="381000"/>
            <a:ext cx="5709774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809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ChangeArrowheads="1"/>
          </p:cNvSpPr>
          <p:nvPr/>
        </p:nvSpPr>
        <p:spPr bwMode="auto">
          <a:xfrm>
            <a:off x="3278985" y="4610131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3" name="AutoShape 3"/>
          <p:cNvSpPr>
            <a:spLocks noChangeArrowheads="1"/>
          </p:cNvSpPr>
          <p:nvPr/>
        </p:nvSpPr>
        <p:spPr bwMode="auto">
          <a:xfrm>
            <a:off x="2850360" y="3943381"/>
            <a:ext cx="2019896" cy="733663"/>
          </a:xfrm>
          <a:prstGeom prst="leftArrow">
            <a:avLst>
              <a:gd name="adj1" fmla="val 50000"/>
              <a:gd name="adj2" fmla="val 4027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 flipV="1">
            <a:off x="2078834" y="4867306"/>
            <a:ext cx="1098352" cy="733663"/>
          </a:xfrm>
          <a:prstGeom prst="lef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2078834" y="6572251"/>
            <a:ext cx="1098352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2807494" y="4610131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3579019" y="5010181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3643314" y="5295931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9" name="AutoShape 9"/>
          <p:cNvSpPr>
            <a:spLocks noChangeArrowheads="1"/>
          </p:cNvSpPr>
          <p:nvPr/>
        </p:nvSpPr>
        <p:spPr bwMode="auto">
          <a:xfrm>
            <a:off x="3064669" y="5334031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257300" y="2997159"/>
            <a:ext cx="7772400" cy="156966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kumimoji="1" lang="en-US" sz="3200" b="1" dirty="0" smtClean="0">
                <a:solidFill>
                  <a:srgbClr val="FFFFFF"/>
                </a:solidFill>
              </a:rPr>
              <a:t>And you’ll visit the same four fields as you go through your text . . . </a:t>
            </a:r>
            <a:endParaRPr kumimoji="1" lang="en-US" sz="3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33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11" y="304801"/>
            <a:ext cx="8686800" cy="6263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09704" y="2589834"/>
            <a:ext cx="7620000" cy="1448766"/>
          </a:xfrm>
          <a:prstGeom prst="rect">
            <a:avLst/>
          </a:prstGeom>
          <a:solidFill>
            <a:srgbClr val="FFC000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 sure to read the note on exams from the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Welcome Memo 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2559959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3" y="51016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9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342900"/>
            <a:ext cx="561975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3140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844244"/>
            <a:ext cx="10058400" cy="548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35196" y="4356318"/>
            <a:ext cx="6661119" cy="1815882"/>
          </a:xfrm>
          <a:prstGeom prst="rect">
            <a:avLst/>
          </a:prstGeom>
          <a:solidFill>
            <a:srgbClr val="FFFF00"/>
          </a:solidFill>
          <a:ln w="76200">
            <a:solidFill>
              <a:srgbClr val="800000"/>
            </a:solidFill>
          </a:ln>
        </p:spPr>
        <p:txBody>
          <a:bodyPr wrap="none" lIns="182880" tIns="182880" rIns="182880" bIns="18288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 smtClean="0">
                <a:solidFill>
                  <a:srgbClr val="800000"/>
                </a:solidFill>
              </a:rPr>
              <a:t>Weekly Memos are available here . . .</a:t>
            </a:r>
            <a:endParaRPr lang="en-US" sz="2800" b="1" kern="0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kern="0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rgbClr val="800000"/>
                </a:solidFill>
              </a:rPr>
              <a:t>a</a:t>
            </a:r>
            <a:r>
              <a:rPr lang="en-US" sz="2800" b="1" kern="0" dirty="0" smtClean="0">
                <a:solidFill>
                  <a:srgbClr val="800000"/>
                </a:solidFill>
              </a:rPr>
              <a:t>nd you will receive one </a:t>
            </a:r>
            <a:r>
              <a:rPr lang="en-US" sz="2800" b="1" i="1" kern="0" dirty="0" smtClean="0">
                <a:solidFill>
                  <a:srgbClr val="800000"/>
                </a:solidFill>
              </a:rPr>
              <a:t>via</a:t>
            </a:r>
            <a:r>
              <a:rPr lang="en-US" sz="2800" b="1" kern="0" dirty="0" smtClean="0">
                <a:solidFill>
                  <a:srgbClr val="800000"/>
                </a:solidFill>
              </a:rPr>
              <a:t> e-mail</a:t>
            </a:r>
            <a:br>
              <a:rPr lang="en-US" sz="2800" b="1" kern="0" dirty="0" smtClean="0">
                <a:solidFill>
                  <a:srgbClr val="800000"/>
                </a:solidFill>
              </a:rPr>
            </a:br>
            <a:r>
              <a:rPr lang="en-US" kern="0" dirty="0" smtClean="0">
                <a:solidFill>
                  <a:srgbClr val="800000"/>
                </a:solidFill>
              </a:rPr>
              <a:t>(usually on Sunday)</a:t>
            </a:r>
            <a:endParaRPr lang="en-US" kern="0" dirty="0">
              <a:solidFill>
                <a:srgbClr val="800000"/>
              </a:solidFill>
            </a:endParaRPr>
          </a:p>
        </p:txBody>
      </p:sp>
      <p:sp>
        <p:nvSpPr>
          <p:cNvPr id="13" name="Striped Right Arrow 12"/>
          <p:cNvSpPr/>
          <p:nvPr/>
        </p:nvSpPr>
        <p:spPr bwMode="auto">
          <a:xfrm rot="11578658">
            <a:off x="5169182" y="2094149"/>
            <a:ext cx="2599218" cy="670560"/>
          </a:xfrm>
          <a:prstGeom prst="stripedRightArrow">
            <a:avLst/>
          </a:prstGeom>
          <a:solidFill>
            <a:srgbClr val="FFCC00"/>
          </a:solidFill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66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29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048656"/>
            <a:ext cx="9144000" cy="509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196" y="4038600"/>
            <a:ext cx="6661119" cy="1815882"/>
          </a:xfrm>
          <a:prstGeom prst="rect">
            <a:avLst/>
          </a:prstGeom>
          <a:solidFill>
            <a:srgbClr val="FFFF00"/>
          </a:solidFill>
          <a:ln w="76200">
            <a:solidFill>
              <a:srgbClr val="800000"/>
            </a:solidFill>
          </a:ln>
        </p:spPr>
        <p:txBody>
          <a:bodyPr wrap="none" lIns="182880" tIns="182880" rIns="182880" bIns="182880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 smtClean="0">
                <a:solidFill>
                  <a:srgbClr val="800000"/>
                </a:solidFill>
              </a:rPr>
              <a:t>Weekly Memos are available here . . .</a:t>
            </a:r>
            <a:endParaRPr lang="en-US" sz="2800" b="1" kern="0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kern="0" dirty="0">
              <a:solidFill>
                <a:srgbClr val="8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rgbClr val="800000"/>
                </a:solidFill>
              </a:rPr>
              <a:t>a</a:t>
            </a:r>
            <a:r>
              <a:rPr lang="en-US" sz="2800" b="1" kern="0" dirty="0" smtClean="0">
                <a:solidFill>
                  <a:srgbClr val="800000"/>
                </a:solidFill>
              </a:rPr>
              <a:t>nd you will receive one </a:t>
            </a:r>
            <a:r>
              <a:rPr lang="en-US" sz="2800" b="1" i="1" kern="0" dirty="0" smtClean="0">
                <a:solidFill>
                  <a:srgbClr val="800000"/>
                </a:solidFill>
              </a:rPr>
              <a:t>via</a:t>
            </a:r>
            <a:r>
              <a:rPr lang="en-US" sz="2800" b="1" kern="0" dirty="0" smtClean="0">
                <a:solidFill>
                  <a:srgbClr val="800000"/>
                </a:solidFill>
              </a:rPr>
              <a:t> e-mail</a:t>
            </a:r>
            <a:br>
              <a:rPr lang="en-US" sz="2800" b="1" kern="0" dirty="0" smtClean="0">
                <a:solidFill>
                  <a:srgbClr val="800000"/>
                </a:solidFill>
              </a:rPr>
            </a:br>
            <a:r>
              <a:rPr lang="en-US" kern="0" dirty="0" smtClean="0">
                <a:solidFill>
                  <a:srgbClr val="800000"/>
                </a:solidFill>
              </a:rPr>
              <a:t>(usually on Sunday)</a:t>
            </a:r>
            <a:endParaRPr lang="en-US" kern="0" dirty="0">
              <a:solidFill>
                <a:srgbClr val="800000"/>
              </a:solidFill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2247900" y="1378273"/>
            <a:ext cx="2470823" cy="501645"/>
          </a:xfrm>
          <a:custGeom>
            <a:avLst/>
            <a:gdLst>
              <a:gd name="connsiteX0" fmla="*/ 1505630 w 4814937"/>
              <a:gd name="connsiteY0" fmla="*/ 2114550 h 2154912"/>
              <a:gd name="connsiteX1" fmla="*/ 1600880 w 4814937"/>
              <a:gd name="connsiteY1" fmla="*/ 2095500 h 2154912"/>
              <a:gd name="connsiteX2" fmla="*/ 2343830 w 4814937"/>
              <a:gd name="connsiteY2" fmla="*/ 2133600 h 2154912"/>
              <a:gd name="connsiteX3" fmla="*/ 3067730 w 4814937"/>
              <a:gd name="connsiteY3" fmla="*/ 2095500 h 2154912"/>
              <a:gd name="connsiteX4" fmla="*/ 3162980 w 4814937"/>
              <a:gd name="connsiteY4" fmla="*/ 2076450 h 2154912"/>
              <a:gd name="connsiteX5" fmla="*/ 3315380 w 4814937"/>
              <a:gd name="connsiteY5" fmla="*/ 2057400 h 2154912"/>
              <a:gd name="connsiteX6" fmla="*/ 3391580 w 4814937"/>
              <a:gd name="connsiteY6" fmla="*/ 2038350 h 2154912"/>
              <a:gd name="connsiteX7" fmla="*/ 3524930 w 4814937"/>
              <a:gd name="connsiteY7" fmla="*/ 2019300 h 2154912"/>
              <a:gd name="connsiteX8" fmla="*/ 3658280 w 4814937"/>
              <a:gd name="connsiteY8" fmla="*/ 1981200 h 2154912"/>
              <a:gd name="connsiteX9" fmla="*/ 3886880 w 4814937"/>
              <a:gd name="connsiteY9" fmla="*/ 1943100 h 2154912"/>
              <a:gd name="connsiteX10" fmla="*/ 3963080 w 4814937"/>
              <a:gd name="connsiteY10" fmla="*/ 1924050 h 2154912"/>
              <a:gd name="connsiteX11" fmla="*/ 4077380 w 4814937"/>
              <a:gd name="connsiteY11" fmla="*/ 1885950 h 2154912"/>
              <a:gd name="connsiteX12" fmla="*/ 4153580 w 4814937"/>
              <a:gd name="connsiteY12" fmla="*/ 1828800 h 2154912"/>
              <a:gd name="connsiteX13" fmla="*/ 4267880 w 4814937"/>
              <a:gd name="connsiteY13" fmla="*/ 1752600 h 2154912"/>
              <a:gd name="connsiteX14" fmla="*/ 4439330 w 4814937"/>
              <a:gd name="connsiteY14" fmla="*/ 1600200 h 2154912"/>
              <a:gd name="connsiteX15" fmla="*/ 4515530 w 4814937"/>
              <a:gd name="connsiteY15" fmla="*/ 1485900 h 2154912"/>
              <a:gd name="connsiteX16" fmla="*/ 4534580 w 4814937"/>
              <a:gd name="connsiteY16" fmla="*/ 1428750 h 2154912"/>
              <a:gd name="connsiteX17" fmla="*/ 4591730 w 4814937"/>
              <a:gd name="connsiteY17" fmla="*/ 1371600 h 2154912"/>
              <a:gd name="connsiteX18" fmla="*/ 4667930 w 4814937"/>
              <a:gd name="connsiteY18" fmla="*/ 1257300 h 2154912"/>
              <a:gd name="connsiteX19" fmla="*/ 4725080 w 4814937"/>
              <a:gd name="connsiteY19" fmla="*/ 1123950 h 2154912"/>
              <a:gd name="connsiteX20" fmla="*/ 4744130 w 4814937"/>
              <a:gd name="connsiteY20" fmla="*/ 1047750 h 2154912"/>
              <a:gd name="connsiteX21" fmla="*/ 4763180 w 4814937"/>
              <a:gd name="connsiteY21" fmla="*/ 990600 h 2154912"/>
              <a:gd name="connsiteX22" fmla="*/ 4782230 w 4814937"/>
              <a:gd name="connsiteY22" fmla="*/ 819150 h 2154912"/>
              <a:gd name="connsiteX23" fmla="*/ 4782230 w 4814937"/>
              <a:gd name="connsiteY23" fmla="*/ 476250 h 2154912"/>
              <a:gd name="connsiteX24" fmla="*/ 4610780 w 4814937"/>
              <a:gd name="connsiteY24" fmla="*/ 323850 h 2154912"/>
              <a:gd name="connsiteX25" fmla="*/ 4553630 w 4814937"/>
              <a:gd name="connsiteY25" fmla="*/ 304800 h 2154912"/>
              <a:gd name="connsiteX26" fmla="*/ 4496480 w 4814937"/>
              <a:gd name="connsiteY26" fmla="*/ 266700 h 2154912"/>
              <a:gd name="connsiteX27" fmla="*/ 4401230 w 4814937"/>
              <a:gd name="connsiteY27" fmla="*/ 247650 h 2154912"/>
              <a:gd name="connsiteX28" fmla="*/ 4286930 w 4814937"/>
              <a:gd name="connsiteY28" fmla="*/ 190500 h 2154912"/>
              <a:gd name="connsiteX29" fmla="*/ 4172630 w 4814937"/>
              <a:gd name="connsiteY29" fmla="*/ 152400 h 2154912"/>
              <a:gd name="connsiteX30" fmla="*/ 4058330 w 4814937"/>
              <a:gd name="connsiteY30" fmla="*/ 114300 h 2154912"/>
              <a:gd name="connsiteX31" fmla="*/ 4001180 w 4814937"/>
              <a:gd name="connsiteY31" fmla="*/ 95250 h 2154912"/>
              <a:gd name="connsiteX32" fmla="*/ 3944030 w 4814937"/>
              <a:gd name="connsiteY32" fmla="*/ 57150 h 2154912"/>
              <a:gd name="connsiteX33" fmla="*/ 3848780 w 4814937"/>
              <a:gd name="connsiteY33" fmla="*/ 38100 h 2154912"/>
              <a:gd name="connsiteX34" fmla="*/ 3620180 w 4814937"/>
              <a:gd name="connsiteY34" fmla="*/ 0 h 2154912"/>
              <a:gd name="connsiteX35" fmla="*/ 2915330 w 4814937"/>
              <a:gd name="connsiteY35" fmla="*/ 19050 h 2154912"/>
              <a:gd name="connsiteX36" fmla="*/ 2820080 w 4814937"/>
              <a:gd name="connsiteY36" fmla="*/ 38100 h 2154912"/>
              <a:gd name="connsiteX37" fmla="*/ 2477180 w 4814937"/>
              <a:gd name="connsiteY37" fmla="*/ 76200 h 2154912"/>
              <a:gd name="connsiteX38" fmla="*/ 2172380 w 4814937"/>
              <a:gd name="connsiteY38" fmla="*/ 95250 h 2154912"/>
              <a:gd name="connsiteX39" fmla="*/ 2000930 w 4814937"/>
              <a:gd name="connsiteY39" fmla="*/ 114300 h 2154912"/>
              <a:gd name="connsiteX40" fmla="*/ 1658030 w 4814937"/>
              <a:gd name="connsiteY40" fmla="*/ 133350 h 2154912"/>
              <a:gd name="connsiteX41" fmla="*/ 915080 w 4814937"/>
              <a:gd name="connsiteY41" fmla="*/ 133350 h 2154912"/>
              <a:gd name="connsiteX42" fmla="*/ 438830 w 4814937"/>
              <a:gd name="connsiteY42" fmla="*/ 152400 h 2154912"/>
              <a:gd name="connsiteX43" fmla="*/ 324530 w 4814937"/>
              <a:gd name="connsiteY43" fmla="*/ 228600 h 2154912"/>
              <a:gd name="connsiteX44" fmla="*/ 267380 w 4814937"/>
              <a:gd name="connsiteY44" fmla="*/ 304800 h 2154912"/>
              <a:gd name="connsiteX45" fmla="*/ 134030 w 4814937"/>
              <a:gd name="connsiteY45" fmla="*/ 476250 h 2154912"/>
              <a:gd name="connsiteX46" fmla="*/ 76880 w 4814937"/>
              <a:gd name="connsiteY46" fmla="*/ 590550 h 2154912"/>
              <a:gd name="connsiteX47" fmla="*/ 19730 w 4814937"/>
              <a:gd name="connsiteY47" fmla="*/ 781050 h 2154912"/>
              <a:gd name="connsiteX48" fmla="*/ 680 w 4814937"/>
              <a:gd name="connsiteY48" fmla="*/ 895350 h 2154912"/>
              <a:gd name="connsiteX49" fmla="*/ 38780 w 4814937"/>
              <a:gd name="connsiteY49" fmla="*/ 1276350 h 2154912"/>
              <a:gd name="connsiteX50" fmla="*/ 76880 w 4814937"/>
              <a:gd name="connsiteY50" fmla="*/ 1333500 h 2154912"/>
              <a:gd name="connsiteX51" fmla="*/ 95930 w 4814937"/>
              <a:gd name="connsiteY51" fmla="*/ 1390650 h 2154912"/>
              <a:gd name="connsiteX52" fmla="*/ 210230 w 4814937"/>
              <a:gd name="connsiteY52" fmla="*/ 1504950 h 2154912"/>
              <a:gd name="connsiteX53" fmla="*/ 267380 w 4814937"/>
              <a:gd name="connsiteY53" fmla="*/ 1562100 h 2154912"/>
              <a:gd name="connsiteX54" fmla="*/ 324530 w 4814937"/>
              <a:gd name="connsiteY54" fmla="*/ 1619250 h 2154912"/>
              <a:gd name="connsiteX55" fmla="*/ 381680 w 4814937"/>
              <a:gd name="connsiteY55" fmla="*/ 1657350 h 2154912"/>
              <a:gd name="connsiteX56" fmla="*/ 515030 w 4814937"/>
              <a:gd name="connsiteY56" fmla="*/ 1752600 h 2154912"/>
              <a:gd name="connsiteX57" fmla="*/ 629330 w 4814937"/>
              <a:gd name="connsiteY57" fmla="*/ 1790700 h 2154912"/>
              <a:gd name="connsiteX58" fmla="*/ 743630 w 4814937"/>
              <a:gd name="connsiteY58" fmla="*/ 1828800 h 2154912"/>
              <a:gd name="connsiteX59" fmla="*/ 800780 w 4814937"/>
              <a:gd name="connsiteY59" fmla="*/ 1847850 h 2154912"/>
              <a:gd name="connsiteX60" fmla="*/ 972230 w 4814937"/>
              <a:gd name="connsiteY60" fmla="*/ 1885950 h 2154912"/>
              <a:gd name="connsiteX61" fmla="*/ 1067480 w 4814937"/>
              <a:gd name="connsiteY61" fmla="*/ 1905000 h 2154912"/>
              <a:gd name="connsiteX62" fmla="*/ 1181780 w 4814937"/>
              <a:gd name="connsiteY62" fmla="*/ 1962150 h 2154912"/>
              <a:gd name="connsiteX63" fmla="*/ 1353230 w 4814937"/>
              <a:gd name="connsiteY63" fmla="*/ 2038350 h 2154912"/>
              <a:gd name="connsiteX64" fmla="*/ 1486580 w 4814937"/>
              <a:gd name="connsiteY64" fmla="*/ 2057400 h 2154912"/>
              <a:gd name="connsiteX65" fmla="*/ 1638980 w 4814937"/>
              <a:gd name="connsiteY65" fmla="*/ 2076450 h 2154912"/>
              <a:gd name="connsiteX66" fmla="*/ 1791380 w 4814937"/>
              <a:gd name="connsiteY66" fmla="*/ 2133600 h 2154912"/>
              <a:gd name="connsiteX67" fmla="*/ 1848530 w 4814937"/>
              <a:gd name="connsiteY67" fmla="*/ 2152650 h 2154912"/>
              <a:gd name="connsiteX68" fmla="*/ 1829480 w 4814937"/>
              <a:gd name="connsiteY68" fmla="*/ 2114550 h 215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4814937" h="2154912">
                <a:moveTo>
                  <a:pt x="1505630" y="2114550"/>
                </a:moveTo>
                <a:cubicBezTo>
                  <a:pt x="1537380" y="2108200"/>
                  <a:pt x="1568501" y="2095500"/>
                  <a:pt x="1600880" y="2095500"/>
                </a:cubicBezTo>
                <a:cubicBezTo>
                  <a:pt x="2214610" y="2095500"/>
                  <a:pt x="2061253" y="2062956"/>
                  <a:pt x="2343830" y="2133600"/>
                </a:cubicBezTo>
                <a:cubicBezTo>
                  <a:pt x="2528190" y="2126226"/>
                  <a:pt x="2856892" y="2118926"/>
                  <a:pt x="3067730" y="2095500"/>
                </a:cubicBezTo>
                <a:cubicBezTo>
                  <a:pt x="3099911" y="2091924"/>
                  <a:pt x="3130978" y="2081373"/>
                  <a:pt x="3162980" y="2076450"/>
                </a:cubicBezTo>
                <a:cubicBezTo>
                  <a:pt x="3213580" y="2068665"/>
                  <a:pt x="3264881" y="2065816"/>
                  <a:pt x="3315380" y="2057400"/>
                </a:cubicBezTo>
                <a:cubicBezTo>
                  <a:pt x="3341205" y="2053096"/>
                  <a:pt x="3365821" y="2043034"/>
                  <a:pt x="3391580" y="2038350"/>
                </a:cubicBezTo>
                <a:cubicBezTo>
                  <a:pt x="3435757" y="2030318"/>
                  <a:pt x="3480480" y="2025650"/>
                  <a:pt x="3524930" y="2019300"/>
                </a:cubicBezTo>
                <a:cubicBezTo>
                  <a:pt x="3573895" y="2002978"/>
                  <a:pt x="3605655" y="1990768"/>
                  <a:pt x="3658280" y="1981200"/>
                </a:cubicBezTo>
                <a:cubicBezTo>
                  <a:pt x="3876949" y="1941442"/>
                  <a:pt x="3709190" y="1982587"/>
                  <a:pt x="3886880" y="1943100"/>
                </a:cubicBezTo>
                <a:cubicBezTo>
                  <a:pt x="3912438" y="1937420"/>
                  <a:pt x="3938002" y="1931573"/>
                  <a:pt x="3963080" y="1924050"/>
                </a:cubicBezTo>
                <a:cubicBezTo>
                  <a:pt x="4001547" y="1912510"/>
                  <a:pt x="4077380" y="1885950"/>
                  <a:pt x="4077380" y="1885950"/>
                </a:cubicBezTo>
                <a:cubicBezTo>
                  <a:pt x="4102780" y="1866900"/>
                  <a:pt x="4127569" y="1847007"/>
                  <a:pt x="4153580" y="1828800"/>
                </a:cubicBezTo>
                <a:cubicBezTo>
                  <a:pt x="4191093" y="1802541"/>
                  <a:pt x="4235501" y="1784979"/>
                  <a:pt x="4267880" y="1752600"/>
                </a:cubicBezTo>
                <a:cubicBezTo>
                  <a:pt x="4398369" y="1622111"/>
                  <a:pt x="4337348" y="1668188"/>
                  <a:pt x="4439330" y="1600200"/>
                </a:cubicBezTo>
                <a:cubicBezTo>
                  <a:pt x="4484626" y="1464311"/>
                  <a:pt x="4420398" y="1628598"/>
                  <a:pt x="4515530" y="1485900"/>
                </a:cubicBezTo>
                <a:cubicBezTo>
                  <a:pt x="4526669" y="1469192"/>
                  <a:pt x="4523441" y="1445458"/>
                  <a:pt x="4534580" y="1428750"/>
                </a:cubicBezTo>
                <a:cubicBezTo>
                  <a:pt x="4549524" y="1406334"/>
                  <a:pt x="4575190" y="1392866"/>
                  <a:pt x="4591730" y="1371600"/>
                </a:cubicBezTo>
                <a:cubicBezTo>
                  <a:pt x="4619843" y="1335455"/>
                  <a:pt x="4667930" y="1257300"/>
                  <a:pt x="4667930" y="1257300"/>
                </a:cubicBezTo>
                <a:cubicBezTo>
                  <a:pt x="4722621" y="1038535"/>
                  <a:pt x="4646145" y="1308131"/>
                  <a:pt x="4725080" y="1123950"/>
                </a:cubicBezTo>
                <a:cubicBezTo>
                  <a:pt x="4735393" y="1099885"/>
                  <a:pt x="4736937" y="1072924"/>
                  <a:pt x="4744130" y="1047750"/>
                </a:cubicBezTo>
                <a:cubicBezTo>
                  <a:pt x="4749647" y="1028442"/>
                  <a:pt x="4756830" y="1009650"/>
                  <a:pt x="4763180" y="990600"/>
                </a:cubicBezTo>
                <a:cubicBezTo>
                  <a:pt x="4769530" y="933450"/>
                  <a:pt x="4774098" y="876074"/>
                  <a:pt x="4782230" y="819150"/>
                </a:cubicBezTo>
                <a:cubicBezTo>
                  <a:pt x="4801336" y="685411"/>
                  <a:pt x="4845140" y="647006"/>
                  <a:pt x="4782230" y="476250"/>
                </a:cubicBezTo>
                <a:cubicBezTo>
                  <a:pt x="4770829" y="445306"/>
                  <a:pt x="4662159" y="349540"/>
                  <a:pt x="4610780" y="323850"/>
                </a:cubicBezTo>
                <a:cubicBezTo>
                  <a:pt x="4592819" y="314870"/>
                  <a:pt x="4571591" y="313780"/>
                  <a:pt x="4553630" y="304800"/>
                </a:cubicBezTo>
                <a:cubicBezTo>
                  <a:pt x="4533152" y="294561"/>
                  <a:pt x="4517917" y="274739"/>
                  <a:pt x="4496480" y="266700"/>
                </a:cubicBezTo>
                <a:cubicBezTo>
                  <a:pt x="4466163" y="255331"/>
                  <a:pt x="4432642" y="255503"/>
                  <a:pt x="4401230" y="247650"/>
                </a:cubicBezTo>
                <a:cubicBezTo>
                  <a:pt x="4282130" y="217875"/>
                  <a:pt x="4406657" y="243712"/>
                  <a:pt x="4286930" y="190500"/>
                </a:cubicBezTo>
                <a:cubicBezTo>
                  <a:pt x="4250230" y="174189"/>
                  <a:pt x="4210730" y="165100"/>
                  <a:pt x="4172630" y="152400"/>
                </a:cubicBezTo>
                <a:lnTo>
                  <a:pt x="4058330" y="114300"/>
                </a:lnTo>
                <a:cubicBezTo>
                  <a:pt x="4039280" y="107950"/>
                  <a:pt x="4017888" y="106389"/>
                  <a:pt x="4001180" y="95250"/>
                </a:cubicBezTo>
                <a:cubicBezTo>
                  <a:pt x="3982130" y="82550"/>
                  <a:pt x="3965467" y="65189"/>
                  <a:pt x="3944030" y="57150"/>
                </a:cubicBezTo>
                <a:cubicBezTo>
                  <a:pt x="3913713" y="45781"/>
                  <a:pt x="3880388" y="45124"/>
                  <a:pt x="3848780" y="38100"/>
                </a:cubicBezTo>
                <a:cubicBezTo>
                  <a:pt x="3686951" y="2138"/>
                  <a:pt x="3868879" y="31087"/>
                  <a:pt x="3620180" y="0"/>
                </a:cubicBezTo>
                <a:cubicBezTo>
                  <a:pt x="3385230" y="6350"/>
                  <a:pt x="3150100" y="7870"/>
                  <a:pt x="2915330" y="19050"/>
                </a:cubicBezTo>
                <a:cubicBezTo>
                  <a:pt x="2882988" y="20590"/>
                  <a:pt x="2852082" y="33177"/>
                  <a:pt x="2820080" y="38100"/>
                </a:cubicBezTo>
                <a:cubicBezTo>
                  <a:pt x="2743360" y="49903"/>
                  <a:pt x="2545349" y="70956"/>
                  <a:pt x="2477180" y="76200"/>
                </a:cubicBezTo>
                <a:cubicBezTo>
                  <a:pt x="2375682" y="84008"/>
                  <a:pt x="2273854" y="87132"/>
                  <a:pt x="2172380" y="95250"/>
                </a:cubicBezTo>
                <a:cubicBezTo>
                  <a:pt x="2115061" y="99835"/>
                  <a:pt x="2058275" y="110052"/>
                  <a:pt x="2000930" y="114300"/>
                </a:cubicBezTo>
                <a:cubicBezTo>
                  <a:pt x="1886767" y="122757"/>
                  <a:pt x="1772330" y="127000"/>
                  <a:pt x="1658030" y="133350"/>
                </a:cubicBezTo>
                <a:cubicBezTo>
                  <a:pt x="1314584" y="190591"/>
                  <a:pt x="1703657" y="133350"/>
                  <a:pt x="915080" y="133350"/>
                </a:cubicBezTo>
                <a:cubicBezTo>
                  <a:pt x="756203" y="133350"/>
                  <a:pt x="597580" y="146050"/>
                  <a:pt x="438830" y="152400"/>
                </a:cubicBezTo>
                <a:cubicBezTo>
                  <a:pt x="400730" y="177800"/>
                  <a:pt x="352004" y="191968"/>
                  <a:pt x="324530" y="228600"/>
                </a:cubicBezTo>
                <a:cubicBezTo>
                  <a:pt x="305480" y="254000"/>
                  <a:pt x="288043" y="280694"/>
                  <a:pt x="267380" y="304800"/>
                </a:cubicBezTo>
                <a:cubicBezTo>
                  <a:pt x="213587" y="367559"/>
                  <a:pt x="164435" y="385034"/>
                  <a:pt x="134030" y="476250"/>
                </a:cubicBezTo>
                <a:cubicBezTo>
                  <a:pt x="64555" y="684676"/>
                  <a:pt x="175357" y="368976"/>
                  <a:pt x="76880" y="590550"/>
                </a:cubicBezTo>
                <a:cubicBezTo>
                  <a:pt x="59209" y="630311"/>
                  <a:pt x="29805" y="730674"/>
                  <a:pt x="19730" y="781050"/>
                </a:cubicBezTo>
                <a:cubicBezTo>
                  <a:pt x="12155" y="818925"/>
                  <a:pt x="7030" y="857250"/>
                  <a:pt x="680" y="895350"/>
                </a:cubicBezTo>
                <a:cubicBezTo>
                  <a:pt x="1793" y="914277"/>
                  <a:pt x="-10916" y="1176958"/>
                  <a:pt x="38780" y="1276350"/>
                </a:cubicBezTo>
                <a:cubicBezTo>
                  <a:pt x="49019" y="1296828"/>
                  <a:pt x="66641" y="1313022"/>
                  <a:pt x="76880" y="1333500"/>
                </a:cubicBezTo>
                <a:cubicBezTo>
                  <a:pt x="85860" y="1351461"/>
                  <a:pt x="83602" y="1374799"/>
                  <a:pt x="95930" y="1390650"/>
                </a:cubicBezTo>
                <a:cubicBezTo>
                  <a:pt x="129010" y="1433182"/>
                  <a:pt x="172130" y="1466850"/>
                  <a:pt x="210230" y="1504950"/>
                </a:cubicBezTo>
                <a:lnTo>
                  <a:pt x="267380" y="1562100"/>
                </a:lnTo>
                <a:cubicBezTo>
                  <a:pt x="286430" y="1581150"/>
                  <a:pt x="302114" y="1604306"/>
                  <a:pt x="324530" y="1619250"/>
                </a:cubicBezTo>
                <a:cubicBezTo>
                  <a:pt x="343580" y="1631950"/>
                  <a:pt x="363049" y="1644042"/>
                  <a:pt x="381680" y="1657350"/>
                </a:cubicBezTo>
                <a:cubicBezTo>
                  <a:pt x="393269" y="1665628"/>
                  <a:pt x="491262" y="1742036"/>
                  <a:pt x="515030" y="1752600"/>
                </a:cubicBezTo>
                <a:cubicBezTo>
                  <a:pt x="551730" y="1768911"/>
                  <a:pt x="591230" y="1778000"/>
                  <a:pt x="629330" y="1790700"/>
                </a:cubicBezTo>
                <a:lnTo>
                  <a:pt x="743630" y="1828800"/>
                </a:lnTo>
                <a:cubicBezTo>
                  <a:pt x="762680" y="1835150"/>
                  <a:pt x="781089" y="1843912"/>
                  <a:pt x="800780" y="1847850"/>
                </a:cubicBezTo>
                <a:cubicBezTo>
                  <a:pt x="1088057" y="1905305"/>
                  <a:pt x="730103" y="1832144"/>
                  <a:pt x="972230" y="1885950"/>
                </a:cubicBezTo>
                <a:cubicBezTo>
                  <a:pt x="1003838" y="1892974"/>
                  <a:pt x="1035730" y="1898650"/>
                  <a:pt x="1067480" y="1905000"/>
                </a:cubicBezTo>
                <a:cubicBezTo>
                  <a:pt x="1231264" y="2014189"/>
                  <a:pt x="1024039" y="1883280"/>
                  <a:pt x="1181780" y="1962150"/>
                </a:cubicBezTo>
                <a:cubicBezTo>
                  <a:pt x="1273253" y="2007887"/>
                  <a:pt x="1215618" y="2018691"/>
                  <a:pt x="1353230" y="2038350"/>
                </a:cubicBezTo>
                <a:lnTo>
                  <a:pt x="1486580" y="2057400"/>
                </a:lnTo>
                <a:cubicBezTo>
                  <a:pt x="1537326" y="2064166"/>
                  <a:pt x="1588481" y="2068034"/>
                  <a:pt x="1638980" y="2076450"/>
                </a:cubicBezTo>
                <a:cubicBezTo>
                  <a:pt x="1734767" y="2092414"/>
                  <a:pt x="1700400" y="2094608"/>
                  <a:pt x="1791380" y="2133600"/>
                </a:cubicBezTo>
                <a:cubicBezTo>
                  <a:pt x="1809837" y="2141510"/>
                  <a:pt x="1830569" y="2161630"/>
                  <a:pt x="1848530" y="2152650"/>
                </a:cubicBezTo>
                <a:cubicBezTo>
                  <a:pt x="1861230" y="2146300"/>
                  <a:pt x="1835830" y="2127250"/>
                  <a:pt x="1829480" y="2114550"/>
                </a:cubicBezTo>
              </a:path>
            </a:pathLst>
          </a:custGeom>
          <a:noFill/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1" lang="en-US" sz="8000" i="1" smtClean="0">
              <a:solidFill>
                <a:srgbClr val="FF0000"/>
              </a:solidFill>
            </a:endParaRPr>
          </a:p>
        </p:txBody>
      </p:sp>
      <p:sp>
        <p:nvSpPr>
          <p:cNvPr id="9" name="Striped Right Arrow 8"/>
          <p:cNvSpPr/>
          <p:nvPr/>
        </p:nvSpPr>
        <p:spPr bwMode="auto">
          <a:xfrm rot="11578658">
            <a:off x="4918922" y="1671736"/>
            <a:ext cx="1775301" cy="416365"/>
          </a:xfrm>
          <a:prstGeom prst="stripedRightArrow">
            <a:avLst/>
          </a:prstGeom>
          <a:solidFill>
            <a:srgbClr val="FFCC00"/>
          </a:solidFill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66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191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Text Box 7"/>
          <p:cNvSpPr txBox="1">
            <a:spLocks noChangeArrowheads="1"/>
          </p:cNvSpPr>
          <p:nvPr/>
        </p:nvSpPr>
        <p:spPr bwMode="auto">
          <a:xfrm>
            <a:off x="6995029" y="258708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300" y="228600"/>
            <a:ext cx="3962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3521263" y="3547646"/>
            <a:ext cx="32079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kumimoji="1" lang="en-US" sz="1600" b="1" i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University of Minnesota Duluth</a:t>
            </a:r>
            <a:endParaRPr kumimoji="1" lang="en-US" sz="2800" dirty="0">
              <a:solidFill>
                <a:srgbClr val="FFFFFF"/>
              </a:solidFill>
            </a:endParaRPr>
          </a:p>
        </p:txBody>
      </p:sp>
      <p:pic>
        <p:nvPicPr>
          <p:cNvPr id="1026" name="Picture 2" descr="Thinking, Fast and Slow, Daniel Kahne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670" y="224970"/>
            <a:ext cx="3990194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305300" y="6248400"/>
            <a:ext cx="16446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1" lang="en-US" b="1" i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Tim Roufs</a:t>
            </a:r>
          </a:p>
          <a:p>
            <a:pPr algn="ctr" eaLnBrk="0" hangingPunct="0"/>
            <a:r>
              <a:rPr lang="en-US" sz="1200" b="1" dirty="0" smtClean="0">
                <a:solidFill>
                  <a:srgbClr val="FFFFFF"/>
                </a:solidFill>
              </a:rPr>
              <a:t>© 2010-2018</a:t>
            </a:r>
            <a:endParaRPr kumimoji="1" lang="en-US" sz="12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85900" y="1627656"/>
            <a:ext cx="7315200" cy="3539430"/>
          </a:xfrm>
          <a:prstGeom prst="rect">
            <a:avLst/>
          </a:prstGeom>
        </p:spPr>
        <p:txBody>
          <a:bodyPr lIns="91440" tIns="45720" rIns="91440">
            <a:spAutoFit/>
          </a:bodyPr>
          <a:lstStyle/>
          <a:p>
            <a:pPr marL="2400300" indent="-2400300" algn="ctr" eaLnBrk="0" hangingPunct="0">
              <a:defRPr/>
            </a:pPr>
            <a:r>
              <a:rPr kumimoji="1" lang="en-US" sz="3200" b="1" i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Once again . . .</a:t>
            </a:r>
            <a:endParaRPr kumimoji="1" lang="en-US" sz="3200" b="1" dirty="0">
              <a:ln w="18000">
                <a:solidFill>
                  <a:srgbClr val="FFCC00">
                    <a:satMod val="140000"/>
                  </a:srgbClr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400300" indent="-2400300" algn="ctr" eaLnBrk="0" hangingPunct="0">
              <a:defRPr/>
            </a:pPr>
            <a:r>
              <a:rPr kumimoji="1" lang="en-US" sz="4800" b="1" i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Welcome to </a:t>
            </a:r>
          </a:p>
          <a:p>
            <a:pPr marL="2400300" indent="-2400300" algn="ctr" eaLnBrk="0" hangingPunct="0">
              <a:defRPr/>
            </a:pPr>
            <a:r>
              <a:rPr kumimoji="1" lang="en-US" sz="4800" b="1" i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Culture and Personality</a:t>
            </a:r>
            <a:endParaRPr kumimoji="1" lang="en-US" sz="4800" b="1" i="1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400300" indent="-2400300" algn="ctr" eaLnBrk="0" hangingPunct="0">
              <a:defRPr/>
            </a:pPr>
            <a:endParaRPr kumimoji="1" lang="en-US" sz="4400" b="1" i="1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400300" indent="-2400300" algn="ctr" eaLnBrk="0" hangingPunct="0">
              <a:defRPr/>
            </a:pPr>
            <a:r>
              <a:rPr kumimoji="1" lang="en-US" sz="4800" b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Enjoy your stay!</a:t>
            </a:r>
            <a:endParaRPr kumimoji="1" lang="en-US" sz="3200" b="1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1604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893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3" y="510168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9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536732" y="6491514"/>
            <a:ext cx="5209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1200" dirty="0" smtClean="0">
                <a:solidFill>
                  <a:srgbClr val="FF0000"/>
                </a:solidFill>
                <a:hlinkClick r:id="rId2"/>
              </a:rPr>
              <a:t>http://www.d.umn.edu/cla/faculty/troufs/anth3635/cehandout_first-day.html</a:t>
            </a:r>
            <a:endParaRPr kumimoji="1" lang="en-US" sz="12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6" y="1013703"/>
            <a:ext cx="10058400" cy="514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ChangeArrowheads="1"/>
          </p:cNvSpPr>
          <p:nvPr/>
        </p:nvSpPr>
        <p:spPr bwMode="auto">
          <a:xfrm>
            <a:off x="3278985" y="4610141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3" name="AutoShape 3"/>
          <p:cNvSpPr>
            <a:spLocks noChangeArrowheads="1"/>
          </p:cNvSpPr>
          <p:nvPr/>
        </p:nvSpPr>
        <p:spPr bwMode="auto">
          <a:xfrm>
            <a:off x="2850360" y="3943391"/>
            <a:ext cx="2019896" cy="733663"/>
          </a:xfrm>
          <a:prstGeom prst="leftArrow">
            <a:avLst>
              <a:gd name="adj1" fmla="val 50000"/>
              <a:gd name="adj2" fmla="val 4027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 flipV="1">
            <a:off x="2078834" y="4867316"/>
            <a:ext cx="1098352" cy="733663"/>
          </a:xfrm>
          <a:prstGeom prst="lef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2078834" y="6572251"/>
            <a:ext cx="1098352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2807494" y="4610141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3579019" y="5010191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3643314" y="5295941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9" name="AutoShape 9"/>
          <p:cNvSpPr>
            <a:spLocks noChangeArrowheads="1"/>
          </p:cNvSpPr>
          <p:nvPr/>
        </p:nvSpPr>
        <p:spPr bwMode="auto">
          <a:xfrm>
            <a:off x="3064669" y="5334041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257300" y="2955207"/>
            <a:ext cx="7772400" cy="156966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kumimoji="1" lang="en-US" sz="3200" b="1" dirty="0" smtClean="0">
                <a:solidFill>
                  <a:srgbClr val="FFFFFF"/>
                </a:solidFill>
              </a:rPr>
              <a:t>. . . and as you go through </a:t>
            </a:r>
          </a:p>
          <a:p>
            <a:pPr algn="ctr" eaLnBrk="0" hangingPunct="0">
              <a:lnSpc>
                <a:spcPct val="150000"/>
              </a:lnSpc>
            </a:pPr>
            <a:r>
              <a:rPr kumimoji="1" lang="en-US" sz="3200" b="1" dirty="0" smtClean="0">
                <a:solidFill>
                  <a:srgbClr val="FFFFFF"/>
                </a:solidFill>
              </a:rPr>
              <a:t>your other class materials . . . </a:t>
            </a:r>
            <a:endParaRPr kumimoji="1" lang="en-US" sz="3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733879"/>
            <a:ext cx="10058400" cy="543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ChangeArrowheads="1"/>
          </p:cNvSpPr>
          <p:nvPr/>
        </p:nvSpPr>
        <p:spPr bwMode="auto">
          <a:xfrm>
            <a:off x="3278985" y="4610141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3" name="AutoShape 3"/>
          <p:cNvSpPr>
            <a:spLocks noChangeArrowheads="1"/>
          </p:cNvSpPr>
          <p:nvPr/>
        </p:nvSpPr>
        <p:spPr bwMode="auto">
          <a:xfrm>
            <a:off x="2850360" y="3943391"/>
            <a:ext cx="2019896" cy="733663"/>
          </a:xfrm>
          <a:prstGeom prst="leftArrow">
            <a:avLst>
              <a:gd name="adj1" fmla="val 50000"/>
              <a:gd name="adj2" fmla="val 4027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 flipV="1">
            <a:off x="2078834" y="4867316"/>
            <a:ext cx="1098352" cy="733663"/>
          </a:xfrm>
          <a:prstGeom prst="lef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2078834" y="6572251"/>
            <a:ext cx="1098352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2807494" y="4610141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3579019" y="5010191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3643314" y="5295941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29" name="AutoShape 9"/>
          <p:cNvSpPr>
            <a:spLocks noChangeArrowheads="1"/>
          </p:cNvSpPr>
          <p:nvPr/>
        </p:nvSpPr>
        <p:spPr bwMode="auto">
          <a:xfrm>
            <a:off x="3064669" y="5334041"/>
            <a:ext cx="245474" cy="733663"/>
          </a:xfrm>
          <a:prstGeom prst="leftArrow">
            <a:avLst>
              <a:gd name="adj1" fmla="val 50000"/>
              <a:gd name="adj2" fmla="val 50245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257300" y="2971761"/>
            <a:ext cx="7772400" cy="156966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kumimoji="1" lang="en-US" sz="3200" b="1" dirty="0" smtClean="0">
                <a:solidFill>
                  <a:srgbClr val="FFFFFF"/>
                </a:solidFill>
              </a:rPr>
              <a:t>And you’ll visit these fields with your term project  . . . </a:t>
            </a:r>
            <a:endParaRPr kumimoji="1" lang="en-US" sz="3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1257300" y="1205330"/>
            <a:ext cx="7772400" cy="464742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kumimoji="1" lang="en-US" sz="3600" b="1" dirty="0" smtClean="0">
                <a:solidFill>
                  <a:srgbClr val="FFFFFF"/>
                </a:solidFill>
              </a:rPr>
              <a:t>One item you will see often </a:t>
            </a:r>
            <a:r>
              <a:rPr kumimoji="1" lang="en-US" sz="3600" dirty="0" smtClean="0">
                <a:solidFill>
                  <a:srgbClr val="FFFFFF"/>
                </a:solidFill>
              </a:rPr>
              <a:t>(and often repeated)</a:t>
            </a:r>
            <a:r>
              <a:rPr kumimoji="1" lang="en-US" sz="3600" b="1" dirty="0" smtClean="0">
                <a:solidFill>
                  <a:srgbClr val="FFFFFF"/>
                </a:solidFill>
              </a:rPr>
              <a:t> is that American Anthropology traditionally has a four-fold approach to the study of humans and closely related species.</a:t>
            </a:r>
            <a:br>
              <a:rPr kumimoji="1" lang="en-US" sz="3600" b="1" dirty="0" smtClean="0">
                <a:solidFill>
                  <a:srgbClr val="FFFFFF"/>
                </a:solidFill>
              </a:rPr>
            </a:br>
            <a:endParaRPr kumimoji="1" lang="en-US" sz="3600" b="1" dirty="0" smtClean="0">
              <a:solidFill>
                <a:srgbClr val="FFFFFF"/>
              </a:solidFill>
            </a:endParaRPr>
          </a:p>
          <a:p>
            <a:pPr algn="ctr" eaLnBrk="0" hangingPunct="0"/>
            <a:r>
              <a:rPr kumimoji="1" lang="en-US" sz="4400" b="1" dirty="0" smtClean="0">
                <a:solidFill>
                  <a:srgbClr val="000000"/>
                </a:solidFill>
              </a:rPr>
              <a:t>These four fields include . . .</a:t>
            </a:r>
            <a:endParaRPr kumimoji="1" lang="en-US" sz="4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238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57300" y="609600"/>
            <a:ext cx="777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“Block 1” contains the basic information on the course . . .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68" y="486228"/>
            <a:ext cx="8873346" cy="5943600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422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57300" y="609600"/>
            <a:ext cx="777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“Block 1” contains the basic information on the course . . .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68" y="486228"/>
            <a:ext cx="8873346" cy="5943600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00100" y="4916269"/>
            <a:ext cx="8686800" cy="646331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Arial"/>
              </a:rPr>
              <a:t>b</a:t>
            </a:r>
            <a:r>
              <a:rPr lang="en-US" sz="3600" b="1" dirty="0" smtClean="0">
                <a:solidFill>
                  <a:srgbClr val="000000"/>
                </a:solidFill>
                <a:latin typeface="Arial"/>
              </a:rPr>
              <a:t>ut more at a later date . . . </a:t>
            </a:r>
          </a:p>
        </p:txBody>
      </p:sp>
    </p:spTree>
    <p:extLst>
      <p:ext uri="{BB962C8B-B14F-4D97-AF65-F5344CB8AC3E}">
        <p14:creationId xmlns:p14="http://schemas.microsoft.com/office/powerpoint/2010/main" val="2551095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1242786" y="2400304"/>
            <a:ext cx="7772400" cy="255454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kumimoji="1" lang="en-US" sz="3200" b="1" dirty="0" smtClean="0">
                <a:solidFill>
                  <a:srgbClr val="FFFFFF"/>
                </a:solidFill>
              </a:rPr>
              <a:t>And to study</a:t>
            </a:r>
            <a:br>
              <a:rPr kumimoji="1" lang="en-US" sz="3200" b="1" dirty="0" smtClean="0">
                <a:solidFill>
                  <a:srgbClr val="FFFFFF"/>
                </a:solidFill>
              </a:rPr>
            </a:br>
            <a:r>
              <a:rPr kumimoji="1" lang="en-US" sz="3200" b="1" dirty="0" smtClean="0">
                <a:solidFill>
                  <a:srgbClr val="FFFFFF"/>
                </a:solidFill>
              </a:rPr>
              <a:t>Culture and Personality</a:t>
            </a:r>
            <a:br>
              <a:rPr kumimoji="1" lang="en-US" sz="3200" b="1" dirty="0" smtClean="0">
                <a:solidFill>
                  <a:srgbClr val="FFFFFF"/>
                </a:solidFill>
              </a:rPr>
            </a:br>
            <a:r>
              <a:rPr kumimoji="1" lang="en-US" sz="3200" b="1" dirty="0" smtClean="0">
                <a:solidFill>
                  <a:srgbClr val="FFFFFF"/>
                </a:solidFill>
              </a:rPr>
              <a:t>in this tradition there are a few basic characteristics of anthropology to keep in mind . . . </a:t>
            </a:r>
            <a:endParaRPr kumimoji="1" lang="en-US" sz="3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64416" y="1873257"/>
            <a:ext cx="8434983" cy="4401205"/>
          </a:xfrm>
        </p:spPr>
        <p:txBody>
          <a:bodyPr>
            <a:spAutoFit/>
          </a:bodyPr>
          <a:lstStyle/>
          <a:p>
            <a:pPr marL="566738" indent="-566738" eaLnBrk="1" hangingPunct="1">
              <a:spcBef>
                <a:spcPts val="600"/>
              </a:spcBef>
              <a:buFontTx/>
              <a:buAutoNum type="arabicPeriod"/>
              <a:tabLst>
                <a:tab pos="0" algn="l"/>
              </a:tabLst>
            </a:pPr>
            <a:r>
              <a:rPr lang="en-US" sz="2800" dirty="0" smtClean="0"/>
              <a:t>the </a:t>
            </a:r>
            <a:r>
              <a:rPr lang="en-US" sz="2400" b="1" i="1" dirty="0" smtClean="0">
                <a:solidFill>
                  <a:srgbClr val="FF0000"/>
                </a:solidFill>
              </a:rPr>
              <a:t>four fields</a:t>
            </a:r>
            <a:r>
              <a:rPr lang="en-US" sz="2400" dirty="0" smtClean="0"/>
              <a:t> </a:t>
            </a:r>
            <a:r>
              <a:rPr lang="en-US" sz="2800" dirty="0" smtClean="0"/>
              <a:t>of general anthropolog</a:t>
            </a:r>
            <a:r>
              <a:rPr lang="en-US" sz="2800" dirty="0" smtClean="0">
                <a:solidFill>
                  <a:srgbClr val="0C0600"/>
                </a:solidFill>
              </a:rPr>
              <a:t>y</a:t>
            </a:r>
          </a:p>
          <a:p>
            <a:pPr marL="566738" indent="-566738" eaLnBrk="1" hangingPunct="1">
              <a:spcBef>
                <a:spcPts val="600"/>
              </a:spcBef>
              <a:buNone/>
              <a:tabLst>
                <a:tab pos="0" algn="l"/>
              </a:tabLst>
            </a:pPr>
            <a:r>
              <a:rPr lang="en-US" sz="2400" b="1" i="1" dirty="0" smtClean="0">
                <a:solidFill>
                  <a:srgbClr val="0C0600"/>
                </a:solidFill>
              </a:rPr>
              <a:t>2.	</a:t>
            </a:r>
            <a:r>
              <a:rPr lang="en-US" sz="2400" b="1" i="1" dirty="0" smtClean="0">
                <a:solidFill>
                  <a:srgbClr val="FF0000"/>
                </a:solidFill>
              </a:rPr>
              <a:t>culture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as a primary </a:t>
            </a:r>
            <a:r>
              <a:rPr lang="en-US" sz="2400" b="1" i="1" dirty="0" smtClean="0">
                <a:solidFill>
                  <a:srgbClr val="000000"/>
                </a:solidFill>
              </a:rPr>
              <a:t>concept</a:t>
            </a:r>
          </a:p>
          <a:p>
            <a:pPr marL="566738" indent="-566738" eaLnBrk="1" hangingPunct="1">
              <a:spcBef>
                <a:spcPts val="600"/>
              </a:spcBef>
              <a:buFontTx/>
              <a:buNone/>
              <a:tabLst>
                <a:tab pos="0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3.</a:t>
            </a:r>
            <a:r>
              <a:rPr lang="en-US" b="1" dirty="0" smtClean="0">
                <a:solidFill>
                  <a:srgbClr val="000000"/>
                </a:solidFill>
              </a:rPr>
              <a:t>	</a:t>
            </a:r>
            <a:r>
              <a:rPr lang="en-US" sz="2400" b="1" i="1" dirty="0" smtClean="0">
                <a:solidFill>
                  <a:srgbClr val="FF0000"/>
                </a:solidFill>
              </a:rPr>
              <a:t>comparative method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as major</a:t>
            </a:r>
            <a:br>
              <a:rPr lang="en-US" sz="2400" b="1" dirty="0" smtClean="0">
                <a:solidFill>
                  <a:srgbClr val="000000"/>
                </a:solidFill>
              </a:rPr>
            </a:br>
            <a:r>
              <a:rPr lang="en-US" sz="2400" b="1" i="1" dirty="0" smtClean="0">
                <a:solidFill>
                  <a:srgbClr val="000000"/>
                </a:solidFill>
              </a:rPr>
              <a:t>approach</a:t>
            </a:r>
            <a:r>
              <a:rPr lang="en-US" sz="2400" b="1" dirty="0" smtClean="0">
                <a:solidFill>
                  <a:srgbClr val="000000"/>
                </a:solidFill>
              </a:rPr>
              <a:t> to the study of human behavior</a:t>
            </a:r>
          </a:p>
          <a:p>
            <a:pPr marL="566738" indent="-566738" eaLnBrk="1" hangingPunct="1">
              <a:spcBef>
                <a:spcPts val="600"/>
              </a:spcBef>
              <a:buNone/>
              <a:tabLst>
                <a:tab pos="0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4. </a:t>
            </a:r>
            <a:r>
              <a:rPr lang="en-US" b="1" dirty="0" smtClean="0">
                <a:solidFill>
                  <a:srgbClr val="000000"/>
                </a:solidFill>
              </a:rPr>
              <a:t>	</a:t>
            </a:r>
            <a:r>
              <a:rPr lang="en-US" sz="2400" b="1" i="1" dirty="0" smtClean="0">
                <a:solidFill>
                  <a:srgbClr val="FF0000"/>
                </a:solidFill>
              </a:rPr>
              <a:t>holism</a:t>
            </a:r>
            <a:r>
              <a:rPr lang="en-US" sz="2400" b="1" dirty="0" smtClean="0">
                <a:solidFill>
                  <a:srgbClr val="000000"/>
                </a:solidFill>
              </a:rPr>
              <a:t> or the study of "humankind" as a</a:t>
            </a:r>
            <a:br>
              <a:rPr lang="en-US" sz="2400" b="1" dirty="0" smtClean="0">
                <a:solidFill>
                  <a:srgbClr val="000000"/>
                </a:solidFill>
              </a:rPr>
            </a:br>
            <a:r>
              <a:rPr lang="en-US" sz="2400" b="1" dirty="0" smtClean="0">
                <a:solidFill>
                  <a:srgbClr val="000000"/>
                </a:solidFill>
              </a:rPr>
              <a:t>whole, as a </a:t>
            </a:r>
            <a:r>
              <a:rPr lang="en-US" sz="2400" b="1" i="1" dirty="0" smtClean="0">
                <a:solidFill>
                  <a:srgbClr val="000000"/>
                </a:solidFill>
              </a:rPr>
              <a:t>primary theoretical goal</a:t>
            </a:r>
            <a:endParaRPr lang="en-US" sz="2800" b="1" dirty="0" smtClean="0">
              <a:solidFill>
                <a:srgbClr val="000000"/>
              </a:solidFill>
            </a:endParaRPr>
          </a:p>
          <a:p>
            <a:pPr marL="566738" indent="-566738" eaLnBrk="1" hangingPunct="1">
              <a:spcBef>
                <a:spcPts val="600"/>
              </a:spcBef>
              <a:buFontTx/>
              <a:buNone/>
              <a:tabLst>
                <a:tab pos="0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5.</a:t>
            </a:r>
            <a:r>
              <a:rPr lang="en-US" b="1" dirty="0" smtClean="0">
                <a:solidFill>
                  <a:srgbClr val="000000"/>
                </a:solidFill>
              </a:rPr>
              <a:t>	</a:t>
            </a:r>
            <a:r>
              <a:rPr lang="en-US" sz="2400" b="1" i="1" dirty="0" smtClean="0">
                <a:solidFill>
                  <a:srgbClr val="FF0000"/>
                </a:solidFill>
              </a:rPr>
              <a:t>fieldwork</a:t>
            </a:r>
            <a:r>
              <a:rPr lang="en-US" sz="2400" b="1" dirty="0" smtClean="0">
                <a:solidFill>
                  <a:srgbClr val="000000"/>
                </a:solidFill>
              </a:rPr>
              <a:t> as a primary research</a:t>
            </a:r>
            <a:br>
              <a:rPr lang="en-US" sz="2400" b="1" dirty="0" smtClean="0">
                <a:solidFill>
                  <a:srgbClr val="000000"/>
                </a:solidFill>
              </a:rPr>
            </a:br>
            <a:r>
              <a:rPr lang="en-US" sz="2400" b="1" dirty="0" smtClean="0">
                <a:solidFill>
                  <a:srgbClr val="000000"/>
                </a:solidFill>
              </a:rPr>
              <a:t>technique of gathering data, involving </a:t>
            </a:r>
            <a:r>
              <a:rPr lang="en-US" sz="2400" b="1" i="1" dirty="0" smtClean="0">
                <a:solidFill>
                  <a:srgbClr val="000000"/>
                </a:solidFill>
              </a:rPr>
              <a:t>“participant observation”</a:t>
            </a:r>
            <a:endParaRPr lang="en-US" sz="2800" b="1" i="1" dirty="0" smtClean="0">
              <a:solidFill>
                <a:srgbClr val="000000"/>
              </a:solidFill>
            </a:endParaRPr>
          </a:p>
        </p:txBody>
      </p:sp>
      <p:sp>
        <p:nvSpPr>
          <p:cNvPr id="530434" name="Rectangle 2"/>
          <p:cNvSpPr txBox="1">
            <a:spLocks noChangeArrowheads="1"/>
          </p:cNvSpPr>
          <p:nvPr/>
        </p:nvSpPr>
        <p:spPr bwMode="auto">
          <a:xfrm>
            <a:off x="514350" y="82708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>
                <a:solidFill>
                  <a:srgbClr val="000000"/>
                </a:solidFill>
              </a:rPr>
              <a:t>Main Characteristics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64416" y="1873257"/>
            <a:ext cx="8434983" cy="4401205"/>
          </a:xfrm>
        </p:spPr>
        <p:txBody>
          <a:bodyPr>
            <a:spAutoFit/>
          </a:bodyPr>
          <a:lstStyle/>
          <a:p>
            <a:pPr marL="566738" indent="-566738" eaLnBrk="1" hangingPunct="1">
              <a:spcBef>
                <a:spcPts val="600"/>
              </a:spcBef>
              <a:buFontTx/>
              <a:buAutoNum type="arabicPeriod"/>
              <a:tabLst>
                <a:tab pos="0" algn="l"/>
              </a:tabLst>
            </a:pPr>
            <a:r>
              <a:rPr lang="en-US" sz="2800" dirty="0" smtClean="0"/>
              <a:t>the </a:t>
            </a:r>
            <a:r>
              <a:rPr lang="en-US" sz="2400" b="1" i="1" dirty="0" smtClean="0">
                <a:solidFill>
                  <a:srgbClr val="FF0000"/>
                </a:solidFill>
              </a:rPr>
              <a:t>four fields</a:t>
            </a:r>
            <a:r>
              <a:rPr lang="en-US" sz="2400" dirty="0" smtClean="0"/>
              <a:t> </a:t>
            </a:r>
            <a:r>
              <a:rPr lang="en-US" sz="2800" dirty="0" smtClean="0"/>
              <a:t>of general anthropolog</a:t>
            </a:r>
            <a:r>
              <a:rPr lang="en-US" sz="2800" dirty="0" smtClean="0">
                <a:solidFill>
                  <a:srgbClr val="0C0600"/>
                </a:solidFill>
              </a:rPr>
              <a:t>y</a:t>
            </a:r>
          </a:p>
          <a:p>
            <a:pPr marL="566738" indent="-566738" eaLnBrk="1" hangingPunct="1">
              <a:spcBef>
                <a:spcPts val="600"/>
              </a:spcBef>
              <a:buNone/>
              <a:tabLst>
                <a:tab pos="0" algn="l"/>
              </a:tabLst>
            </a:pPr>
            <a:r>
              <a:rPr lang="en-US" sz="2400" b="1" i="1" dirty="0" smtClean="0">
                <a:solidFill>
                  <a:srgbClr val="0C0600"/>
                </a:solidFill>
              </a:rPr>
              <a:t>2.	</a:t>
            </a:r>
            <a:r>
              <a:rPr lang="en-US" sz="2400" b="1" i="1" dirty="0" smtClean="0">
                <a:solidFill>
                  <a:srgbClr val="FF0000"/>
                </a:solidFill>
              </a:rPr>
              <a:t>culture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as a primary </a:t>
            </a:r>
            <a:r>
              <a:rPr lang="en-US" sz="2400" b="1" i="1" dirty="0" smtClean="0">
                <a:solidFill>
                  <a:srgbClr val="000000"/>
                </a:solidFill>
              </a:rPr>
              <a:t>concept</a:t>
            </a:r>
          </a:p>
          <a:p>
            <a:pPr marL="566738" indent="-566738" eaLnBrk="1" hangingPunct="1">
              <a:spcBef>
                <a:spcPts val="600"/>
              </a:spcBef>
              <a:buFontTx/>
              <a:buNone/>
              <a:tabLst>
                <a:tab pos="0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3.</a:t>
            </a:r>
            <a:r>
              <a:rPr lang="en-US" b="1" dirty="0" smtClean="0">
                <a:solidFill>
                  <a:srgbClr val="000000"/>
                </a:solidFill>
              </a:rPr>
              <a:t>	</a:t>
            </a:r>
            <a:r>
              <a:rPr lang="en-US" sz="2400" b="1" i="1" dirty="0" smtClean="0">
                <a:solidFill>
                  <a:srgbClr val="FF0000"/>
                </a:solidFill>
              </a:rPr>
              <a:t>comparative method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as major</a:t>
            </a:r>
            <a:br>
              <a:rPr lang="en-US" sz="2400" b="1" dirty="0" smtClean="0">
                <a:solidFill>
                  <a:srgbClr val="000000"/>
                </a:solidFill>
              </a:rPr>
            </a:br>
            <a:r>
              <a:rPr lang="en-US" sz="2400" b="1" i="1" dirty="0" smtClean="0">
                <a:solidFill>
                  <a:srgbClr val="000000"/>
                </a:solidFill>
              </a:rPr>
              <a:t>approach</a:t>
            </a:r>
            <a:r>
              <a:rPr lang="en-US" sz="2400" b="1" dirty="0" smtClean="0">
                <a:solidFill>
                  <a:srgbClr val="000000"/>
                </a:solidFill>
              </a:rPr>
              <a:t> to the study of human behavior</a:t>
            </a:r>
          </a:p>
          <a:p>
            <a:pPr marL="566738" indent="-566738" eaLnBrk="1" hangingPunct="1">
              <a:spcBef>
                <a:spcPts val="600"/>
              </a:spcBef>
              <a:buNone/>
              <a:tabLst>
                <a:tab pos="0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4. </a:t>
            </a:r>
            <a:r>
              <a:rPr lang="en-US" b="1" dirty="0" smtClean="0">
                <a:solidFill>
                  <a:srgbClr val="000000"/>
                </a:solidFill>
              </a:rPr>
              <a:t>	</a:t>
            </a:r>
            <a:r>
              <a:rPr lang="en-US" sz="2400" b="1" i="1" dirty="0" smtClean="0">
                <a:solidFill>
                  <a:srgbClr val="FF0000"/>
                </a:solidFill>
              </a:rPr>
              <a:t>holism</a:t>
            </a:r>
            <a:r>
              <a:rPr lang="en-US" sz="2400" b="1" dirty="0" smtClean="0">
                <a:solidFill>
                  <a:srgbClr val="000000"/>
                </a:solidFill>
              </a:rPr>
              <a:t> or the study of "humankind" as a</a:t>
            </a:r>
            <a:br>
              <a:rPr lang="en-US" sz="2400" b="1" dirty="0" smtClean="0">
                <a:solidFill>
                  <a:srgbClr val="000000"/>
                </a:solidFill>
              </a:rPr>
            </a:br>
            <a:r>
              <a:rPr lang="en-US" sz="2400" b="1" dirty="0" smtClean="0">
                <a:solidFill>
                  <a:srgbClr val="000000"/>
                </a:solidFill>
              </a:rPr>
              <a:t>whole, as a </a:t>
            </a:r>
            <a:r>
              <a:rPr lang="en-US" sz="2400" b="1" i="1" dirty="0" smtClean="0">
                <a:solidFill>
                  <a:srgbClr val="000000"/>
                </a:solidFill>
              </a:rPr>
              <a:t>primary theoretical goal</a:t>
            </a:r>
            <a:endParaRPr lang="en-US" sz="2800" b="1" dirty="0" smtClean="0">
              <a:solidFill>
                <a:srgbClr val="000000"/>
              </a:solidFill>
            </a:endParaRPr>
          </a:p>
          <a:p>
            <a:pPr marL="566738" indent="-566738" eaLnBrk="1" hangingPunct="1">
              <a:spcBef>
                <a:spcPts val="600"/>
              </a:spcBef>
              <a:buFontTx/>
              <a:buNone/>
              <a:tabLst>
                <a:tab pos="0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5.</a:t>
            </a:r>
            <a:r>
              <a:rPr lang="en-US" b="1" dirty="0" smtClean="0">
                <a:solidFill>
                  <a:srgbClr val="000000"/>
                </a:solidFill>
              </a:rPr>
              <a:t>	</a:t>
            </a:r>
            <a:r>
              <a:rPr lang="en-US" sz="2400" b="1" i="1" dirty="0" smtClean="0">
                <a:solidFill>
                  <a:srgbClr val="FF0000"/>
                </a:solidFill>
              </a:rPr>
              <a:t>fieldwork</a:t>
            </a:r>
            <a:r>
              <a:rPr lang="en-US" sz="2400" b="1" dirty="0" smtClean="0">
                <a:solidFill>
                  <a:srgbClr val="000000"/>
                </a:solidFill>
              </a:rPr>
              <a:t> as a primary research</a:t>
            </a:r>
            <a:br>
              <a:rPr lang="en-US" sz="2400" b="1" dirty="0" smtClean="0">
                <a:solidFill>
                  <a:srgbClr val="000000"/>
                </a:solidFill>
              </a:rPr>
            </a:br>
            <a:r>
              <a:rPr lang="en-US" sz="2400" b="1" dirty="0" smtClean="0">
                <a:solidFill>
                  <a:srgbClr val="000000"/>
                </a:solidFill>
              </a:rPr>
              <a:t>technique of gathering data, involving </a:t>
            </a:r>
            <a:r>
              <a:rPr lang="en-US" sz="2400" b="1" i="1" dirty="0" smtClean="0">
                <a:solidFill>
                  <a:srgbClr val="000000"/>
                </a:solidFill>
              </a:rPr>
              <a:t>“participant observation”</a:t>
            </a:r>
            <a:endParaRPr lang="en-US" sz="2800" b="1" i="1" dirty="0" smtClean="0">
              <a:solidFill>
                <a:srgbClr val="000000"/>
              </a:solidFill>
            </a:endParaRPr>
          </a:p>
        </p:txBody>
      </p:sp>
      <p:sp>
        <p:nvSpPr>
          <p:cNvPr id="530434" name="Rectangle 2"/>
          <p:cNvSpPr txBox="1">
            <a:spLocks noChangeArrowheads="1"/>
          </p:cNvSpPr>
          <p:nvPr/>
        </p:nvSpPr>
        <p:spPr bwMode="auto">
          <a:xfrm>
            <a:off x="514350" y="827088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>
                <a:solidFill>
                  <a:srgbClr val="000000"/>
                </a:solidFill>
              </a:rPr>
              <a:t>Main Characteristics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00100" y="3620869"/>
            <a:ext cx="8686800" cy="646331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  <a:latin typeface="Arial"/>
              </a:rPr>
              <a:t>more at a later date . . 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1242786" y="2781011"/>
            <a:ext cx="7772400" cy="230832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kumimoji="1" lang="en-US" sz="3200" b="1" dirty="0" smtClean="0">
                <a:solidFill>
                  <a:srgbClr val="FFFFFF"/>
                </a:solidFill>
              </a:rPr>
              <a:t>Finally, to round off our theoretical perspectives, we’ll have a brief look at  . . . </a:t>
            </a:r>
            <a:endParaRPr kumimoji="1" lang="en-US" sz="3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351"/>
            <a:ext cx="10287000" cy="578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7209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14350" y="1524000"/>
            <a:ext cx="9258300" cy="149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a few</a:t>
            </a:r>
            <a:r>
              <a:rPr lang="en-US" sz="4800" b="1" dirty="0" smtClean="0">
                <a:solidFill>
                  <a:srgbClr val="000000"/>
                </a:solidFill>
              </a:rPr>
              <a:t/>
            </a:r>
            <a:br>
              <a:rPr lang="en-US" sz="4800" b="1" dirty="0" smtClean="0">
                <a:solidFill>
                  <a:srgbClr val="000000"/>
                </a:solidFill>
              </a:rPr>
            </a:br>
            <a:r>
              <a:rPr lang="en-US" sz="4800" b="1" dirty="0" smtClean="0">
                <a:solidFill>
                  <a:srgbClr val="000000"/>
                </a:solidFill>
              </a:rPr>
              <a:t>“Other Important Terms”</a:t>
            </a:r>
            <a:br>
              <a:rPr lang="en-US" sz="4800" b="1" dirty="0" smtClean="0">
                <a:solidFill>
                  <a:srgbClr val="000000"/>
                </a:solidFill>
              </a:rPr>
            </a:br>
            <a:r>
              <a:rPr lang="en-US" sz="3200" b="1" dirty="0" smtClean="0">
                <a:solidFill>
                  <a:srgbClr val="FFFFFF"/>
                </a:solidFill>
              </a:rPr>
              <a:t> including . . .</a:t>
            </a:r>
            <a:endParaRPr lang="en-US" sz="48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64416" y="3189487"/>
            <a:ext cx="8434983" cy="2830327"/>
          </a:xfrm>
        </p:spPr>
        <p:txBody>
          <a:bodyPr>
            <a:spAutoFit/>
          </a:bodyPr>
          <a:lstStyle/>
          <a:p>
            <a:pPr marL="566738" indent="-566738" eaLnBrk="1" hangingPunct="1">
              <a:buNone/>
              <a:tabLst>
                <a:tab pos="0" algn="l"/>
              </a:tabLst>
            </a:pPr>
            <a:r>
              <a:rPr lang="en-US" b="1" dirty="0" smtClean="0">
                <a:solidFill>
                  <a:srgbClr val="000000"/>
                </a:solidFill>
              </a:rPr>
              <a:t>1.	ethnocentrism</a:t>
            </a:r>
          </a:p>
          <a:p>
            <a:pPr marL="566738" indent="-566738"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</a:pPr>
            <a:endParaRPr lang="en-US" b="1" dirty="0" smtClean="0">
              <a:solidFill>
                <a:srgbClr val="000000"/>
              </a:solidFill>
            </a:endParaRPr>
          </a:p>
          <a:p>
            <a:pPr marL="566738" indent="-566738" eaLnBrk="1" hangingPunct="1">
              <a:buAutoNum type="arabicPeriod" startAt="2"/>
              <a:tabLst>
                <a:tab pos="0" algn="l"/>
              </a:tabLst>
            </a:pPr>
            <a:r>
              <a:rPr lang="en-US" b="1" dirty="0" smtClean="0">
                <a:solidFill>
                  <a:srgbClr val="000000"/>
                </a:solidFill>
              </a:rPr>
              <a:t>cultural relativism</a:t>
            </a:r>
          </a:p>
          <a:p>
            <a:pPr marL="1366838" lvl="2" indent="-277813" eaLnBrk="1" hangingPunct="1">
              <a:tabLst>
                <a:tab pos="0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absolute cultural relativism</a:t>
            </a:r>
          </a:p>
          <a:p>
            <a:pPr marL="1366838" lvl="2" indent="-277813" eaLnBrk="1" hangingPunct="1">
              <a:tabLst>
                <a:tab pos="0" algn="l"/>
              </a:tabLst>
            </a:pPr>
            <a:r>
              <a:rPr lang="en-US" b="1" dirty="0" smtClean="0">
                <a:solidFill>
                  <a:srgbClr val="000000"/>
                </a:solidFill>
              </a:rPr>
              <a:t>critical cultural relativism</a:t>
            </a:r>
          </a:p>
          <a:p>
            <a:pPr marL="566738" indent="-566738" eaLnBrk="1" hangingPunct="1">
              <a:buFontTx/>
              <a:buNone/>
              <a:tabLst>
                <a:tab pos="0" algn="l"/>
              </a:tabLst>
            </a:pPr>
            <a:r>
              <a:rPr lang="en-US" b="1" dirty="0" smtClean="0">
                <a:solidFill>
                  <a:srgbClr val="000000"/>
                </a:solidFill>
              </a:rPr>
              <a:t>3.	“multiple cultural worlds”</a:t>
            </a:r>
          </a:p>
        </p:txBody>
      </p:sp>
      <p:sp>
        <p:nvSpPr>
          <p:cNvPr id="530434" name="Rectangle 2"/>
          <p:cNvSpPr txBox="1">
            <a:spLocks noChangeArrowheads="1"/>
          </p:cNvSpPr>
          <p:nvPr/>
        </p:nvSpPr>
        <p:spPr bwMode="auto">
          <a:xfrm>
            <a:off x="514350" y="1524000"/>
            <a:ext cx="9258300" cy="149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a few</a:t>
            </a:r>
            <a:r>
              <a:rPr lang="en-US" sz="4800" b="1" dirty="0" smtClean="0">
                <a:solidFill>
                  <a:srgbClr val="000000"/>
                </a:solidFill>
              </a:rPr>
              <a:t/>
            </a:r>
            <a:br>
              <a:rPr lang="en-US" sz="4800" b="1" dirty="0" smtClean="0">
                <a:solidFill>
                  <a:srgbClr val="000000"/>
                </a:solidFill>
              </a:rPr>
            </a:br>
            <a:r>
              <a:rPr lang="en-US" sz="4800" b="1" dirty="0" smtClean="0">
                <a:solidFill>
                  <a:srgbClr val="000000"/>
                </a:solidFill>
              </a:rPr>
              <a:t>“Other Important Terms”</a:t>
            </a:r>
            <a:br>
              <a:rPr lang="en-US" sz="4800" b="1" dirty="0" smtClean="0">
                <a:solidFill>
                  <a:srgbClr val="000000"/>
                </a:solidFill>
              </a:rPr>
            </a:br>
            <a:r>
              <a:rPr lang="en-US" sz="3200" b="1" dirty="0" smtClean="0">
                <a:solidFill>
                  <a:srgbClr val="000000"/>
                </a:solidFill>
              </a:rPr>
              <a:t> including . . .</a:t>
            </a:r>
            <a:endParaRPr lang="en-US" sz="4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64416" y="3189487"/>
            <a:ext cx="8434983" cy="2830327"/>
          </a:xfrm>
        </p:spPr>
        <p:txBody>
          <a:bodyPr>
            <a:spAutoFit/>
          </a:bodyPr>
          <a:lstStyle/>
          <a:p>
            <a:pPr marL="566738" indent="-566738" eaLnBrk="1" hangingPunct="1">
              <a:buNone/>
              <a:tabLst>
                <a:tab pos="0" algn="l"/>
              </a:tabLst>
            </a:pPr>
            <a:r>
              <a:rPr lang="en-US" b="1" dirty="0" smtClean="0">
                <a:solidFill>
                  <a:srgbClr val="000000"/>
                </a:solidFill>
              </a:rPr>
              <a:t>1.	ethnocentrism</a:t>
            </a:r>
          </a:p>
          <a:p>
            <a:pPr marL="566738" indent="-566738"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</a:pPr>
            <a:endParaRPr lang="en-US" b="1" dirty="0" smtClean="0">
              <a:solidFill>
                <a:srgbClr val="000000"/>
              </a:solidFill>
            </a:endParaRPr>
          </a:p>
          <a:p>
            <a:pPr marL="566738" indent="-566738" eaLnBrk="1" hangingPunct="1">
              <a:buAutoNum type="arabicPeriod" startAt="2"/>
              <a:tabLst>
                <a:tab pos="0" algn="l"/>
              </a:tabLst>
            </a:pPr>
            <a:r>
              <a:rPr lang="en-US" b="1" dirty="0" smtClean="0">
                <a:solidFill>
                  <a:srgbClr val="000000"/>
                </a:solidFill>
              </a:rPr>
              <a:t>cultural relativism</a:t>
            </a:r>
          </a:p>
          <a:p>
            <a:pPr marL="1366838" lvl="2" indent="-277813" eaLnBrk="1" hangingPunct="1">
              <a:tabLst>
                <a:tab pos="0" algn="l"/>
              </a:tabLst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</a:rPr>
              <a:t>absolute cultural relativism</a:t>
            </a:r>
          </a:p>
          <a:p>
            <a:pPr marL="1366838" lvl="2" indent="-277813" eaLnBrk="1" hangingPunct="1">
              <a:tabLst>
                <a:tab pos="0" algn="l"/>
              </a:tabLst>
            </a:pPr>
            <a:r>
              <a:rPr lang="en-US" b="1" dirty="0" smtClean="0">
                <a:solidFill>
                  <a:srgbClr val="000000"/>
                </a:solidFill>
              </a:rPr>
              <a:t>critical cultural relativism</a:t>
            </a:r>
          </a:p>
          <a:p>
            <a:pPr marL="566738" indent="-566738" eaLnBrk="1" hangingPunct="1">
              <a:buFontTx/>
              <a:buNone/>
              <a:tabLst>
                <a:tab pos="0" algn="l"/>
              </a:tabLst>
            </a:pPr>
            <a:r>
              <a:rPr lang="en-US" b="1" dirty="0" smtClean="0">
                <a:solidFill>
                  <a:srgbClr val="000000"/>
                </a:solidFill>
              </a:rPr>
              <a:t>3.	“multiple cultural worlds”</a:t>
            </a:r>
          </a:p>
        </p:txBody>
      </p:sp>
      <p:sp>
        <p:nvSpPr>
          <p:cNvPr id="530434" name="Rectangle 2"/>
          <p:cNvSpPr txBox="1">
            <a:spLocks noChangeArrowheads="1"/>
          </p:cNvSpPr>
          <p:nvPr/>
        </p:nvSpPr>
        <p:spPr bwMode="auto">
          <a:xfrm>
            <a:off x="514350" y="1524000"/>
            <a:ext cx="9258300" cy="149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a few</a:t>
            </a:r>
            <a:r>
              <a:rPr lang="en-US" sz="4800" b="1" dirty="0" smtClean="0">
                <a:solidFill>
                  <a:srgbClr val="000000"/>
                </a:solidFill>
              </a:rPr>
              <a:t/>
            </a:r>
            <a:br>
              <a:rPr lang="en-US" sz="4800" b="1" dirty="0" smtClean="0">
                <a:solidFill>
                  <a:srgbClr val="000000"/>
                </a:solidFill>
              </a:rPr>
            </a:br>
            <a:r>
              <a:rPr lang="en-US" sz="4800" b="1" dirty="0" smtClean="0">
                <a:solidFill>
                  <a:srgbClr val="000000"/>
                </a:solidFill>
              </a:rPr>
              <a:t>“Other Important Terms”</a:t>
            </a:r>
            <a:br>
              <a:rPr lang="en-US" sz="4800" b="1" dirty="0" smtClean="0">
                <a:solidFill>
                  <a:srgbClr val="000000"/>
                </a:solidFill>
              </a:rPr>
            </a:br>
            <a:r>
              <a:rPr lang="en-US" sz="3200" b="1" dirty="0" smtClean="0">
                <a:solidFill>
                  <a:srgbClr val="000000"/>
                </a:solidFill>
              </a:rPr>
              <a:t> including . . .</a:t>
            </a:r>
            <a:endParaRPr lang="en-US" sz="4800" b="1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00100" y="3620869"/>
            <a:ext cx="8686800" cy="646331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  <a:latin typeface="Arial"/>
              </a:rPr>
              <a:t>more at a later date . . 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1257300" y="1174553"/>
            <a:ext cx="7772400" cy="470898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kumimoji="1" lang="en-US" sz="3600" b="1" dirty="0" smtClean="0">
                <a:solidFill>
                  <a:srgbClr val="7F7F7F"/>
                </a:solidFill>
              </a:rPr>
              <a:t>One item you will see often </a:t>
            </a:r>
            <a:r>
              <a:rPr kumimoji="1" lang="en-US" sz="3600" dirty="0" smtClean="0">
                <a:solidFill>
                  <a:srgbClr val="7F7F7F"/>
                </a:solidFill>
              </a:rPr>
              <a:t>(and often repeated)</a:t>
            </a:r>
            <a:r>
              <a:rPr kumimoji="1" lang="en-US" sz="3600" b="1" dirty="0" smtClean="0">
                <a:solidFill>
                  <a:srgbClr val="7F7F7F"/>
                </a:solidFill>
              </a:rPr>
              <a:t> is that American Anthropology traditionally has a four-fold approach to the study of humans and closely related species.</a:t>
            </a:r>
            <a:br>
              <a:rPr kumimoji="1" lang="en-US" sz="3600" b="1" dirty="0" smtClean="0">
                <a:solidFill>
                  <a:srgbClr val="7F7F7F"/>
                </a:solidFill>
              </a:rPr>
            </a:br>
            <a:endParaRPr kumimoji="1" lang="en-US" sz="3600" b="1" dirty="0" smtClean="0">
              <a:solidFill>
                <a:srgbClr val="7F7F7F"/>
              </a:solidFill>
            </a:endParaRPr>
          </a:p>
          <a:p>
            <a:pPr algn="ctr" eaLnBrk="0" hangingPunct="0"/>
            <a:r>
              <a:rPr kumimoji="1" lang="en-US" sz="4400" b="1" dirty="0" smtClean="0">
                <a:solidFill>
                  <a:srgbClr val="FFFFFF"/>
                </a:solidFill>
              </a:rPr>
              <a:t>These four fields include . . .</a:t>
            </a:r>
            <a:endParaRPr kumimoji="1" lang="en-US" sz="4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397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14350" y="1524000"/>
            <a:ext cx="9258300" cy="149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and</a:t>
            </a:r>
            <a:r>
              <a:rPr lang="en-US" sz="4800" b="1" dirty="0" smtClean="0">
                <a:solidFill>
                  <a:srgbClr val="000000"/>
                </a:solidFill>
              </a:rPr>
              <a:t/>
            </a:r>
            <a:br>
              <a:rPr lang="en-US" sz="4800" b="1" dirty="0" smtClean="0">
                <a:solidFill>
                  <a:srgbClr val="000000"/>
                </a:solidFill>
              </a:rPr>
            </a:br>
            <a:r>
              <a:rPr lang="en-US" sz="4800" b="1" dirty="0" smtClean="0">
                <a:solidFill>
                  <a:srgbClr val="000000"/>
                </a:solidFill>
              </a:rPr>
              <a:t>“Units of Analysis”</a:t>
            </a:r>
            <a:br>
              <a:rPr lang="en-US" sz="4800" b="1" dirty="0" smtClean="0">
                <a:solidFill>
                  <a:srgbClr val="000000"/>
                </a:solidFill>
              </a:rPr>
            </a:br>
            <a:r>
              <a:rPr lang="en-US" sz="3200" b="1" dirty="0" smtClean="0">
                <a:solidFill>
                  <a:srgbClr val="FFFFFF"/>
                </a:solidFill>
              </a:rPr>
              <a:t> including . . .</a:t>
            </a:r>
            <a:endParaRPr lang="en-US" sz="48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3940" y="457200"/>
            <a:ext cx="8229600" cy="6027804"/>
          </a:xfrm>
        </p:spPr>
        <p:txBody>
          <a:bodyPr>
            <a:spAutoFit/>
          </a:bodyPr>
          <a:lstStyle/>
          <a:p>
            <a:pPr eaLnBrk="1" hangingPunct="1">
              <a:lnSpc>
                <a:spcPct val="70000"/>
              </a:lnSpc>
              <a:buFontTx/>
              <a:buNone/>
              <a:defRPr/>
            </a:pPr>
            <a:endParaRPr lang="en-US" sz="4000" b="1" dirty="0" smtClean="0">
              <a:latin typeface="Verdana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smtClean="0">
                <a:latin typeface="Verdana" pitchFamily="34" charset="0"/>
              </a:rPr>
              <a:t>“units of analysis” may include:</a:t>
            </a:r>
          </a:p>
          <a:p>
            <a:pPr marL="1538288" indent="-158750" eaLnBrk="1" hangingPunct="1">
              <a:lnSpc>
                <a:spcPct val="60000"/>
              </a:lnSpc>
              <a:spcBef>
                <a:spcPts val="300"/>
              </a:spcBef>
              <a:buFontTx/>
              <a:buNone/>
              <a:tabLst>
                <a:tab pos="1030288" algn="l"/>
              </a:tabLst>
              <a:defRPr/>
            </a:pPr>
            <a:endParaRPr lang="en-US" sz="2000" b="1" dirty="0" smtClean="0">
              <a:latin typeface="Verdana" pitchFamily="34" charset="0"/>
            </a:endParaRP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Verdana" pitchFamily="34" charset="0"/>
              </a:rPr>
              <a:t>one person</a:t>
            </a:r>
            <a:endParaRPr lang="en-US" sz="1800" dirty="0" smtClean="0">
              <a:latin typeface="Verdana" pitchFamily="34" charset="0"/>
            </a:endParaRP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Verdana" pitchFamily="34" charset="0"/>
              </a:rPr>
              <a:t>the family</a:t>
            </a:r>
            <a:endParaRPr lang="en-US" sz="1600" dirty="0" smtClean="0">
              <a:latin typeface="Verdana" pitchFamily="34" charset="0"/>
            </a:endParaRP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Verdana" pitchFamily="34" charset="0"/>
              </a:rPr>
              <a:t>the community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Verdana" pitchFamily="34" charset="0"/>
              </a:rPr>
              <a:t>a region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Verdana" pitchFamily="34" charset="0"/>
              </a:rPr>
              <a:t>a “culture area”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Verdana" pitchFamily="34" charset="0"/>
              </a:rPr>
              <a:t>a culture / “subculture”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Verdana" pitchFamily="34" charset="0"/>
              </a:rPr>
              <a:t>a nation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latin typeface="Verdana" pitchFamily="34" charset="0"/>
              </a:rPr>
              <a:t>t</a:t>
            </a:r>
            <a:r>
              <a:rPr lang="en-US" b="1" dirty="0" smtClean="0">
                <a:latin typeface="Verdana" pitchFamily="34" charset="0"/>
              </a:rPr>
              <a:t>he world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Verdana" pitchFamily="34" charset="0"/>
              </a:rPr>
              <a:t>an item or action itself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Verdana" pitchFamily="34" charset="0"/>
              </a:rPr>
              <a:t>a “cultural metaphor”</a:t>
            </a:r>
          </a:p>
        </p:txBody>
      </p:sp>
    </p:spTree>
    <p:extLst>
      <p:ext uri="{BB962C8B-B14F-4D97-AF65-F5344CB8AC3E}">
        <p14:creationId xmlns:p14="http://schemas.microsoft.com/office/powerpoint/2010/main" val="2153298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3940" y="457200"/>
            <a:ext cx="8229600" cy="6027804"/>
          </a:xfrm>
        </p:spPr>
        <p:txBody>
          <a:bodyPr>
            <a:spAutoFit/>
          </a:bodyPr>
          <a:lstStyle/>
          <a:p>
            <a:pPr eaLnBrk="1" hangingPunct="1">
              <a:lnSpc>
                <a:spcPct val="70000"/>
              </a:lnSpc>
              <a:buFontTx/>
              <a:buNone/>
              <a:defRPr/>
            </a:pPr>
            <a:endParaRPr lang="en-US" sz="4000" b="1" dirty="0" smtClean="0">
              <a:latin typeface="Verdana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smtClean="0">
                <a:latin typeface="Verdana" pitchFamily="34" charset="0"/>
              </a:rPr>
              <a:t>“units of analysis” may include:</a:t>
            </a:r>
          </a:p>
          <a:p>
            <a:pPr marL="1538288" indent="-158750" eaLnBrk="1" hangingPunct="1">
              <a:lnSpc>
                <a:spcPct val="60000"/>
              </a:lnSpc>
              <a:spcBef>
                <a:spcPts val="300"/>
              </a:spcBef>
              <a:buFontTx/>
              <a:buNone/>
              <a:tabLst>
                <a:tab pos="1030288" algn="l"/>
              </a:tabLst>
              <a:defRPr/>
            </a:pPr>
            <a:endParaRPr lang="en-US" sz="2000" b="1" dirty="0" smtClean="0">
              <a:latin typeface="Verdana" pitchFamily="34" charset="0"/>
            </a:endParaRP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Verdana" pitchFamily="34" charset="0"/>
              </a:rPr>
              <a:t>one person</a:t>
            </a:r>
            <a:endParaRPr lang="en-US" sz="1800" dirty="0" smtClean="0">
              <a:latin typeface="Verdana" pitchFamily="34" charset="0"/>
            </a:endParaRP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Verdana" pitchFamily="34" charset="0"/>
              </a:rPr>
              <a:t>the family</a:t>
            </a:r>
            <a:endParaRPr lang="en-US" sz="1600" dirty="0" smtClean="0">
              <a:latin typeface="Verdana" pitchFamily="34" charset="0"/>
            </a:endParaRP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Verdana" pitchFamily="34" charset="0"/>
              </a:rPr>
              <a:t>the community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Verdana" pitchFamily="34" charset="0"/>
              </a:rPr>
              <a:t>a region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Verdana" pitchFamily="34" charset="0"/>
              </a:rPr>
              <a:t>a “culture area”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Verdana" pitchFamily="34" charset="0"/>
              </a:rPr>
              <a:t>a culture / “subculture”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Verdana" pitchFamily="34" charset="0"/>
              </a:rPr>
              <a:t>a nation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>
                <a:latin typeface="Verdana" pitchFamily="34" charset="0"/>
              </a:rPr>
              <a:t>t</a:t>
            </a:r>
            <a:r>
              <a:rPr lang="en-US" b="1" dirty="0" smtClean="0">
                <a:latin typeface="Verdana" pitchFamily="34" charset="0"/>
              </a:rPr>
              <a:t>he world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Verdana" pitchFamily="34" charset="0"/>
              </a:rPr>
              <a:t>an item or action itself</a:t>
            </a:r>
          </a:p>
          <a:p>
            <a:pPr marL="1712913" lvl="1" indent="-333375" eaLnBrk="1" hangingPunct="1">
              <a:lnSpc>
                <a:spcPct val="90000"/>
              </a:lnSpc>
              <a:defRPr/>
            </a:pPr>
            <a:r>
              <a:rPr lang="en-US" b="1" dirty="0" smtClean="0">
                <a:latin typeface="Verdana" pitchFamily="34" charset="0"/>
              </a:rPr>
              <a:t>a “cultural metaphor”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00100" y="3620869"/>
            <a:ext cx="8686800" cy="646331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  <a:latin typeface="Arial"/>
              </a:rPr>
              <a:t>more at a later date . . . </a:t>
            </a:r>
          </a:p>
        </p:txBody>
      </p:sp>
    </p:spTree>
    <p:extLst>
      <p:ext uri="{BB962C8B-B14F-4D97-AF65-F5344CB8AC3E}">
        <p14:creationId xmlns:p14="http://schemas.microsoft.com/office/powerpoint/2010/main" val="1211515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14350" y="3378198"/>
            <a:ext cx="9258300" cy="149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and we’ll have a brief look at</a:t>
            </a:r>
            <a:r>
              <a:rPr lang="en-US" sz="4800" b="1" dirty="0" smtClean="0">
                <a:solidFill>
                  <a:srgbClr val="000000"/>
                </a:solidFill>
              </a:rPr>
              <a:t/>
            </a:r>
            <a:br>
              <a:rPr lang="en-US" sz="4800" b="1" dirty="0" smtClean="0">
                <a:solidFill>
                  <a:srgbClr val="000000"/>
                </a:solidFill>
              </a:rPr>
            </a:br>
            <a:r>
              <a:rPr lang="en-US" sz="4800" b="1" dirty="0" smtClean="0">
                <a:solidFill>
                  <a:srgbClr val="000000"/>
                </a:solidFill>
              </a:rPr>
              <a:t>Three Major Perennial Debates</a:t>
            </a:r>
            <a:r>
              <a:rPr lang="en-US" sz="3200" b="1" dirty="0" smtClean="0">
                <a:solidFill>
                  <a:srgbClr val="FFFFFF"/>
                </a:solidFill>
              </a:rPr>
              <a:t> including . . .</a:t>
            </a:r>
            <a:endParaRPr lang="en-US" sz="48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80480" y="2284390"/>
            <a:ext cx="8277820" cy="4421210"/>
          </a:xfrm>
        </p:spPr>
        <p:txBody>
          <a:bodyPr>
            <a:spAutoFit/>
          </a:bodyPr>
          <a:lstStyle/>
          <a:p>
            <a:pPr marL="514350" indent="-514350" eaLnBrk="1" hangingPunct="1">
              <a:lnSpc>
                <a:spcPct val="150000"/>
              </a:lnSpc>
              <a:spcAft>
                <a:spcPts val="500"/>
              </a:spcAft>
              <a:buFont typeface="+mj-lt"/>
              <a:buAutoNum type="arabicPeriod"/>
              <a:tabLst>
                <a:tab pos="0" algn="l"/>
              </a:tabLst>
              <a:defRPr/>
            </a:pPr>
            <a:r>
              <a:rPr lang="en-US" sz="2800" b="1" i="1" dirty="0" smtClean="0">
                <a:solidFill>
                  <a:srgbClr val="000000"/>
                </a:solidFill>
              </a:rPr>
              <a:t>Biological Determinism </a:t>
            </a:r>
            <a:br>
              <a:rPr lang="en-US" sz="2800" b="1" i="1" dirty="0" smtClean="0">
                <a:solidFill>
                  <a:srgbClr val="000000"/>
                </a:solidFill>
              </a:rPr>
            </a:br>
            <a:r>
              <a:rPr lang="en-US" sz="2800" b="1" i="1" dirty="0" smtClean="0">
                <a:solidFill>
                  <a:srgbClr val="000000"/>
                </a:solidFill>
              </a:rPr>
              <a:t>	vs. Cultural </a:t>
            </a:r>
            <a:r>
              <a:rPr lang="en-US" sz="2800" b="1" i="1" dirty="0" err="1" smtClean="0">
                <a:solidFill>
                  <a:srgbClr val="000000"/>
                </a:solidFill>
              </a:rPr>
              <a:t>Constructionism</a:t>
            </a:r>
            <a:endParaRPr lang="en-US" sz="2800" b="1" dirty="0" smtClean="0">
              <a:solidFill>
                <a:srgbClr val="000000"/>
              </a:solidFill>
            </a:endParaRPr>
          </a:p>
          <a:p>
            <a:pPr marL="514350" indent="-514350" eaLnBrk="1" hangingPunct="1">
              <a:lnSpc>
                <a:spcPct val="150000"/>
              </a:lnSpc>
              <a:spcAft>
                <a:spcPts val="500"/>
              </a:spcAft>
              <a:buFont typeface="+mj-lt"/>
              <a:buAutoNum type="arabicPeriod"/>
              <a:tabLst>
                <a:tab pos="0" algn="l"/>
              </a:tabLst>
              <a:defRPr/>
            </a:pPr>
            <a:r>
              <a:rPr lang="en-US" sz="2800" b="1" i="1" dirty="0" err="1" smtClean="0">
                <a:solidFill>
                  <a:srgbClr val="000000"/>
                </a:solidFill>
              </a:rPr>
              <a:t>Ideationism</a:t>
            </a:r>
            <a:r>
              <a:rPr lang="en-US" sz="2800" b="1" i="1" dirty="0" smtClean="0">
                <a:solidFill>
                  <a:srgbClr val="000000"/>
                </a:solidFill>
              </a:rPr>
              <a:t> vs. Cultural Materialism</a:t>
            </a:r>
          </a:p>
          <a:p>
            <a:pPr marL="508000" indent="-508000" eaLnBrk="1" hangingPunct="1">
              <a:lnSpc>
                <a:spcPct val="150000"/>
              </a:lnSpc>
              <a:spcAft>
                <a:spcPts val="500"/>
              </a:spcAft>
              <a:buFont typeface="+mj-lt"/>
              <a:buAutoNum type="arabicPeriod"/>
              <a:tabLst>
                <a:tab pos="0" algn="l"/>
              </a:tabLst>
              <a:defRPr/>
            </a:pPr>
            <a:r>
              <a:rPr lang="en-US" sz="2800" b="1" i="1" dirty="0" smtClean="0">
                <a:solidFill>
                  <a:srgbClr val="000000"/>
                </a:solidFill>
              </a:rPr>
              <a:t>Individual Agency vs. Structuralism</a:t>
            </a:r>
            <a:br>
              <a:rPr lang="en-US" sz="2800" b="1" i="1" dirty="0" smtClean="0">
                <a:solidFill>
                  <a:srgbClr val="000000"/>
                </a:solidFill>
              </a:rPr>
            </a:br>
            <a:r>
              <a:rPr lang="en-US" sz="2800" b="1" i="1" dirty="0" smtClean="0">
                <a:solidFill>
                  <a:srgbClr val="000000"/>
                </a:solidFill>
              </a:rPr>
              <a:t>	</a:t>
            </a:r>
            <a:r>
              <a:rPr lang="en-US" sz="2400" b="1" dirty="0" smtClean="0">
                <a:solidFill>
                  <a:srgbClr val="000000"/>
                </a:solidFill>
              </a:rPr>
              <a:t>(“free will” vs. “power structures”)</a:t>
            </a:r>
            <a:endParaRPr lang="en-US" sz="2800" b="1" i="1" dirty="0" smtClean="0">
              <a:solidFill>
                <a:srgbClr val="000000"/>
              </a:solidFill>
            </a:endParaRPr>
          </a:p>
          <a:p>
            <a:pPr marL="514350" indent="-514350" eaLnBrk="1" hangingPunct="1">
              <a:lnSpc>
                <a:spcPct val="150000"/>
              </a:lnSpc>
              <a:buFont typeface="+mj-lt"/>
              <a:buAutoNum type="arabicPeriod"/>
              <a:tabLst>
                <a:tab pos="0" algn="l"/>
              </a:tabLst>
              <a:defRPr/>
            </a:pPr>
            <a:endParaRPr lang="en-US" sz="2800" b="1" i="1" dirty="0" smtClean="0">
              <a:solidFill>
                <a:srgbClr val="00000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80493" y="434975"/>
            <a:ext cx="835997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800" b="1" kern="0" dirty="0" smtClean="0">
                <a:solidFill>
                  <a:srgbClr val="FFFFFF">
                    <a:lumMod val="50000"/>
                  </a:srgbClr>
                </a:solidFill>
                <a:latin typeface="Arial"/>
              </a:rPr>
              <a:t>three major contemporary debates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80480" y="2512990"/>
            <a:ext cx="8277820" cy="4421210"/>
          </a:xfrm>
        </p:spPr>
        <p:txBody>
          <a:bodyPr>
            <a:spAutoFit/>
          </a:bodyPr>
          <a:lstStyle/>
          <a:p>
            <a:pPr marL="514350" indent="-514350" eaLnBrk="1" hangingPunct="1">
              <a:lnSpc>
                <a:spcPct val="150000"/>
              </a:lnSpc>
              <a:spcAft>
                <a:spcPts val="500"/>
              </a:spcAft>
              <a:buFont typeface="+mj-lt"/>
              <a:buAutoNum type="arabicPeriod"/>
              <a:tabLst>
                <a:tab pos="0" algn="l"/>
              </a:tabLst>
              <a:defRPr/>
            </a:pPr>
            <a:r>
              <a:rPr lang="en-US" sz="2800" b="1" i="1" dirty="0" smtClean="0">
                <a:solidFill>
                  <a:srgbClr val="000000"/>
                </a:solidFill>
              </a:rPr>
              <a:t>Biological Determinism </a:t>
            </a:r>
            <a:br>
              <a:rPr lang="en-US" sz="2800" b="1" i="1" dirty="0" smtClean="0">
                <a:solidFill>
                  <a:srgbClr val="000000"/>
                </a:solidFill>
              </a:rPr>
            </a:br>
            <a:r>
              <a:rPr lang="en-US" sz="2800" b="1" i="1" dirty="0" smtClean="0">
                <a:solidFill>
                  <a:srgbClr val="000000"/>
                </a:solidFill>
              </a:rPr>
              <a:t>	vs. Cultural </a:t>
            </a:r>
            <a:r>
              <a:rPr lang="en-US" sz="2800" b="1" i="1" dirty="0" err="1" smtClean="0">
                <a:solidFill>
                  <a:srgbClr val="000000"/>
                </a:solidFill>
              </a:rPr>
              <a:t>Constructionism</a:t>
            </a:r>
            <a:endParaRPr lang="en-US" sz="2800" b="1" dirty="0" smtClean="0">
              <a:solidFill>
                <a:srgbClr val="000000"/>
              </a:solidFill>
            </a:endParaRPr>
          </a:p>
          <a:p>
            <a:pPr marL="514350" indent="-514350" eaLnBrk="1" hangingPunct="1">
              <a:lnSpc>
                <a:spcPct val="150000"/>
              </a:lnSpc>
              <a:spcAft>
                <a:spcPts val="500"/>
              </a:spcAft>
              <a:buFont typeface="+mj-lt"/>
              <a:buAutoNum type="arabicPeriod"/>
              <a:tabLst>
                <a:tab pos="0" algn="l"/>
              </a:tabLst>
              <a:defRPr/>
            </a:pPr>
            <a:r>
              <a:rPr lang="en-US" sz="2800" b="1" i="1" dirty="0" err="1" smtClean="0">
                <a:solidFill>
                  <a:srgbClr val="000000"/>
                </a:solidFill>
              </a:rPr>
              <a:t>Ideationism</a:t>
            </a:r>
            <a:r>
              <a:rPr lang="en-US" sz="2800" b="1" i="1" dirty="0" smtClean="0">
                <a:solidFill>
                  <a:srgbClr val="000000"/>
                </a:solidFill>
              </a:rPr>
              <a:t> vs. Cultural Materialism</a:t>
            </a:r>
          </a:p>
          <a:p>
            <a:pPr marL="508000" indent="-508000" eaLnBrk="1" hangingPunct="1">
              <a:lnSpc>
                <a:spcPct val="150000"/>
              </a:lnSpc>
              <a:spcAft>
                <a:spcPts val="500"/>
              </a:spcAft>
              <a:buFont typeface="+mj-lt"/>
              <a:buAutoNum type="arabicPeriod"/>
              <a:tabLst>
                <a:tab pos="0" algn="l"/>
              </a:tabLst>
              <a:defRPr/>
            </a:pPr>
            <a:r>
              <a:rPr lang="en-US" sz="2800" b="1" i="1" dirty="0" smtClean="0">
                <a:solidFill>
                  <a:srgbClr val="000000"/>
                </a:solidFill>
              </a:rPr>
              <a:t>Individual Agency vs. Structuralism</a:t>
            </a:r>
            <a:br>
              <a:rPr lang="en-US" sz="2800" b="1" i="1" dirty="0" smtClean="0">
                <a:solidFill>
                  <a:srgbClr val="000000"/>
                </a:solidFill>
              </a:rPr>
            </a:br>
            <a:r>
              <a:rPr lang="en-US" sz="2800" b="1" i="1" dirty="0" smtClean="0">
                <a:solidFill>
                  <a:srgbClr val="000000"/>
                </a:solidFill>
              </a:rPr>
              <a:t>	</a:t>
            </a:r>
            <a:r>
              <a:rPr lang="en-US" sz="2400" b="1" dirty="0" smtClean="0">
                <a:solidFill>
                  <a:srgbClr val="000000"/>
                </a:solidFill>
              </a:rPr>
              <a:t>(“free will” vs. “power structures”)</a:t>
            </a:r>
            <a:endParaRPr lang="en-US" sz="2800" b="1" i="1" dirty="0" smtClean="0">
              <a:solidFill>
                <a:srgbClr val="000000"/>
              </a:solidFill>
            </a:endParaRPr>
          </a:p>
          <a:p>
            <a:pPr marL="514350" indent="-514350" eaLnBrk="1" hangingPunct="1">
              <a:lnSpc>
                <a:spcPct val="150000"/>
              </a:lnSpc>
              <a:buFont typeface="+mj-lt"/>
              <a:buAutoNum type="arabicPeriod"/>
              <a:tabLst>
                <a:tab pos="0" algn="l"/>
              </a:tabLst>
              <a:defRPr/>
            </a:pPr>
            <a:endParaRPr lang="en-US" sz="2800" b="1" i="1" dirty="0" smtClean="0">
              <a:solidFill>
                <a:srgbClr val="00000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80493" y="434975"/>
            <a:ext cx="835997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800" b="1" kern="0" dirty="0" smtClean="0">
                <a:solidFill>
                  <a:srgbClr val="FFFFFF">
                    <a:lumMod val="50000"/>
                  </a:srgbClr>
                </a:solidFill>
                <a:latin typeface="Arial"/>
              </a:rPr>
              <a:t>three major contemporary debates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00100" y="3925669"/>
            <a:ext cx="8686800" cy="646331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  <a:latin typeface="Arial"/>
              </a:rPr>
              <a:t>more at a later date . . 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257300" y="1611261"/>
            <a:ext cx="7772400" cy="2046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 anchorCtr="1">
            <a:noAutofit/>
          </a:bodyPr>
          <a:lstStyle/>
          <a:p>
            <a:pPr marL="2400300" indent="-2400300" algn="ctr" eaLnBrk="0" hangingPunct="0">
              <a:defRPr/>
            </a:pPr>
            <a:r>
              <a:rPr kumimoji="1" lang="en-US" sz="4400" b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First thing . . . </a:t>
            </a:r>
            <a:endParaRPr kumimoji="1" lang="en-US" sz="4400" b="1" dirty="0" smtClean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>
                  <a:lumMod val="65000"/>
                </a:srgbClr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400300" indent="-2400300" algn="ctr" eaLnBrk="0" hangingPunct="0">
              <a:defRPr/>
            </a:pPr>
            <a:r>
              <a:rPr lang="en-US" dirty="0" smtClean="0">
                <a:solidFill>
                  <a:srgbClr val="FFFFFF">
                    <a:lumMod val="50000"/>
                  </a:srgbClr>
                </a:solidFill>
                <a:latin typeface="Times New Roman"/>
              </a:rPr>
              <a:t>(if you are not already in Moodle)</a:t>
            </a:r>
            <a:endParaRPr kumimoji="1" lang="en-US" dirty="0" smtClean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>
                  <a:lumMod val="50000"/>
                </a:srgbClr>
              </a:solidFill>
            </a:endParaRPr>
          </a:p>
          <a:p>
            <a:pPr marL="2400300" indent="-2400300" algn="ctr" eaLnBrk="0" hangingPunct="0">
              <a:defRPr/>
            </a:pPr>
            <a:r>
              <a:rPr kumimoji="1" lang="en-US" sz="4400" b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go to your </a:t>
            </a:r>
            <a:endParaRPr kumimoji="1" lang="en-US" sz="4400" b="1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85900" y="1143000"/>
            <a:ext cx="7315200" cy="2308324"/>
          </a:xfrm>
          <a:prstGeom prst="rect">
            <a:avLst/>
          </a:prstGeom>
        </p:spPr>
        <p:txBody>
          <a:bodyPr lIns="91440" tIns="45720" rIns="91440" anchor="ctr" anchorCtr="0">
            <a:noAutofit/>
          </a:bodyPr>
          <a:lstStyle/>
          <a:p>
            <a:pPr marL="2400300" indent="-2400300" algn="ctr" eaLnBrk="0" hangingPunct="0">
              <a:defRPr/>
            </a:pPr>
            <a:endParaRPr kumimoji="1" lang="en-US" sz="4800" b="1" i="1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53670" y="4638043"/>
            <a:ext cx="7772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 anchorCtr="1">
            <a:noAutofit/>
          </a:bodyPr>
          <a:lstStyle/>
          <a:p>
            <a:pPr marL="2400300" indent="-2400300" algn="ctr" eaLnBrk="0" hangingPunct="0">
              <a:defRPr/>
            </a:pPr>
            <a:r>
              <a:rPr kumimoji="1" lang="en-US" sz="4400" b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course management site</a:t>
            </a:r>
          </a:p>
          <a:p>
            <a:pPr marL="2400300" indent="-2400300" algn="ctr" eaLnBrk="0" hangingPunct="0">
              <a:defRPr/>
            </a:pPr>
            <a:r>
              <a:rPr kumimoji="1" lang="en-US" sz="4400" b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and check it out . . .</a:t>
            </a:r>
            <a:endParaRPr kumimoji="1" lang="en-US" sz="4400" b="1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00" y="3733800"/>
            <a:ext cx="2539683" cy="7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1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85900" y="2743200"/>
            <a:ext cx="7315200" cy="830997"/>
          </a:xfrm>
          <a:prstGeom prst="rect">
            <a:avLst/>
          </a:prstGeom>
        </p:spPr>
        <p:txBody>
          <a:bodyPr lIns="91440" tIns="45720" rIns="91440">
            <a:spAutoFit/>
          </a:bodyPr>
          <a:lstStyle/>
          <a:p>
            <a:pPr marL="2400300" indent="-2400300" algn="ctr" eaLnBrk="0" hangingPunct="0">
              <a:defRPr/>
            </a:pPr>
            <a:r>
              <a:rPr kumimoji="1" lang="en-US" sz="4800" b="1" i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How do you find </a:t>
            </a:r>
            <a:endParaRPr kumimoji="1" lang="en-US" sz="4800" b="1" i="1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96784" y="4593717"/>
            <a:ext cx="7315200" cy="830997"/>
          </a:xfrm>
          <a:prstGeom prst="rect">
            <a:avLst/>
          </a:prstGeom>
        </p:spPr>
        <p:txBody>
          <a:bodyPr lIns="91440" tIns="45720" rIns="91440">
            <a:spAutoFit/>
          </a:bodyPr>
          <a:lstStyle/>
          <a:p>
            <a:pPr marL="2400300" indent="-2400300" algn="ctr" eaLnBrk="0" hangingPunct="0">
              <a:defRPr/>
            </a:pPr>
            <a:r>
              <a:rPr kumimoji="1" lang="en-US" sz="4800" b="1" i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in the first place?</a:t>
            </a:r>
            <a:endParaRPr kumimoji="1" lang="en-US" sz="4800" b="1" i="1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00" y="3733800"/>
            <a:ext cx="2539683" cy="7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182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028700" y="1493474"/>
            <a:ext cx="82296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  <a:latin typeface="Times New Roman"/>
              </a:rPr>
              <a:t>Further instructions follow, </a:t>
            </a:r>
          </a:p>
          <a:p>
            <a:pPr algn="ctr"/>
            <a:r>
              <a:rPr lang="en-US" sz="3600" b="1" dirty="0" smtClean="0">
                <a:solidFill>
                  <a:srgbClr val="FFFFFF"/>
                </a:solidFill>
                <a:latin typeface="Times New Roman"/>
              </a:rPr>
              <a:t>but if you want, </a:t>
            </a:r>
          </a:p>
          <a:p>
            <a:pPr algn="ctr"/>
            <a:r>
              <a:rPr lang="en-US" sz="3600" b="1" dirty="0" smtClean="0">
                <a:solidFill>
                  <a:srgbClr val="FFFFFF"/>
                </a:solidFill>
                <a:latin typeface="Times New Roman"/>
              </a:rPr>
              <a:t>and your browser permits,  </a:t>
            </a:r>
          </a:p>
          <a:p>
            <a:pPr algn="ctr"/>
            <a:r>
              <a:rPr lang="en-US" sz="3600" b="1" dirty="0" smtClean="0">
                <a:solidFill>
                  <a:srgbClr val="FFFFFF"/>
                </a:solidFill>
                <a:latin typeface="Times New Roman"/>
              </a:rPr>
              <a:t>clicking on the URL  that follows </a:t>
            </a:r>
          </a:p>
          <a:p>
            <a:pPr algn="ctr"/>
            <a:r>
              <a:rPr lang="en-US" sz="3600" b="1" dirty="0" smtClean="0">
                <a:solidFill>
                  <a:srgbClr val="FFFFFF"/>
                </a:solidFill>
                <a:latin typeface="Times New Roman"/>
              </a:rPr>
              <a:t>in the next slide </a:t>
            </a:r>
          </a:p>
          <a:p>
            <a:pPr algn="ctr"/>
            <a:r>
              <a:rPr lang="en-US" sz="3600" b="1" dirty="0" smtClean="0">
                <a:solidFill>
                  <a:srgbClr val="FFFFFF"/>
                </a:solidFill>
                <a:latin typeface="Times New Roman"/>
              </a:rPr>
              <a:t>will take you to your Canvas home . . .</a:t>
            </a:r>
          </a:p>
          <a:p>
            <a:pPr algn="ctr"/>
            <a:endParaRPr lang="en-US" b="1" dirty="0" smtClean="0">
              <a:solidFill>
                <a:srgbClr val="FFFFFF"/>
              </a:solidFill>
              <a:latin typeface="Times New Roman"/>
            </a:endParaRPr>
          </a:p>
          <a:p>
            <a:pPr algn="ctr"/>
            <a:r>
              <a:rPr lang="en-US" sz="2400" dirty="0" smtClean="0">
                <a:solidFill>
                  <a:srgbClr val="FFFFFF"/>
                </a:solidFill>
                <a:latin typeface="Times New Roman"/>
              </a:rPr>
              <a:t>(your browser may require that you double-click)</a:t>
            </a:r>
          </a:p>
          <a:p>
            <a:pPr algn="ctr"/>
            <a:endParaRPr lang="en-US" sz="2400" dirty="0" smtClean="0">
              <a:solidFill>
                <a:srgbClr val="FFFFFF"/>
              </a:solidFill>
              <a:latin typeface="Times New Roman"/>
            </a:endParaRPr>
          </a:p>
          <a:p>
            <a:pPr algn="ctr"/>
            <a:r>
              <a:rPr lang="en-US" sz="2400" dirty="0" smtClean="0">
                <a:solidFill>
                  <a:srgbClr val="FFFFFF"/>
                </a:solidFill>
                <a:latin typeface="Times New Roman"/>
              </a:rPr>
              <a:t>There is another link at the end of this program</a:t>
            </a:r>
          </a:p>
        </p:txBody>
      </p:sp>
    </p:spTree>
    <p:extLst>
      <p:ext uri="{BB962C8B-B14F-4D97-AF65-F5344CB8AC3E}">
        <p14:creationId xmlns:p14="http://schemas.microsoft.com/office/powerpoint/2010/main" val="1283108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28700" y="4353318"/>
            <a:ext cx="8229600" cy="828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latin typeface="Times New Roman"/>
              </a:rPr>
              <a:t>If your browser does not allow you to click on the above URL just enter it in your browser window . . .</a:t>
            </a:r>
          </a:p>
        </p:txBody>
      </p:sp>
      <p:sp>
        <p:nvSpPr>
          <p:cNvPr id="7" name="Rectangle 6"/>
          <p:cNvSpPr/>
          <p:nvPr/>
        </p:nvSpPr>
        <p:spPr>
          <a:xfrm>
            <a:off x="2356105" y="2837546"/>
            <a:ext cx="54168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CC00"/>
                </a:solidFill>
                <a:hlinkClick r:id="rId3"/>
              </a:rPr>
              <a:t>https</a:t>
            </a:r>
            <a:r>
              <a:rPr lang="en-US" sz="3600" b="1" dirty="0" smtClean="0">
                <a:solidFill>
                  <a:srgbClr val="FFCC00"/>
                </a:solidFill>
                <a:hlinkClick r:id="rId3"/>
              </a:rPr>
              <a:t>://canvas.umn.edu</a:t>
            </a:r>
            <a:endParaRPr lang="en-US" sz="3600" b="1" dirty="0">
              <a:solidFill>
                <a:srgbClr val="FFCC00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025070" y="5105400"/>
            <a:ext cx="8229600" cy="93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/>
              </a:rPr>
              <a:t>Continue on here for further instructions . . 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17368" y="3593068"/>
            <a:ext cx="4750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Times New Roman"/>
              </a:rPr>
              <a:t>(your browser may require that you double-click)</a:t>
            </a:r>
          </a:p>
        </p:txBody>
      </p:sp>
      <p:sp>
        <p:nvSpPr>
          <p:cNvPr id="11" name="Striped Right Arrow 10"/>
          <p:cNvSpPr/>
          <p:nvPr/>
        </p:nvSpPr>
        <p:spPr bwMode="auto">
          <a:xfrm rot="7252470">
            <a:off x="6482414" y="1535468"/>
            <a:ext cx="2148114" cy="609600"/>
          </a:xfrm>
          <a:prstGeom prst="stripedRightArrow">
            <a:avLst/>
          </a:prstGeom>
          <a:solidFill>
            <a:srgbClr val="FFCC00"/>
          </a:solid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1" lang="en-US" sz="6600" i="1" smtClean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48688" y="5820230"/>
            <a:ext cx="5981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Times New Roman"/>
              </a:rPr>
              <a:t>There is another link at the end of this program</a:t>
            </a:r>
          </a:p>
        </p:txBody>
      </p:sp>
    </p:spTree>
    <p:extLst>
      <p:ext uri="{BB962C8B-B14F-4D97-AF65-F5344CB8AC3E}">
        <p14:creationId xmlns:p14="http://schemas.microsoft.com/office/powerpoint/2010/main" val="4126530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00150" y="2857500"/>
            <a:ext cx="8743950" cy="1143000"/>
          </a:xfrm>
        </p:spPr>
        <p:txBody>
          <a:bodyPr/>
          <a:lstStyle/>
          <a:p>
            <a:r>
              <a:rPr lang="en-US" i="1" smtClean="0"/>
              <a:t/>
            </a:r>
            <a:br>
              <a:rPr lang="en-US" i="1" smtClean="0"/>
            </a:br>
            <a:endParaRPr lang="en-US" i="1" smtClean="0"/>
          </a:p>
        </p:txBody>
      </p:sp>
      <p:sp>
        <p:nvSpPr>
          <p:cNvPr id="171010" name="Rectangle 3"/>
          <p:cNvSpPr>
            <a:spLocks noChangeArrowheads="1"/>
          </p:cNvSpPr>
          <p:nvPr/>
        </p:nvSpPr>
        <p:spPr bwMode="auto">
          <a:xfrm>
            <a:off x="1485900" y="1862112"/>
            <a:ext cx="731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kumimoji="1" lang="en-US" sz="4000" b="1" dirty="0" smtClean="0">
                <a:solidFill>
                  <a:srgbClr val="FFFFFF">
                    <a:lumMod val="50000"/>
                  </a:srgbClr>
                </a:solidFill>
                <a:latin typeface="Verdana" pitchFamily="34" charset="0"/>
              </a:rPr>
              <a:t>American Anthropology</a:t>
            </a:r>
            <a:endParaRPr kumimoji="1" lang="en-US" sz="4000" b="1" dirty="0">
              <a:solidFill>
                <a:srgbClr val="FFFFFF">
                  <a:lumMod val="50000"/>
                </a:srgbClr>
              </a:solidFill>
              <a:latin typeface="Verdana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705101" y="2743206"/>
            <a:ext cx="5791200" cy="324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47663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dirty="0" smtClean="0">
                <a:solidFill>
                  <a:srgbClr val="FFFFFF"/>
                </a:solidFill>
                <a:latin typeface="Verdana" pitchFamily="34" charset="0"/>
              </a:rPr>
              <a:t>cultural / social</a:t>
            </a:r>
          </a:p>
          <a:p>
            <a:pPr indent="347663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dirty="0">
                <a:solidFill>
                  <a:srgbClr val="FFFFFF"/>
                </a:solidFill>
                <a:latin typeface="Verdana" pitchFamily="34" charset="0"/>
              </a:rPr>
              <a:t>p</a:t>
            </a:r>
            <a:r>
              <a:rPr kumimoji="1" lang="en-US" sz="3200" b="1" dirty="0" smtClean="0">
                <a:solidFill>
                  <a:srgbClr val="FFFFFF"/>
                </a:solidFill>
                <a:latin typeface="Verdana" pitchFamily="34" charset="0"/>
              </a:rPr>
              <a:t>hysical / biological</a:t>
            </a:r>
          </a:p>
          <a:p>
            <a:pPr indent="347663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dirty="0" smtClean="0">
                <a:solidFill>
                  <a:srgbClr val="FFFFFF"/>
                </a:solidFill>
                <a:latin typeface="Verdana" pitchFamily="34" charset="0"/>
              </a:rPr>
              <a:t>archaeology</a:t>
            </a:r>
          </a:p>
          <a:p>
            <a:pPr indent="347663" eaLnBrk="0" hangingPunct="0">
              <a:lnSpc>
                <a:spcPct val="160000"/>
              </a:lnSpc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dirty="0" smtClean="0">
                <a:solidFill>
                  <a:srgbClr val="FFFFFF"/>
                </a:solidFill>
                <a:latin typeface="Verdana" pitchFamily="34" charset="0"/>
              </a:rPr>
              <a:t>linguistics</a:t>
            </a:r>
            <a:endParaRPr kumimoji="1" lang="en-US" sz="3200" b="1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0603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1925"/>
            <a:ext cx="9220200" cy="653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120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1450"/>
            <a:ext cx="9220200" cy="653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99061" y="1830050"/>
            <a:ext cx="4078039" cy="1446550"/>
          </a:xfrm>
          <a:prstGeom prst="rect">
            <a:avLst/>
          </a:prstGeom>
          <a:solidFill>
            <a:srgbClr val="FFCC00"/>
          </a:solidFill>
          <a:ln w="76200">
            <a:solidFill>
              <a:srgbClr val="000000"/>
            </a:solidFill>
          </a:ln>
        </p:spPr>
        <p:txBody>
          <a:bodyPr wrap="none" lIns="228600" tIns="228600" rIns="228600" bIns="22860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>
                    <a:lumMod val="65000"/>
                  </a:srgbClr>
                </a:solidFill>
              </a:rPr>
              <a:t>enter:</a:t>
            </a:r>
          </a:p>
          <a:p>
            <a:r>
              <a:rPr lang="en-US" sz="3600" b="1" dirty="0" smtClean="0">
                <a:solidFill>
                  <a:srgbClr val="000000"/>
                </a:solidFill>
              </a:rPr>
              <a:t>canvas.umn.edu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4" name="Striped Right Arrow 3"/>
          <p:cNvSpPr/>
          <p:nvPr/>
        </p:nvSpPr>
        <p:spPr bwMode="auto">
          <a:xfrm rot="13487889">
            <a:off x="2613857" y="1269026"/>
            <a:ext cx="2148114" cy="670560"/>
          </a:xfrm>
          <a:prstGeom prst="stripedRightArrow">
            <a:avLst/>
          </a:prstGeom>
          <a:solidFill>
            <a:srgbClr val="FFCC00"/>
          </a:solid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1" lang="en-US" sz="6600" i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5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6" y="252025"/>
            <a:ext cx="10058400" cy="637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606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6" y="252025"/>
            <a:ext cx="10058400" cy="637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67300" y="762000"/>
            <a:ext cx="4078039" cy="1446550"/>
          </a:xfrm>
          <a:prstGeom prst="rect">
            <a:avLst/>
          </a:prstGeom>
          <a:solidFill>
            <a:srgbClr val="FFCC00"/>
          </a:solidFill>
          <a:ln w="76200">
            <a:solidFill>
              <a:srgbClr val="000000"/>
            </a:solidFill>
          </a:ln>
        </p:spPr>
        <p:txBody>
          <a:bodyPr wrap="none" lIns="228600" tIns="228600" rIns="228600" bIns="22860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>
                    <a:lumMod val="65000"/>
                  </a:srgbClr>
                </a:solidFill>
              </a:rPr>
              <a:t>enter:</a:t>
            </a:r>
          </a:p>
          <a:p>
            <a:r>
              <a:rPr lang="en-US" sz="3600" b="1" dirty="0" smtClean="0">
                <a:solidFill>
                  <a:srgbClr val="000000"/>
                </a:solidFill>
              </a:rPr>
              <a:t>canvas.umn.edu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4" name="Striped Right Arrow 3"/>
          <p:cNvSpPr/>
          <p:nvPr/>
        </p:nvSpPr>
        <p:spPr bwMode="auto">
          <a:xfrm rot="11728163">
            <a:off x="4019798" y="747149"/>
            <a:ext cx="2148114" cy="609600"/>
          </a:xfrm>
          <a:prstGeom prst="stripedRightArrow">
            <a:avLst/>
          </a:prstGeom>
          <a:solidFill>
            <a:srgbClr val="FFCC00"/>
          </a:solid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1" lang="en-US" sz="6600" i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741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25070" y="2667000"/>
            <a:ext cx="822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  <a:latin typeface="Times New Roman"/>
              </a:rPr>
              <a:t>You may also access your Canvas folder from any of the many </a:t>
            </a:r>
          </a:p>
          <a:p>
            <a:pPr algn="ctr"/>
            <a:r>
              <a:rPr lang="en-US" sz="6000" b="1" i="1" dirty="0" smtClean="0">
                <a:solidFill>
                  <a:srgbClr val="FFFFFF"/>
                </a:solidFill>
                <a:latin typeface="Times New Roman"/>
              </a:rPr>
              <a:t>course index and content </a:t>
            </a:r>
          </a:p>
          <a:p>
            <a:pPr algn="ctr"/>
            <a:r>
              <a:rPr lang="en-US" sz="3600" b="1" dirty="0" smtClean="0">
                <a:solidFill>
                  <a:srgbClr val="FFFFFF"/>
                </a:solidFill>
                <a:latin typeface="Times New Roman"/>
              </a:rPr>
              <a:t>web pages  . . 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304800"/>
            <a:ext cx="10058400" cy="614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triped Right Arrow 4"/>
          <p:cNvSpPr/>
          <p:nvPr/>
        </p:nvSpPr>
        <p:spPr bwMode="auto">
          <a:xfrm rot="11776915">
            <a:off x="5638582" y="4054139"/>
            <a:ext cx="2372369" cy="609600"/>
          </a:xfrm>
          <a:prstGeom prst="stripedRightArrow">
            <a:avLst/>
          </a:prstGeom>
          <a:solidFill>
            <a:srgbClr val="FF9900"/>
          </a:solidFill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1" lang="en-US" sz="6600" i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52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25070" y="2667000"/>
            <a:ext cx="822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3600" b="1" dirty="0" smtClean="0">
                <a:solidFill>
                  <a:srgbClr val="FFFFFF"/>
                </a:solidFill>
                <a:latin typeface="Times New Roman"/>
              </a:rPr>
              <a:t>You may also access your Canvas folder from any of the many </a:t>
            </a:r>
          </a:p>
          <a:p>
            <a:pPr algn="ctr"/>
            <a:r>
              <a:rPr lang="en-US" sz="6000" b="1" i="1" dirty="0" smtClean="0">
                <a:solidFill>
                  <a:srgbClr val="FFFFFF"/>
                </a:solidFill>
                <a:latin typeface="Times New Roman"/>
              </a:rPr>
              <a:t>course index and content </a:t>
            </a:r>
          </a:p>
          <a:p>
            <a:pPr algn="ctr"/>
            <a:r>
              <a:rPr lang="en-US" sz="3600" b="1" dirty="0" smtClean="0">
                <a:solidFill>
                  <a:srgbClr val="FFFFFF"/>
                </a:solidFill>
                <a:latin typeface="Times New Roman"/>
              </a:rPr>
              <a:t>web pages  . . .</a:t>
            </a:r>
          </a:p>
        </p:txBody>
      </p:sp>
    </p:spTree>
    <p:extLst>
      <p:ext uri="{BB962C8B-B14F-4D97-AF65-F5344CB8AC3E}">
        <p14:creationId xmlns:p14="http://schemas.microsoft.com/office/powerpoint/2010/main" val="1124656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026560"/>
            <a:ext cx="9144000" cy="514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triped Right Arrow 6"/>
          <p:cNvSpPr/>
          <p:nvPr/>
        </p:nvSpPr>
        <p:spPr bwMode="auto">
          <a:xfrm rot="13129851">
            <a:off x="5298139" y="3036781"/>
            <a:ext cx="2609605" cy="609600"/>
          </a:xfrm>
          <a:prstGeom prst="stripedRightArrow">
            <a:avLst/>
          </a:prstGeom>
          <a:solidFill>
            <a:srgbClr val="FFC000"/>
          </a:solid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1" lang="en-US" sz="6600" i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008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42900" y="3105090"/>
            <a:ext cx="9583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Your log-in page will then look something like the following . . 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57300" y="3976914"/>
            <a:ext cx="77724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Log in using your “x.500” information . . .</a:t>
            </a:r>
          </a:p>
          <a:p>
            <a:pPr algn="ctr"/>
            <a:endParaRPr lang="en-US" sz="1200" b="1" dirty="0" smtClean="0">
              <a:solidFill>
                <a:srgbClr val="000000"/>
              </a:solidFill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(that’s the log-in information you use for your e-mail)</a:t>
            </a:r>
          </a:p>
        </p:txBody>
      </p:sp>
    </p:spTree>
    <p:extLst>
      <p:ext uri="{BB962C8B-B14F-4D97-AF65-F5344CB8AC3E}">
        <p14:creationId xmlns:p14="http://schemas.microsoft.com/office/powerpoint/2010/main" val="70839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57300" y="3976914"/>
            <a:ext cx="77724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Log in using your “x.500” information . . .</a:t>
            </a:r>
          </a:p>
          <a:p>
            <a:pPr algn="ctr"/>
            <a:endParaRPr lang="en-US" sz="1200" b="1" dirty="0" smtClean="0">
              <a:solidFill>
                <a:srgbClr val="000000"/>
              </a:solidFill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(that’s the log-in information you use for your e-mail)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600200"/>
            <a:ext cx="9144000" cy="425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323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57300" y="3976914"/>
            <a:ext cx="77724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Log in using your “x.500” information . . .</a:t>
            </a:r>
          </a:p>
          <a:p>
            <a:pPr algn="ctr"/>
            <a:endParaRPr lang="en-US" sz="1200" b="1" dirty="0" smtClean="0">
              <a:solidFill>
                <a:srgbClr val="000000"/>
              </a:solidFill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(that’s the log-in information you use for your e-mail)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600200"/>
            <a:ext cx="9144000" cy="425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5800" y="5029200"/>
            <a:ext cx="7429500" cy="4001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Log in using your “x.500” information . . .</a:t>
            </a:r>
          </a:p>
        </p:txBody>
      </p:sp>
    </p:spTree>
    <p:extLst>
      <p:ext uri="{BB962C8B-B14F-4D97-AF65-F5344CB8AC3E}">
        <p14:creationId xmlns:p14="http://schemas.microsoft.com/office/powerpoint/2010/main" val="1500386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257300" y="3624024"/>
            <a:ext cx="7772400" cy="206723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Aft>
                <a:spcPts val="500"/>
              </a:spcAft>
            </a:pPr>
            <a:r>
              <a:rPr kumimoji="1" lang="en-US" sz="3600" b="1" dirty="0" smtClean="0">
                <a:solidFill>
                  <a:srgbClr val="000000"/>
                </a:solidFill>
              </a:rPr>
              <a:t>Ryan Adams</a:t>
            </a:r>
          </a:p>
          <a:p>
            <a:pPr algn="ctr" eaLnBrk="0" hangingPunct="0">
              <a:spcAft>
                <a:spcPts val="500"/>
              </a:spcAft>
            </a:pPr>
            <a:r>
              <a:rPr kumimoji="1" lang="en-US" sz="3600" b="1" dirty="0" smtClean="0">
                <a:solidFill>
                  <a:srgbClr val="000000"/>
                </a:solidFill>
              </a:rPr>
              <a:t>of IUPUI </a:t>
            </a:r>
            <a:br>
              <a:rPr kumimoji="1" lang="en-US" sz="3600" b="1" dirty="0" smtClean="0">
                <a:solidFill>
                  <a:srgbClr val="000000"/>
                </a:solidFill>
              </a:rPr>
            </a:br>
            <a:r>
              <a:rPr kumimoji="1" lang="en-US" sz="1200" b="1" dirty="0" smtClean="0">
                <a:solidFill>
                  <a:srgbClr val="000000"/>
                </a:solidFill>
              </a:rPr>
              <a:t>(Indiana University-Purdue University Indianapolis)</a:t>
            </a:r>
          </a:p>
          <a:p>
            <a:pPr algn="ctr" eaLnBrk="0" hangingPunct="0">
              <a:spcAft>
                <a:spcPts val="500"/>
              </a:spcAft>
            </a:pPr>
            <a:r>
              <a:rPr kumimoji="1" lang="en-US" sz="3600" b="1" dirty="0" smtClean="0">
                <a:solidFill>
                  <a:srgbClr val="000000"/>
                </a:solidFill>
              </a:rPr>
              <a:t>best summarized the case . . .</a:t>
            </a:r>
            <a:endParaRPr kumimoji="1" lang="en-US" sz="3600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57300" y="2667000"/>
            <a:ext cx="7772400" cy="171579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150000"/>
              </a:lnSpc>
              <a:spcAft>
                <a:spcPts val="500"/>
              </a:spcAft>
            </a:pPr>
            <a:r>
              <a:rPr kumimoji="1" lang="en-US" sz="3600" b="1" dirty="0" smtClean="0">
                <a:solidFill>
                  <a:srgbClr val="FFFFFF"/>
                </a:solidFill>
              </a:rPr>
              <a:t>So why study</a:t>
            </a:r>
          </a:p>
          <a:p>
            <a:pPr algn="ctr" eaLnBrk="0" hangingPunct="0">
              <a:lnSpc>
                <a:spcPct val="150000"/>
              </a:lnSpc>
              <a:spcAft>
                <a:spcPts val="500"/>
              </a:spcAft>
            </a:pPr>
            <a:r>
              <a:rPr kumimoji="1" lang="en-US" sz="3600" b="1" dirty="0" smtClean="0">
                <a:solidFill>
                  <a:srgbClr val="FFFFFF"/>
                </a:solidFill>
              </a:rPr>
              <a:t>Culture and Personality?</a:t>
            </a:r>
            <a:endParaRPr kumimoji="1" lang="en-US" sz="3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215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27958" y="3944256"/>
            <a:ext cx="9220200" cy="94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3200" b="1" dirty="0" smtClean="0">
                <a:solidFill>
                  <a:srgbClr val="FFFFFF"/>
                </a:solidFill>
              </a:rPr>
              <a:t>Your Canvas “Dashboard” </a:t>
            </a:r>
          </a:p>
          <a:p>
            <a:pPr algn="ctr"/>
            <a:r>
              <a:rPr lang="en-US" sz="3200" b="1" dirty="0" smtClean="0">
                <a:solidFill>
                  <a:srgbClr val="FFFFFF"/>
                </a:solidFill>
              </a:rPr>
              <a:t>will look something like the following . . .</a:t>
            </a:r>
          </a:p>
        </p:txBody>
      </p:sp>
      <p:sp>
        <p:nvSpPr>
          <p:cNvPr id="12" name="Text Box 7">
            <a:hlinkClick r:id="rId2"/>
          </p:cNvPr>
          <p:cNvSpPr txBox="1">
            <a:spLocks noChangeArrowheads="1"/>
          </p:cNvSpPr>
          <p:nvPr/>
        </p:nvSpPr>
        <p:spPr bwMode="auto">
          <a:xfrm>
            <a:off x="3876946" y="6272702"/>
            <a:ext cx="25346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en-US" sz="1600" b="1" dirty="0" smtClean="0">
                <a:solidFill>
                  <a:srgbClr val="FFFFFF"/>
                </a:solidFill>
              </a:rPr>
              <a:t>https://canvas.umn.edu/</a:t>
            </a:r>
            <a:endParaRPr kumimoji="1" lang="en-US" sz="1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330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34" y="836131"/>
            <a:ext cx="9144000" cy="532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04900" y="3470324"/>
            <a:ext cx="8991600" cy="100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Your Canvas “Dashboard” will look something like this . . .</a:t>
            </a:r>
          </a:p>
        </p:txBody>
      </p:sp>
    </p:spTree>
    <p:extLst>
      <p:ext uri="{BB962C8B-B14F-4D97-AF65-F5344CB8AC3E}">
        <p14:creationId xmlns:p14="http://schemas.microsoft.com/office/powerpoint/2010/main" val="3712749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81428"/>
            <a:ext cx="10058400" cy="614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85900" y="3162300"/>
            <a:ext cx="7772400" cy="495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Select  ANTH </a:t>
            </a:r>
            <a:r>
              <a:rPr lang="en-US" sz="2800" b="1" dirty="0" smtClean="0">
                <a:solidFill>
                  <a:srgbClr val="FF0000"/>
                </a:solidFill>
              </a:rPr>
              <a:t>4616 Culture and Personality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528060" y="3841377"/>
            <a:ext cx="2529840" cy="2315057"/>
          </a:xfrm>
          <a:prstGeom prst="rect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Striped Right Arrow 9"/>
          <p:cNvSpPr/>
          <p:nvPr/>
        </p:nvSpPr>
        <p:spPr bwMode="auto">
          <a:xfrm rot="11773281">
            <a:off x="6261202" y="5392090"/>
            <a:ext cx="2148114" cy="670560"/>
          </a:xfrm>
          <a:prstGeom prst="stripedRightArrow">
            <a:avLst/>
          </a:prstGeom>
          <a:solidFill>
            <a:srgbClr val="FF9900"/>
          </a:solid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66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495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398094"/>
            <a:ext cx="10058400" cy="5927105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24642" y="5943600"/>
            <a:ext cx="7805058" cy="685800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  <a:miter lim="800000"/>
            <a:headEnd/>
            <a:tailEnd/>
          </a:ln>
        </p:spPr>
        <p:txBody>
          <a:bodyPr wrap="square" lIns="91440" tIns="91440" rIns="45720" anchor="ctr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Your Canvas “Home” screen will look something like this . . .</a:t>
            </a:r>
          </a:p>
        </p:txBody>
      </p:sp>
    </p:spTree>
    <p:extLst>
      <p:ext uri="{BB962C8B-B14F-4D97-AF65-F5344CB8AC3E}">
        <p14:creationId xmlns:p14="http://schemas.microsoft.com/office/powerpoint/2010/main" val="2426968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257300" y="1066800"/>
            <a:ext cx="333284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3200" b="1" dirty="0" smtClean="0">
                <a:solidFill>
                  <a:srgbClr val="FFFFFF"/>
                </a:solidFill>
              </a:rPr>
              <a:t>Your Canvas iPhone app </a:t>
            </a:r>
          </a:p>
          <a:p>
            <a:pPr algn="ctr"/>
            <a:r>
              <a:rPr lang="en-US" sz="3200" b="1" dirty="0" smtClean="0">
                <a:solidFill>
                  <a:srgbClr val="FFFFFF"/>
                </a:solidFill>
              </a:rPr>
              <a:t>“Home” screen, for e.g.,  </a:t>
            </a:r>
          </a:p>
          <a:p>
            <a:pPr algn="ctr"/>
            <a:r>
              <a:rPr lang="en-US" sz="3200" b="1" dirty="0" smtClean="0">
                <a:solidFill>
                  <a:srgbClr val="FFFFFF"/>
                </a:solidFill>
              </a:rPr>
              <a:t>will look </a:t>
            </a:r>
          </a:p>
          <a:p>
            <a:pPr algn="ctr"/>
            <a:r>
              <a:rPr lang="en-US" sz="3200" b="1" dirty="0" smtClean="0">
                <a:solidFill>
                  <a:srgbClr val="FFFFFF"/>
                </a:solidFill>
              </a:rPr>
              <a:t>something like this . . 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609600"/>
            <a:ext cx="309093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422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344072"/>
            <a:ext cx="10058400" cy="620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own Arrow 10"/>
          <p:cNvSpPr/>
          <p:nvPr/>
        </p:nvSpPr>
        <p:spPr>
          <a:xfrm rot="6296682">
            <a:off x="4233042" y="-966538"/>
            <a:ext cx="1309862" cy="5542325"/>
          </a:xfrm>
          <a:prstGeom prst="downArrow">
            <a:avLst/>
          </a:prstGeom>
          <a:solidFill>
            <a:srgbClr val="FFD700"/>
          </a:solidFill>
          <a:ln w="762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Course “Home” Page</a:t>
            </a:r>
            <a:endParaRPr lang="en-US" sz="3200" b="1" dirty="0">
              <a:solidFill>
                <a:srgbClr val="8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076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344072"/>
            <a:ext cx="10058400" cy="620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eeform 8"/>
          <p:cNvSpPr/>
          <p:nvPr/>
        </p:nvSpPr>
        <p:spPr bwMode="auto">
          <a:xfrm>
            <a:off x="937260" y="685800"/>
            <a:ext cx="1844040" cy="5868214"/>
          </a:xfrm>
          <a:custGeom>
            <a:avLst/>
            <a:gdLst>
              <a:gd name="connsiteX0" fmla="*/ 933450 w 1581150"/>
              <a:gd name="connsiteY0" fmla="*/ 3886200 h 4042464"/>
              <a:gd name="connsiteX1" fmla="*/ 990600 w 1581150"/>
              <a:gd name="connsiteY1" fmla="*/ 3790950 h 4042464"/>
              <a:gd name="connsiteX2" fmla="*/ 1104900 w 1581150"/>
              <a:gd name="connsiteY2" fmla="*/ 3676650 h 4042464"/>
              <a:gd name="connsiteX3" fmla="*/ 1143000 w 1581150"/>
              <a:gd name="connsiteY3" fmla="*/ 3619500 h 4042464"/>
              <a:gd name="connsiteX4" fmla="*/ 1257300 w 1581150"/>
              <a:gd name="connsiteY4" fmla="*/ 3543300 h 4042464"/>
              <a:gd name="connsiteX5" fmla="*/ 1314450 w 1581150"/>
              <a:gd name="connsiteY5" fmla="*/ 3486150 h 4042464"/>
              <a:gd name="connsiteX6" fmla="*/ 1333500 w 1581150"/>
              <a:gd name="connsiteY6" fmla="*/ 3429000 h 4042464"/>
              <a:gd name="connsiteX7" fmla="*/ 1409700 w 1581150"/>
              <a:gd name="connsiteY7" fmla="*/ 3314700 h 4042464"/>
              <a:gd name="connsiteX8" fmla="*/ 1466850 w 1581150"/>
              <a:gd name="connsiteY8" fmla="*/ 3200400 h 4042464"/>
              <a:gd name="connsiteX9" fmla="*/ 1504950 w 1581150"/>
              <a:gd name="connsiteY9" fmla="*/ 3086100 h 4042464"/>
              <a:gd name="connsiteX10" fmla="*/ 1524000 w 1581150"/>
              <a:gd name="connsiteY10" fmla="*/ 3028950 h 4042464"/>
              <a:gd name="connsiteX11" fmla="*/ 1543050 w 1581150"/>
              <a:gd name="connsiteY11" fmla="*/ 2952750 h 4042464"/>
              <a:gd name="connsiteX12" fmla="*/ 1581150 w 1581150"/>
              <a:gd name="connsiteY12" fmla="*/ 2762250 h 4042464"/>
              <a:gd name="connsiteX13" fmla="*/ 1562100 w 1581150"/>
              <a:gd name="connsiteY13" fmla="*/ 628650 h 4042464"/>
              <a:gd name="connsiteX14" fmla="*/ 1543050 w 1581150"/>
              <a:gd name="connsiteY14" fmla="*/ 476250 h 4042464"/>
              <a:gd name="connsiteX15" fmla="*/ 1428750 w 1581150"/>
              <a:gd name="connsiteY15" fmla="*/ 247650 h 4042464"/>
              <a:gd name="connsiteX16" fmla="*/ 1371600 w 1581150"/>
              <a:gd name="connsiteY16" fmla="*/ 190500 h 4042464"/>
              <a:gd name="connsiteX17" fmla="*/ 1333500 w 1581150"/>
              <a:gd name="connsiteY17" fmla="*/ 133350 h 4042464"/>
              <a:gd name="connsiteX18" fmla="*/ 1104900 w 1581150"/>
              <a:gd name="connsiteY18" fmla="*/ 19050 h 4042464"/>
              <a:gd name="connsiteX19" fmla="*/ 1047750 w 1581150"/>
              <a:gd name="connsiteY19" fmla="*/ 0 h 4042464"/>
              <a:gd name="connsiteX20" fmla="*/ 685800 w 1581150"/>
              <a:gd name="connsiteY20" fmla="*/ 19050 h 4042464"/>
              <a:gd name="connsiteX21" fmla="*/ 609600 w 1581150"/>
              <a:gd name="connsiteY21" fmla="*/ 38100 h 4042464"/>
              <a:gd name="connsiteX22" fmla="*/ 438150 w 1581150"/>
              <a:gd name="connsiteY22" fmla="*/ 76200 h 4042464"/>
              <a:gd name="connsiteX23" fmla="*/ 381000 w 1581150"/>
              <a:gd name="connsiteY23" fmla="*/ 95250 h 4042464"/>
              <a:gd name="connsiteX24" fmla="*/ 228600 w 1581150"/>
              <a:gd name="connsiteY24" fmla="*/ 133350 h 4042464"/>
              <a:gd name="connsiteX25" fmla="*/ 95250 w 1581150"/>
              <a:gd name="connsiteY25" fmla="*/ 304800 h 4042464"/>
              <a:gd name="connsiteX26" fmla="*/ 57150 w 1581150"/>
              <a:gd name="connsiteY26" fmla="*/ 361950 h 4042464"/>
              <a:gd name="connsiteX27" fmla="*/ 0 w 1581150"/>
              <a:gd name="connsiteY27" fmla="*/ 590550 h 4042464"/>
              <a:gd name="connsiteX28" fmla="*/ 19050 w 1581150"/>
              <a:gd name="connsiteY28" fmla="*/ 1009650 h 4042464"/>
              <a:gd name="connsiteX29" fmla="*/ 38100 w 1581150"/>
              <a:gd name="connsiteY29" fmla="*/ 1162050 h 4042464"/>
              <a:gd name="connsiteX30" fmla="*/ 76200 w 1581150"/>
              <a:gd name="connsiteY30" fmla="*/ 1562100 h 4042464"/>
              <a:gd name="connsiteX31" fmla="*/ 57150 w 1581150"/>
              <a:gd name="connsiteY31" fmla="*/ 2457450 h 4042464"/>
              <a:gd name="connsiteX32" fmla="*/ 38100 w 1581150"/>
              <a:gd name="connsiteY32" fmla="*/ 2533650 h 4042464"/>
              <a:gd name="connsiteX33" fmla="*/ 57150 w 1581150"/>
              <a:gd name="connsiteY33" fmla="*/ 3314700 h 4042464"/>
              <a:gd name="connsiteX34" fmla="*/ 114300 w 1581150"/>
              <a:gd name="connsiteY34" fmla="*/ 3486150 h 4042464"/>
              <a:gd name="connsiteX35" fmla="*/ 133350 w 1581150"/>
              <a:gd name="connsiteY35" fmla="*/ 3543300 h 4042464"/>
              <a:gd name="connsiteX36" fmla="*/ 152400 w 1581150"/>
              <a:gd name="connsiteY36" fmla="*/ 3905250 h 4042464"/>
              <a:gd name="connsiteX37" fmla="*/ 285750 w 1581150"/>
              <a:gd name="connsiteY37" fmla="*/ 3962400 h 4042464"/>
              <a:gd name="connsiteX38" fmla="*/ 342900 w 1581150"/>
              <a:gd name="connsiteY38" fmla="*/ 3981450 h 4042464"/>
              <a:gd name="connsiteX39" fmla="*/ 685800 w 1581150"/>
              <a:gd name="connsiteY39" fmla="*/ 4019550 h 4042464"/>
              <a:gd name="connsiteX40" fmla="*/ 838200 w 1581150"/>
              <a:gd name="connsiteY40" fmla="*/ 4019550 h 4042464"/>
              <a:gd name="connsiteX41" fmla="*/ 857250 w 1581150"/>
              <a:gd name="connsiteY41" fmla="*/ 3962400 h 4042464"/>
              <a:gd name="connsiteX42" fmla="*/ 933450 w 1581150"/>
              <a:gd name="connsiteY42" fmla="*/ 3943350 h 4042464"/>
              <a:gd name="connsiteX43" fmla="*/ 971550 w 1581150"/>
              <a:gd name="connsiteY43" fmla="*/ 3848100 h 404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581150" h="4042464">
                <a:moveTo>
                  <a:pt x="933450" y="3886200"/>
                </a:moveTo>
                <a:cubicBezTo>
                  <a:pt x="952500" y="3854450"/>
                  <a:pt x="967153" y="3819607"/>
                  <a:pt x="990600" y="3790950"/>
                </a:cubicBezTo>
                <a:cubicBezTo>
                  <a:pt x="1024720" y="3749248"/>
                  <a:pt x="1075012" y="3721482"/>
                  <a:pt x="1104900" y="3676650"/>
                </a:cubicBezTo>
                <a:cubicBezTo>
                  <a:pt x="1117600" y="3657600"/>
                  <a:pt x="1125770" y="3634577"/>
                  <a:pt x="1143000" y="3619500"/>
                </a:cubicBezTo>
                <a:cubicBezTo>
                  <a:pt x="1177461" y="3589347"/>
                  <a:pt x="1224921" y="3575679"/>
                  <a:pt x="1257300" y="3543300"/>
                </a:cubicBezTo>
                <a:lnTo>
                  <a:pt x="1314450" y="3486150"/>
                </a:lnTo>
                <a:cubicBezTo>
                  <a:pt x="1320800" y="3467100"/>
                  <a:pt x="1323748" y="3446553"/>
                  <a:pt x="1333500" y="3429000"/>
                </a:cubicBezTo>
                <a:cubicBezTo>
                  <a:pt x="1355738" y="3388972"/>
                  <a:pt x="1395220" y="3358141"/>
                  <a:pt x="1409700" y="3314700"/>
                </a:cubicBezTo>
                <a:cubicBezTo>
                  <a:pt x="1479175" y="3106274"/>
                  <a:pt x="1368373" y="3421974"/>
                  <a:pt x="1466850" y="3200400"/>
                </a:cubicBezTo>
                <a:cubicBezTo>
                  <a:pt x="1483161" y="3163700"/>
                  <a:pt x="1492250" y="3124200"/>
                  <a:pt x="1504950" y="3086100"/>
                </a:cubicBezTo>
                <a:cubicBezTo>
                  <a:pt x="1511300" y="3067050"/>
                  <a:pt x="1519130" y="3048431"/>
                  <a:pt x="1524000" y="3028950"/>
                </a:cubicBezTo>
                <a:cubicBezTo>
                  <a:pt x="1530350" y="3003550"/>
                  <a:pt x="1537564" y="2978351"/>
                  <a:pt x="1543050" y="2952750"/>
                </a:cubicBezTo>
                <a:cubicBezTo>
                  <a:pt x="1556619" y="2889430"/>
                  <a:pt x="1581150" y="2762250"/>
                  <a:pt x="1581150" y="2762250"/>
                </a:cubicBezTo>
                <a:cubicBezTo>
                  <a:pt x="1574800" y="2051050"/>
                  <a:pt x="1573952" y="1339780"/>
                  <a:pt x="1562100" y="628650"/>
                </a:cubicBezTo>
                <a:cubicBezTo>
                  <a:pt x="1561247" y="577462"/>
                  <a:pt x="1553777" y="526309"/>
                  <a:pt x="1543050" y="476250"/>
                </a:cubicBezTo>
                <a:cubicBezTo>
                  <a:pt x="1526148" y="397372"/>
                  <a:pt x="1486548" y="305448"/>
                  <a:pt x="1428750" y="247650"/>
                </a:cubicBezTo>
                <a:cubicBezTo>
                  <a:pt x="1409700" y="228600"/>
                  <a:pt x="1388847" y="211196"/>
                  <a:pt x="1371600" y="190500"/>
                </a:cubicBezTo>
                <a:cubicBezTo>
                  <a:pt x="1356943" y="172911"/>
                  <a:pt x="1350730" y="148427"/>
                  <a:pt x="1333500" y="133350"/>
                </a:cubicBezTo>
                <a:cubicBezTo>
                  <a:pt x="1242598" y="53811"/>
                  <a:pt x="1212812" y="55021"/>
                  <a:pt x="1104900" y="19050"/>
                </a:cubicBezTo>
                <a:lnTo>
                  <a:pt x="1047750" y="0"/>
                </a:lnTo>
                <a:cubicBezTo>
                  <a:pt x="927100" y="6350"/>
                  <a:pt x="806163" y="8584"/>
                  <a:pt x="685800" y="19050"/>
                </a:cubicBezTo>
                <a:cubicBezTo>
                  <a:pt x="659717" y="21318"/>
                  <a:pt x="635158" y="32420"/>
                  <a:pt x="609600" y="38100"/>
                </a:cubicBezTo>
                <a:cubicBezTo>
                  <a:pt x="521213" y="57742"/>
                  <a:pt x="519453" y="52971"/>
                  <a:pt x="438150" y="76200"/>
                </a:cubicBezTo>
                <a:cubicBezTo>
                  <a:pt x="418842" y="81717"/>
                  <a:pt x="400481" y="90380"/>
                  <a:pt x="381000" y="95250"/>
                </a:cubicBezTo>
                <a:lnTo>
                  <a:pt x="228600" y="133350"/>
                </a:lnTo>
                <a:cubicBezTo>
                  <a:pt x="139071" y="222879"/>
                  <a:pt x="186394" y="168084"/>
                  <a:pt x="95250" y="304800"/>
                </a:cubicBezTo>
                <a:cubicBezTo>
                  <a:pt x="82550" y="323850"/>
                  <a:pt x="64390" y="340230"/>
                  <a:pt x="57150" y="361950"/>
                </a:cubicBezTo>
                <a:cubicBezTo>
                  <a:pt x="6836" y="512893"/>
                  <a:pt x="25652" y="436636"/>
                  <a:pt x="0" y="590550"/>
                </a:cubicBezTo>
                <a:cubicBezTo>
                  <a:pt x="6350" y="730250"/>
                  <a:pt x="9748" y="870115"/>
                  <a:pt x="19050" y="1009650"/>
                </a:cubicBezTo>
                <a:cubicBezTo>
                  <a:pt x="22455" y="1060732"/>
                  <a:pt x="34017" y="1111018"/>
                  <a:pt x="38100" y="1162050"/>
                </a:cubicBezTo>
                <a:cubicBezTo>
                  <a:pt x="69587" y="1555633"/>
                  <a:pt x="28284" y="1370437"/>
                  <a:pt x="76200" y="1562100"/>
                </a:cubicBezTo>
                <a:cubicBezTo>
                  <a:pt x="69850" y="1860550"/>
                  <a:pt x="68848" y="2159162"/>
                  <a:pt x="57150" y="2457450"/>
                </a:cubicBezTo>
                <a:cubicBezTo>
                  <a:pt x="56124" y="2483612"/>
                  <a:pt x="38100" y="2507468"/>
                  <a:pt x="38100" y="2533650"/>
                </a:cubicBezTo>
                <a:cubicBezTo>
                  <a:pt x="38100" y="2794077"/>
                  <a:pt x="40561" y="3054801"/>
                  <a:pt x="57150" y="3314700"/>
                </a:cubicBezTo>
                <a:lnTo>
                  <a:pt x="114300" y="3486150"/>
                </a:lnTo>
                <a:lnTo>
                  <a:pt x="133350" y="3543300"/>
                </a:lnTo>
                <a:cubicBezTo>
                  <a:pt x="139700" y="3663950"/>
                  <a:pt x="129794" y="3786567"/>
                  <a:pt x="152400" y="3905250"/>
                </a:cubicBezTo>
                <a:cubicBezTo>
                  <a:pt x="159076" y="3940301"/>
                  <a:pt x="269969" y="3957891"/>
                  <a:pt x="285750" y="3962400"/>
                </a:cubicBezTo>
                <a:cubicBezTo>
                  <a:pt x="305058" y="3967917"/>
                  <a:pt x="323209" y="3977512"/>
                  <a:pt x="342900" y="3981450"/>
                </a:cubicBezTo>
                <a:cubicBezTo>
                  <a:pt x="439463" y="4000763"/>
                  <a:pt x="597454" y="4011519"/>
                  <a:pt x="685800" y="4019550"/>
                </a:cubicBezTo>
                <a:cubicBezTo>
                  <a:pt x="740402" y="4037751"/>
                  <a:pt x="776898" y="4060418"/>
                  <a:pt x="838200" y="4019550"/>
                </a:cubicBezTo>
                <a:cubicBezTo>
                  <a:pt x="854908" y="4008411"/>
                  <a:pt x="841570" y="3974944"/>
                  <a:pt x="857250" y="3962400"/>
                </a:cubicBezTo>
                <a:cubicBezTo>
                  <a:pt x="877694" y="3946044"/>
                  <a:pt x="908050" y="3949700"/>
                  <a:pt x="933450" y="3943350"/>
                </a:cubicBezTo>
                <a:cubicBezTo>
                  <a:pt x="956990" y="3872730"/>
                  <a:pt x="943520" y="3904161"/>
                  <a:pt x="971550" y="3848100"/>
                </a:cubicBezTo>
              </a:path>
            </a:pathLst>
          </a:custGeom>
          <a:noFill/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1" lang="en-US" sz="6600" i="1" smtClean="0">
              <a:solidFill>
                <a:srgbClr val="FF0000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rot="5579252">
            <a:off x="4529420" y="810221"/>
            <a:ext cx="1309862" cy="5038477"/>
          </a:xfrm>
          <a:prstGeom prst="downArrow">
            <a:avLst/>
          </a:prstGeom>
          <a:solidFill>
            <a:srgbClr val="FFD700"/>
          </a:solidFill>
          <a:ln w="762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course navigation</a:t>
            </a:r>
            <a:endParaRPr lang="en-US" sz="3200" b="1" dirty="0">
              <a:solidFill>
                <a:srgbClr val="8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614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344072"/>
            <a:ext cx="10058400" cy="620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 bwMode="auto">
          <a:xfrm>
            <a:off x="38100" y="162976"/>
            <a:ext cx="922020" cy="6455035"/>
          </a:xfrm>
          <a:custGeom>
            <a:avLst/>
            <a:gdLst>
              <a:gd name="connsiteX0" fmla="*/ 933450 w 1581150"/>
              <a:gd name="connsiteY0" fmla="*/ 3886200 h 4042464"/>
              <a:gd name="connsiteX1" fmla="*/ 990600 w 1581150"/>
              <a:gd name="connsiteY1" fmla="*/ 3790950 h 4042464"/>
              <a:gd name="connsiteX2" fmla="*/ 1104900 w 1581150"/>
              <a:gd name="connsiteY2" fmla="*/ 3676650 h 4042464"/>
              <a:gd name="connsiteX3" fmla="*/ 1143000 w 1581150"/>
              <a:gd name="connsiteY3" fmla="*/ 3619500 h 4042464"/>
              <a:gd name="connsiteX4" fmla="*/ 1257300 w 1581150"/>
              <a:gd name="connsiteY4" fmla="*/ 3543300 h 4042464"/>
              <a:gd name="connsiteX5" fmla="*/ 1314450 w 1581150"/>
              <a:gd name="connsiteY5" fmla="*/ 3486150 h 4042464"/>
              <a:gd name="connsiteX6" fmla="*/ 1333500 w 1581150"/>
              <a:gd name="connsiteY6" fmla="*/ 3429000 h 4042464"/>
              <a:gd name="connsiteX7" fmla="*/ 1409700 w 1581150"/>
              <a:gd name="connsiteY7" fmla="*/ 3314700 h 4042464"/>
              <a:gd name="connsiteX8" fmla="*/ 1466850 w 1581150"/>
              <a:gd name="connsiteY8" fmla="*/ 3200400 h 4042464"/>
              <a:gd name="connsiteX9" fmla="*/ 1504950 w 1581150"/>
              <a:gd name="connsiteY9" fmla="*/ 3086100 h 4042464"/>
              <a:gd name="connsiteX10" fmla="*/ 1524000 w 1581150"/>
              <a:gd name="connsiteY10" fmla="*/ 3028950 h 4042464"/>
              <a:gd name="connsiteX11" fmla="*/ 1543050 w 1581150"/>
              <a:gd name="connsiteY11" fmla="*/ 2952750 h 4042464"/>
              <a:gd name="connsiteX12" fmla="*/ 1581150 w 1581150"/>
              <a:gd name="connsiteY12" fmla="*/ 2762250 h 4042464"/>
              <a:gd name="connsiteX13" fmla="*/ 1562100 w 1581150"/>
              <a:gd name="connsiteY13" fmla="*/ 628650 h 4042464"/>
              <a:gd name="connsiteX14" fmla="*/ 1543050 w 1581150"/>
              <a:gd name="connsiteY14" fmla="*/ 476250 h 4042464"/>
              <a:gd name="connsiteX15" fmla="*/ 1428750 w 1581150"/>
              <a:gd name="connsiteY15" fmla="*/ 247650 h 4042464"/>
              <a:gd name="connsiteX16" fmla="*/ 1371600 w 1581150"/>
              <a:gd name="connsiteY16" fmla="*/ 190500 h 4042464"/>
              <a:gd name="connsiteX17" fmla="*/ 1333500 w 1581150"/>
              <a:gd name="connsiteY17" fmla="*/ 133350 h 4042464"/>
              <a:gd name="connsiteX18" fmla="*/ 1104900 w 1581150"/>
              <a:gd name="connsiteY18" fmla="*/ 19050 h 4042464"/>
              <a:gd name="connsiteX19" fmla="*/ 1047750 w 1581150"/>
              <a:gd name="connsiteY19" fmla="*/ 0 h 4042464"/>
              <a:gd name="connsiteX20" fmla="*/ 685800 w 1581150"/>
              <a:gd name="connsiteY20" fmla="*/ 19050 h 4042464"/>
              <a:gd name="connsiteX21" fmla="*/ 609600 w 1581150"/>
              <a:gd name="connsiteY21" fmla="*/ 38100 h 4042464"/>
              <a:gd name="connsiteX22" fmla="*/ 438150 w 1581150"/>
              <a:gd name="connsiteY22" fmla="*/ 76200 h 4042464"/>
              <a:gd name="connsiteX23" fmla="*/ 381000 w 1581150"/>
              <a:gd name="connsiteY23" fmla="*/ 95250 h 4042464"/>
              <a:gd name="connsiteX24" fmla="*/ 228600 w 1581150"/>
              <a:gd name="connsiteY24" fmla="*/ 133350 h 4042464"/>
              <a:gd name="connsiteX25" fmla="*/ 95250 w 1581150"/>
              <a:gd name="connsiteY25" fmla="*/ 304800 h 4042464"/>
              <a:gd name="connsiteX26" fmla="*/ 57150 w 1581150"/>
              <a:gd name="connsiteY26" fmla="*/ 361950 h 4042464"/>
              <a:gd name="connsiteX27" fmla="*/ 0 w 1581150"/>
              <a:gd name="connsiteY27" fmla="*/ 590550 h 4042464"/>
              <a:gd name="connsiteX28" fmla="*/ 19050 w 1581150"/>
              <a:gd name="connsiteY28" fmla="*/ 1009650 h 4042464"/>
              <a:gd name="connsiteX29" fmla="*/ 38100 w 1581150"/>
              <a:gd name="connsiteY29" fmla="*/ 1162050 h 4042464"/>
              <a:gd name="connsiteX30" fmla="*/ 76200 w 1581150"/>
              <a:gd name="connsiteY30" fmla="*/ 1562100 h 4042464"/>
              <a:gd name="connsiteX31" fmla="*/ 57150 w 1581150"/>
              <a:gd name="connsiteY31" fmla="*/ 2457450 h 4042464"/>
              <a:gd name="connsiteX32" fmla="*/ 38100 w 1581150"/>
              <a:gd name="connsiteY32" fmla="*/ 2533650 h 4042464"/>
              <a:gd name="connsiteX33" fmla="*/ 57150 w 1581150"/>
              <a:gd name="connsiteY33" fmla="*/ 3314700 h 4042464"/>
              <a:gd name="connsiteX34" fmla="*/ 114300 w 1581150"/>
              <a:gd name="connsiteY34" fmla="*/ 3486150 h 4042464"/>
              <a:gd name="connsiteX35" fmla="*/ 133350 w 1581150"/>
              <a:gd name="connsiteY35" fmla="*/ 3543300 h 4042464"/>
              <a:gd name="connsiteX36" fmla="*/ 152400 w 1581150"/>
              <a:gd name="connsiteY36" fmla="*/ 3905250 h 4042464"/>
              <a:gd name="connsiteX37" fmla="*/ 285750 w 1581150"/>
              <a:gd name="connsiteY37" fmla="*/ 3962400 h 4042464"/>
              <a:gd name="connsiteX38" fmla="*/ 342900 w 1581150"/>
              <a:gd name="connsiteY38" fmla="*/ 3981450 h 4042464"/>
              <a:gd name="connsiteX39" fmla="*/ 685800 w 1581150"/>
              <a:gd name="connsiteY39" fmla="*/ 4019550 h 4042464"/>
              <a:gd name="connsiteX40" fmla="*/ 838200 w 1581150"/>
              <a:gd name="connsiteY40" fmla="*/ 4019550 h 4042464"/>
              <a:gd name="connsiteX41" fmla="*/ 857250 w 1581150"/>
              <a:gd name="connsiteY41" fmla="*/ 3962400 h 4042464"/>
              <a:gd name="connsiteX42" fmla="*/ 933450 w 1581150"/>
              <a:gd name="connsiteY42" fmla="*/ 3943350 h 4042464"/>
              <a:gd name="connsiteX43" fmla="*/ 971550 w 1581150"/>
              <a:gd name="connsiteY43" fmla="*/ 3848100 h 404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581150" h="4042464">
                <a:moveTo>
                  <a:pt x="933450" y="3886200"/>
                </a:moveTo>
                <a:cubicBezTo>
                  <a:pt x="952500" y="3854450"/>
                  <a:pt x="967153" y="3819607"/>
                  <a:pt x="990600" y="3790950"/>
                </a:cubicBezTo>
                <a:cubicBezTo>
                  <a:pt x="1024720" y="3749248"/>
                  <a:pt x="1075012" y="3721482"/>
                  <a:pt x="1104900" y="3676650"/>
                </a:cubicBezTo>
                <a:cubicBezTo>
                  <a:pt x="1117600" y="3657600"/>
                  <a:pt x="1125770" y="3634577"/>
                  <a:pt x="1143000" y="3619500"/>
                </a:cubicBezTo>
                <a:cubicBezTo>
                  <a:pt x="1177461" y="3589347"/>
                  <a:pt x="1224921" y="3575679"/>
                  <a:pt x="1257300" y="3543300"/>
                </a:cubicBezTo>
                <a:lnTo>
                  <a:pt x="1314450" y="3486150"/>
                </a:lnTo>
                <a:cubicBezTo>
                  <a:pt x="1320800" y="3467100"/>
                  <a:pt x="1323748" y="3446553"/>
                  <a:pt x="1333500" y="3429000"/>
                </a:cubicBezTo>
                <a:cubicBezTo>
                  <a:pt x="1355738" y="3388972"/>
                  <a:pt x="1395220" y="3358141"/>
                  <a:pt x="1409700" y="3314700"/>
                </a:cubicBezTo>
                <a:cubicBezTo>
                  <a:pt x="1479175" y="3106274"/>
                  <a:pt x="1368373" y="3421974"/>
                  <a:pt x="1466850" y="3200400"/>
                </a:cubicBezTo>
                <a:cubicBezTo>
                  <a:pt x="1483161" y="3163700"/>
                  <a:pt x="1492250" y="3124200"/>
                  <a:pt x="1504950" y="3086100"/>
                </a:cubicBezTo>
                <a:cubicBezTo>
                  <a:pt x="1511300" y="3067050"/>
                  <a:pt x="1519130" y="3048431"/>
                  <a:pt x="1524000" y="3028950"/>
                </a:cubicBezTo>
                <a:cubicBezTo>
                  <a:pt x="1530350" y="3003550"/>
                  <a:pt x="1537564" y="2978351"/>
                  <a:pt x="1543050" y="2952750"/>
                </a:cubicBezTo>
                <a:cubicBezTo>
                  <a:pt x="1556619" y="2889430"/>
                  <a:pt x="1581150" y="2762250"/>
                  <a:pt x="1581150" y="2762250"/>
                </a:cubicBezTo>
                <a:cubicBezTo>
                  <a:pt x="1574800" y="2051050"/>
                  <a:pt x="1573952" y="1339780"/>
                  <a:pt x="1562100" y="628650"/>
                </a:cubicBezTo>
                <a:cubicBezTo>
                  <a:pt x="1561247" y="577462"/>
                  <a:pt x="1553777" y="526309"/>
                  <a:pt x="1543050" y="476250"/>
                </a:cubicBezTo>
                <a:cubicBezTo>
                  <a:pt x="1526148" y="397372"/>
                  <a:pt x="1486548" y="305448"/>
                  <a:pt x="1428750" y="247650"/>
                </a:cubicBezTo>
                <a:cubicBezTo>
                  <a:pt x="1409700" y="228600"/>
                  <a:pt x="1388847" y="211196"/>
                  <a:pt x="1371600" y="190500"/>
                </a:cubicBezTo>
                <a:cubicBezTo>
                  <a:pt x="1356943" y="172911"/>
                  <a:pt x="1350730" y="148427"/>
                  <a:pt x="1333500" y="133350"/>
                </a:cubicBezTo>
                <a:cubicBezTo>
                  <a:pt x="1242598" y="53811"/>
                  <a:pt x="1212812" y="55021"/>
                  <a:pt x="1104900" y="19050"/>
                </a:cubicBezTo>
                <a:lnTo>
                  <a:pt x="1047750" y="0"/>
                </a:lnTo>
                <a:cubicBezTo>
                  <a:pt x="927100" y="6350"/>
                  <a:pt x="806163" y="8584"/>
                  <a:pt x="685800" y="19050"/>
                </a:cubicBezTo>
                <a:cubicBezTo>
                  <a:pt x="659717" y="21318"/>
                  <a:pt x="635158" y="32420"/>
                  <a:pt x="609600" y="38100"/>
                </a:cubicBezTo>
                <a:cubicBezTo>
                  <a:pt x="521213" y="57742"/>
                  <a:pt x="519453" y="52971"/>
                  <a:pt x="438150" y="76200"/>
                </a:cubicBezTo>
                <a:cubicBezTo>
                  <a:pt x="418842" y="81717"/>
                  <a:pt x="400481" y="90380"/>
                  <a:pt x="381000" y="95250"/>
                </a:cubicBezTo>
                <a:lnTo>
                  <a:pt x="228600" y="133350"/>
                </a:lnTo>
                <a:cubicBezTo>
                  <a:pt x="139071" y="222879"/>
                  <a:pt x="186394" y="168084"/>
                  <a:pt x="95250" y="304800"/>
                </a:cubicBezTo>
                <a:cubicBezTo>
                  <a:pt x="82550" y="323850"/>
                  <a:pt x="64390" y="340230"/>
                  <a:pt x="57150" y="361950"/>
                </a:cubicBezTo>
                <a:cubicBezTo>
                  <a:pt x="6836" y="512893"/>
                  <a:pt x="25652" y="436636"/>
                  <a:pt x="0" y="590550"/>
                </a:cubicBezTo>
                <a:cubicBezTo>
                  <a:pt x="6350" y="730250"/>
                  <a:pt x="9748" y="870115"/>
                  <a:pt x="19050" y="1009650"/>
                </a:cubicBezTo>
                <a:cubicBezTo>
                  <a:pt x="22455" y="1060732"/>
                  <a:pt x="34017" y="1111018"/>
                  <a:pt x="38100" y="1162050"/>
                </a:cubicBezTo>
                <a:cubicBezTo>
                  <a:pt x="69587" y="1555633"/>
                  <a:pt x="28284" y="1370437"/>
                  <a:pt x="76200" y="1562100"/>
                </a:cubicBezTo>
                <a:cubicBezTo>
                  <a:pt x="69850" y="1860550"/>
                  <a:pt x="68848" y="2159162"/>
                  <a:pt x="57150" y="2457450"/>
                </a:cubicBezTo>
                <a:cubicBezTo>
                  <a:pt x="56124" y="2483612"/>
                  <a:pt x="38100" y="2507468"/>
                  <a:pt x="38100" y="2533650"/>
                </a:cubicBezTo>
                <a:cubicBezTo>
                  <a:pt x="38100" y="2794077"/>
                  <a:pt x="40561" y="3054801"/>
                  <a:pt x="57150" y="3314700"/>
                </a:cubicBezTo>
                <a:lnTo>
                  <a:pt x="114300" y="3486150"/>
                </a:lnTo>
                <a:lnTo>
                  <a:pt x="133350" y="3543300"/>
                </a:lnTo>
                <a:cubicBezTo>
                  <a:pt x="139700" y="3663950"/>
                  <a:pt x="129794" y="3786567"/>
                  <a:pt x="152400" y="3905250"/>
                </a:cubicBezTo>
                <a:cubicBezTo>
                  <a:pt x="159076" y="3940301"/>
                  <a:pt x="269969" y="3957891"/>
                  <a:pt x="285750" y="3962400"/>
                </a:cubicBezTo>
                <a:cubicBezTo>
                  <a:pt x="305058" y="3967917"/>
                  <a:pt x="323209" y="3977512"/>
                  <a:pt x="342900" y="3981450"/>
                </a:cubicBezTo>
                <a:cubicBezTo>
                  <a:pt x="439463" y="4000763"/>
                  <a:pt x="597454" y="4011519"/>
                  <a:pt x="685800" y="4019550"/>
                </a:cubicBezTo>
                <a:cubicBezTo>
                  <a:pt x="740402" y="4037751"/>
                  <a:pt x="776898" y="4060418"/>
                  <a:pt x="838200" y="4019550"/>
                </a:cubicBezTo>
                <a:cubicBezTo>
                  <a:pt x="854908" y="4008411"/>
                  <a:pt x="841570" y="3974944"/>
                  <a:pt x="857250" y="3962400"/>
                </a:cubicBezTo>
                <a:cubicBezTo>
                  <a:pt x="877694" y="3946044"/>
                  <a:pt x="908050" y="3949700"/>
                  <a:pt x="933450" y="3943350"/>
                </a:cubicBezTo>
                <a:cubicBezTo>
                  <a:pt x="956990" y="3872730"/>
                  <a:pt x="943520" y="3904161"/>
                  <a:pt x="971550" y="3848100"/>
                </a:cubicBezTo>
              </a:path>
            </a:pathLst>
          </a:cu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1" lang="en-US" sz="6600" i="1" smtClean="0">
              <a:solidFill>
                <a:srgbClr val="FF000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 rot="6257961">
            <a:off x="2952420" y="2547624"/>
            <a:ext cx="1309862" cy="5038477"/>
          </a:xfrm>
          <a:prstGeom prst="downArrow">
            <a:avLst/>
          </a:prstGeom>
          <a:solidFill>
            <a:srgbClr val="FFD700"/>
          </a:solidFill>
          <a:ln w="762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global navigation</a:t>
            </a:r>
            <a:endParaRPr lang="en-US" sz="3200" b="1" dirty="0">
              <a:solidFill>
                <a:srgbClr val="8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639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242786" y="2512933"/>
            <a:ext cx="7772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FF"/>
                </a:solidFill>
              </a:rPr>
              <a:t>Which option should you use to keep track of  the semester?</a:t>
            </a:r>
          </a:p>
        </p:txBody>
      </p:sp>
    </p:spTree>
    <p:extLst>
      <p:ext uri="{BB962C8B-B14F-4D97-AF65-F5344CB8AC3E}">
        <p14:creationId xmlns:p14="http://schemas.microsoft.com/office/powerpoint/2010/main" val="2335123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242786" y="3276600"/>
            <a:ext cx="83965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FF"/>
                </a:solidFill>
              </a:rPr>
              <a:t>It depends on your style . . .</a:t>
            </a:r>
          </a:p>
        </p:txBody>
      </p:sp>
    </p:spTree>
    <p:extLst>
      <p:ext uri="{BB962C8B-B14F-4D97-AF65-F5344CB8AC3E}">
        <p14:creationId xmlns:p14="http://schemas.microsoft.com/office/powerpoint/2010/main" val="2736018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04900" y="1647145"/>
            <a:ext cx="8153400" cy="460126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Aft>
                <a:spcPts val="500"/>
              </a:spcAft>
            </a:pPr>
            <a:r>
              <a:rPr kumimoji="1" lang="en-US" sz="3600" b="1" dirty="0" smtClean="0">
                <a:solidFill>
                  <a:srgbClr val="FFFFFF"/>
                </a:solidFill>
              </a:rPr>
              <a:t>Lots of people </a:t>
            </a:r>
          </a:p>
          <a:p>
            <a:pPr algn="ctr" eaLnBrk="0" hangingPunct="0">
              <a:spcAft>
                <a:spcPts val="500"/>
              </a:spcAft>
            </a:pPr>
            <a:r>
              <a:rPr kumimoji="1" lang="en-US" sz="3600" b="1" dirty="0" smtClean="0">
                <a:solidFill>
                  <a:srgbClr val="FFFFFF"/>
                </a:solidFill>
              </a:rPr>
              <a:t>find these topics interesting . . .</a:t>
            </a:r>
          </a:p>
          <a:p>
            <a:pPr algn="ctr" eaLnBrk="0" hangingPunct="0">
              <a:spcAft>
                <a:spcPts val="500"/>
              </a:spcAft>
            </a:pPr>
            <a:endParaRPr kumimoji="1" lang="en-US" sz="1600" b="1" dirty="0" smtClean="0">
              <a:solidFill>
                <a:srgbClr val="FFFFFF"/>
              </a:solidFill>
            </a:endParaRPr>
          </a:p>
          <a:p>
            <a:pPr algn="ctr" eaLnBrk="0" hangingPunct="0">
              <a:spcAft>
                <a:spcPts val="500"/>
              </a:spcAft>
            </a:pPr>
            <a:r>
              <a:rPr kumimoji="1" lang="en-US" sz="3600" b="1" dirty="0" smtClean="0">
                <a:solidFill>
                  <a:srgbClr val="FFFFFF"/>
                </a:solidFill>
              </a:rPr>
              <a:t>There have been well over a million</a:t>
            </a:r>
          </a:p>
          <a:p>
            <a:pPr algn="ctr" eaLnBrk="0" hangingPunct="0">
              <a:spcAft>
                <a:spcPts val="500"/>
              </a:spcAft>
            </a:pPr>
            <a:r>
              <a:rPr kumimoji="1" lang="en-US" sz="3600" b="1" dirty="0" smtClean="0">
                <a:solidFill>
                  <a:srgbClr val="FFFFFF"/>
                </a:solidFill>
              </a:rPr>
              <a:t>page views of the UMD </a:t>
            </a:r>
          </a:p>
          <a:p>
            <a:pPr algn="ctr" eaLnBrk="0" hangingPunct="0">
              <a:spcAft>
                <a:spcPts val="500"/>
              </a:spcAft>
            </a:pPr>
            <a:r>
              <a:rPr kumimoji="1" lang="en-US" sz="3600" b="1" dirty="0" smtClean="0">
                <a:solidFill>
                  <a:srgbClr val="FFFFFF"/>
                </a:solidFill>
              </a:rPr>
              <a:t>Culture and Personality </a:t>
            </a:r>
          </a:p>
          <a:p>
            <a:pPr algn="ctr" eaLnBrk="0" hangingPunct="0">
              <a:spcAft>
                <a:spcPts val="500"/>
              </a:spcAft>
            </a:pPr>
            <a:r>
              <a:rPr kumimoji="1" lang="en-US" sz="3600" b="1" dirty="0" smtClean="0">
                <a:solidFill>
                  <a:srgbClr val="FFFFFF"/>
                </a:solidFill>
              </a:rPr>
              <a:t>WebPages in the last couple of years . . .</a:t>
            </a:r>
            <a:endParaRPr kumimoji="1" lang="en-US" sz="36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937986" y="1429942"/>
            <a:ext cx="839651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rgbClr val="FFFFFF"/>
                </a:solidFill>
              </a:rPr>
              <a:t>Use one of these:</a:t>
            </a:r>
          </a:p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rgbClr val="FFC000"/>
                </a:solidFill>
              </a:rPr>
              <a:t>“Calendar”</a:t>
            </a:r>
          </a:p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rgbClr val="FFFFFF"/>
                </a:solidFill>
              </a:rPr>
              <a:t>or </a:t>
            </a:r>
            <a:r>
              <a:rPr lang="en-US" sz="4800" b="1" dirty="0" smtClean="0">
                <a:solidFill>
                  <a:srgbClr val="FFC000"/>
                </a:solidFill>
              </a:rPr>
              <a:t>“Assignments”</a:t>
            </a:r>
          </a:p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rgbClr val="FFFFFF"/>
                </a:solidFill>
              </a:rPr>
              <a:t>or </a:t>
            </a:r>
            <a:r>
              <a:rPr lang="en-US" sz="4800" b="1" dirty="0" smtClean="0">
                <a:solidFill>
                  <a:srgbClr val="FFC000"/>
                </a:solidFill>
              </a:rPr>
              <a:t>“Syllabus”</a:t>
            </a:r>
          </a:p>
        </p:txBody>
      </p:sp>
    </p:spTree>
    <p:extLst>
      <p:ext uri="{BB962C8B-B14F-4D97-AF65-F5344CB8AC3E}">
        <p14:creationId xmlns:p14="http://schemas.microsoft.com/office/powerpoint/2010/main" val="4133668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344072"/>
            <a:ext cx="10058400" cy="620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341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344072"/>
            <a:ext cx="10058400" cy="620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 bwMode="auto">
          <a:xfrm>
            <a:off x="90928" y="3880581"/>
            <a:ext cx="760667" cy="709139"/>
          </a:xfrm>
          <a:custGeom>
            <a:avLst/>
            <a:gdLst>
              <a:gd name="connsiteX0" fmla="*/ 419100 w 628650"/>
              <a:gd name="connsiteY0" fmla="*/ 628650 h 644671"/>
              <a:gd name="connsiteX1" fmla="*/ 571500 w 628650"/>
              <a:gd name="connsiteY1" fmla="*/ 628650 h 644671"/>
              <a:gd name="connsiteX2" fmla="*/ 628650 w 628650"/>
              <a:gd name="connsiteY2" fmla="*/ 571500 h 644671"/>
              <a:gd name="connsiteX3" fmla="*/ 609600 w 628650"/>
              <a:gd name="connsiteY3" fmla="*/ 209550 h 644671"/>
              <a:gd name="connsiteX4" fmla="*/ 533400 w 628650"/>
              <a:gd name="connsiteY4" fmla="*/ 95250 h 644671"/>
              <a:gd name="connsiteX5" fmla="*/ 419100 w 628650"/>
              <a:gd name="connsiteY5" fmla="*/ 38100 h 644671"/>
              <a:gd name="connsiteX6" fmla="*/ 304800 w 628650"/>
              <a:gd name="connsiteY6" fmla="*/ 0 h 644671"/>
              <a:gd name="connsiteX7" fmla="*/ 209550 w 628650"/>
              <a:gd name="connsiteY7" fmla="*/ 19050 h 644671"/>
              <a:gd name="connsiteX8" fmla="*/ 152400 w 628650"/>
              <a:gd name="connsiteY8" fmla="*/ 38100 h 644671"/>
              <a:gd name="connsiteX9" fmla="*/ 76200 w 628650"/>
              <a:gd name="connsiteY9" fmla="*/ 152400 h 644671"/>
              <a:gd name="connsiteX10" fmla="*/ 19050 w 628650"/>
              <a:gd name="connsiteY10" fmla="*/ 323850 h 644671"/>
              <a:gd name="connsiteX11" fmla="*/ 0 w 628650"/>
              <a:gd name="connsiteY11" fmla="*/ 381000 h 644671"/>
              <a:gd name="connsiteX12" fmla="*/ 57150 w 628650"/>
              <a:gd name="connsiteY12" fmla="*/ 514350 h 644671"/>
              <a:gd name="connsiteX13" fmla="*/ 114300 w 628650"/>
              <a:gd name="connsiteY13" fmla="*/ 533400 h 644671"/>
              <a:gd name="connsiteX14" fmla="*/ 171450 w 628650"/>
              <a:gd name="connsiteY14" fmla="*/ 571500 h 644671"/>
              <a:gd name="connsiteX15" fmla="*/ 228600 w 628650"/>
              <a:gd name="connsiteY15" fmla="*/ 590550 h 644671"/>
              <a:gd name="connsiteX16" fmla="*/ 285750 w 628650"/>
              <a:gd name="connsiteY16" fmla="*/ 628650 h 644671"/>
              <a:gd name="connsiteX17" fmla="*/ 419100 w 628650"/>
              <a:gd name="connsiteY17" fmla="*/ 628650 h 644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28650" h="644671">
                <a:moveTo>
                  <a:pt x="419100" y="628650"/>
                </a:moveTo>
                <a:cubicBezTo>
                  <a:pt x="466725" y="628650"/>
                  <a:pt x="517428" y="664698"/>
                  <a:pt x="571500" y="628650"/>
                </a:cubicBezTo>
                <a:cubicBezTo>
                  <a:pt x="593916" y="613706"/>
                  <a:pt x="609600" y="590550"/>
                  <a:pt x="628650" y="571500"/>
                </a:cubicBezTo>
                <a:cubicBezTo>
                  <a:pt x="622300" y="450850"/>
                  <a:pt x="633294" y="328021"/>
                  <a:pt x="609600" y="209550"/>
                </a:cubicBezTo>
                <a:cubicBezTo>
                  <a:pt x="600620" y="164649"/>
                  <a:pt x="576841" y="109730"/>
                  <a:pt x="533400" y="95250"/>
                </a:cubicBezTo>
                <a:cubicBezTo>
                  <a:pt x="324974" y="25775"/>
                  <a:pt x="640674" y="136577"/>
                  <a:pt x="419100" y="38100"/>
                </a:cubicBezTo>
                <a:cubicBezTo>
                  <a:pt x="382400" y="21789"/>
                  <a:pt x="304800" y="0"/>
                  <a:pt x="304800" y="0"/>
                </a:cubicBezTo>
                <a:cubicBezTo>
                  <a:pt x="273050" y="6350"/>
                  <a:pt x="240962" y="11197"/>
                  <a:pt x="209550" y="19050"/>
                </a:cubicBezTo>
                <a:cubicBezTo>
                  <a:pt x="190069" y="23920"/>
                  <a:pt x="166599" y="23901"/>
                  <a:pt x="152400" y="38100"/>
                </a:cubicBezTo>
                <a:cubicBezTo>
                  <a:pt x="120021" y="70479"/>
                  <a:pt x="90680" y="108959"/>
                  <a:pt x="76200" y="152400"/>
                </a:cubicBezTo>
                <a:lnTo>
                  <a:pt x="19050" y="323850"/>
                </a:lnTo>
                <a:lnTo>
                  <a:pt x="0" y="381000"/>
                </a:lnTo>
                <a:cubicBezTo>
                  <a:pt x="11439" y="426757"/>
                  <a:pt x="16038" y="481461"/>
                  <a:pt x="57150" y="514350"/>
                </a:cubicBezTo>
                <a:cubicBezTo>
                  <a:pt x="72830" y="526894"/>
                  <a:pt x="96339" y="524420"/>
                  <a:pt x="114300" y="533400"/>
                </a:cubicBezTo>
                <a:cubicBezTo>
                  <a:pt x="134778" y="543639"/>
                  <a:pt x="150972" y="561261"/>
                  <a:pt x="171450" y="571500"/>
                </a:cubicBezTo>
                <a:cubicBezTo>
                  <a:pt x="189411" y="580480"/>
                  <a:pt x="210639" y="581570"/>
                  <a:pt x="228600" y="590550"/>
                </a:cubicBezTo>
                <a:cubicBezTo>
                  <a:pt x="249078" y="600789"/>
                  <a:pt x="263299" y="624160"/>
                  <a:pt x="285750" y="628650"/>
                </a:cubicBezTo>
                <a:cubicBezTo>
                  <a:pt x="329337" y="637367"/>
                  <a:pt x="371475" y="628650"/>
                  <a:pt x="419100" y="628650"/>
                </a:cubicBezTo>
                <a:close/>
              </a:path>
            </a:pathLst>
          </a:custGeom>
          <a:noFill/>
          <a:ln w="76200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1" lang="en-US" sz="6600" i="1" smtClean="0">
              <a:solidFill>
                <a:srgbClr val="FF0000"/>
              </a:solidFill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1169599" y="1600200"/>
            <a:ext cx="925901" cy="377190"/>
          </a:xfrm>
          <a:custGeom>
            <a:avLst/>
            <a:gdLst>
              <a:gd name="connsiteX0" fmla="*/ 381000 w 765207"/>
              <a:gd name="connsiteY0" fmla="*/ 285750 h 342900"/>
              <a:gd name="connsiteX1" fmla="*/ 476250 w 765207"/>
              <a:gd name="connsiteY1" fmla="*/ 304800 h 342900"/>
              <a:gd name="connsiteX2" fmla="*/ 723900 w 765207"/>
              <a:gd name="connsiteY2" fmla="*/ 266700 h 342900"/>
              <a:gd name="connsiteX3" fmla="*/ 762000 w 765207"/>
              <a:gd name="connsiteY3" fmla="*/ 209550 h 342900"/>
              <a:gd name="connsiteX4" fmla="*/ 742950 w 765207"/>
              <a:gd name="connsiteY4" fmla="*/ 76200 h 342900"/>
              <a:gd name="connsiteX5" fmla="*/ 628650 w 765207"/>
              <a:gd name="connsiteY5" fmla="*/ 38100 h 342900"/>
              <a:gd name="connsiteX6" fmla="*/ 571500 w 765207"/>
              <a:gd name="connsiteY6" fmla="*/ 0 h 342900"/>
              <a:gd name="connsiteX7" fmla="*/ 228600 w 765207"/>
              <a:gd name="connsiteY7" fmla="*/ 19050 h 342900"/>
              <a:gd name="connsiteX8" fmla="*/ 114300 w 765207"/>
              <a:gd name="connsiteY8" fmla="*/ 57150 h 342900"/>
              <a:gd name="connsiteX9" fmla="*/ 57150 w 765207"/>
              <a:gd name="connsiteY9" fmla="*/ 76200 h 342900"/>
              <a:gd name="connsiteX10" fmla="*/ 0 w 765207"/>
              <a:gd name="connsiteY10" fmla="*/ 190500 h 342900"/>
              <a:gd name="connsiteX11" fmla="*/ 19050 w 765207"/>
              <a:gd name="connsiteY11" fmla="*/ 247650 h 342900"/>
              <a:gd name="connsiteX12" fmla="*/ 76200 w 765207"/>
              <a:gd name="connsiteY12" fmla="*/ 266700 h 342900"/>
              <a:gd name="connsiteX13" fmla="*/ 190500 w 765207"/>
              <a:gd name="connsiteY13" fmla="*/ 342900 h 342900"/>
              <a:gd name="connsiteX14" fmla="*/ 457200 w 765207"/>
              <a:gd name="connsiteY14" fmla="*/ 30480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5207" h="342900">
                <a:moveTo>
                  <a:pt x="381000" y="285750"/>
                </a:moveTo>
                <a:cubicBezTo>
                  <a:pt x="412750" y="292100"/>
                  <a:pt x="443871" y="304800"/>
                  <a:pt x="476250" y="304800"/>
                </a:cubicBezTo>
                <a:cubicBezTo>
                  <a:pt x="623587" y="304800"/>
                  <a:pt x="626077" y="299308"/>
                  <a:pt x="723900" y="266700"/>
                </a:cubicBezTo>
                <a:cubicBezTo>
                  <a:pt x="736600" y="247650"/>
                  <a:pt x="759722" y="232332"/>
                  <a:pt x="762000" y="209550"/>
                </a:cubicBezTo>
                <a:cubicBezTo>
                  <a:pt x="766468" y="164872"/>
                  <a:pt x="770517" y="111643"/>
                  <a:pt x="742950" y="76200"/>
                </a:cubicBezTo>
                <a:cubicBezTo>
                  <a:pt x="718294" y="44499"/>
                  <a:pt x="662066" y="60377"/>
                  <a:pt x="628650" y="38100"/>
                </a:cubicBezTo>
                <a:lnTo>
                  <a:pt x="571500" y="0"/>
                </a:lnTo>
                <a:cubicBezTo>
                  <a:pt x="457200" y="6350"/>
                  <a:pt x="342192" y="4851"/>
                  <a:pt x="228600" y="19050"/>
                </a:cubicBezTo>
                <a:cubicBezTo>
                  <a:pt x="188749" y="24031"/>
                  <a:pt x="152400" y="44450"/>
                  <a:pt x="114300" y="57150"/>
                </a:cubicBezTo>
                <a:lnTo>
                  <a:pt x="57150" y="76200"/>
                </a:lnTo>
                <a:cubicBezTo>
                  <a:pt x="37887" y="105095"/>
                  <a:pt x="0" y="151065"/>
                  <a:pt x="0" y="190500"/>
                </a:cubicBezTo>
                <a:cubicBezTo>
                  <a:pt x="0" y="210580"/>
                  <a:pt x="4851" y="233451"/>
                  <a:pt x="19050" y="247650"/>
                </a:cubicBezTo>
                <a:cubicBezTo>
                  <a:pt x="33249" y="261849"/>
                  <a:pt x="58647" y="256948"/>
                  <a:pt x="76200" y="266700"/>
                </a:cubicBezTo>
                <a:cubicBezTo>
                  <a:pt x="116228" y="288938"/>
                  <a:pt x="190500" y="342900"/>
                  <a:pt x="190500" y="342900"/>
                </a:cubicBezTo>
                <a:cubicBezTo>
                  <a:pt x="352993" y="288736"/>
                  <a:pt x="264639" y="304800"/>
                  <a:pt x="457200" y="304800"/>
                </a:cubicBezTo>
              </a:path>
            </a:pathLst>
          </a:custGeom>
          <a:noFill/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1" lang="en-US" sz="6600" i="1" smtClean="0">
              <a:solidFill>
                <a:srgbClr val="FF0000"/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 rot="10800000">
            <a:off x="1175482" y="1981200"/>
            <a:ext cx="1072418" cy="418367"/>
          </a:xfrm>
          <a:custGeom>
            <a:avLst/>
            <a:gdLst>
              <a:gd name="connsiteX0" fmla="*/ 460557 w 974925"/>
              <a:gd name="connsiteY0" fmla="*/ 266700 h 285750"/>
              <a:gd name="connsiteX1" fmla="*/ 917757 w 974925"/>
              <a:gd name="connsiteY1" fmla="*/ 247650 h 285750"/>
              <a:gd name="connsiteX2" fmla="*/ 955857 w 974925"/>
              <a:gd name="connsiteY2" fmla="*/ 114300 h 285750"/>
              <a:gd name="connsiteX3" fmla="*/ 936807 w 974925"/>
              <a:gd name="connsiteY3" fmla="*/ 57150 h 285750"/>
              <a:gd name="connsiteX4" fmla="*/ 822507 w 974925"/>
              <a:gd name="connsiteY4" fmla="*/ 0 h 285750"/>
              <a:gd name="connsiteX5" fmla="*/ 441507 w 974925"/>
              <a:gd name="connsiteY5" fmla="*/ 19050 h 285750"/>
              <a:gd name="connsiteX6" fmla="*/ 327207 w 974925"/>
              <a:gd name="connsiteY6" fmla="*/ 57150 h 285750"/>
              <a:gd name="connsiteX7" fmla="*/ 270057 w 974925"/>
              <a:gd name="connsiteY7" fmla="*/ 76200 h 285750"/>
              <a:gd name="connsiteX8" fmla="*/ 22407 w 974925"/>
              <a:gd name="connsiteY8" fmla="*/ 95250 h 285750"/>
              <a:gd name="connsiteX9" fmla="*/ 22407 w 974925"/>
              <a:gd name="connsiteY9" fmla="*/ 247650 h 285750"/>
              <a:gd name="connsiteX10" fmla="*/ 79557 w 974925"/>
              <a:gd name="connsiteY10" fmla="*/ 285750 h 285750"/>
              <a:gd name="connsiteX11" fmla="*/ 517707 w 974925"/>
              <a:gd name="connsiteY11" fmla="*/ 26670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4925" h="285750">
                <a:moveTo>
                  <a:pt x="460557" y="266700"/>
                </a:moveTo>
                <a:cubicBezTo>
                  <a:pt x="612957" y="260350"/>
                  <a:pt x="766872" y="270003"/>
                  <a:pt x="917757" y="247650"/>
                </a:cubicBezTo>
                <a:cubicBezTo>
                  <a:pt x="1007480" y="234358"/>
                  <a:pt x="967778" y="156023"/>
                  <a:pt x="955857" y="114300"/>
                </a:cubicBezTo>
                <a:cubicBezTo>
                  <a:pt x="950340" y="94992"/>
                  <a:pt x="949351" y="72830"/>
                  <a:pt x="936807" y="57150"/>
                </a:cubicBezTo>
                <a:cubicBezTo>
                  <a:pt x="909950" y="23578"/>
                  <a:pt x="860155" y="12549"/>
                  <a:pt x="822507" y="0"/>
                </a:cubicBezTo>
                <a:cubicBezTo>
                  <a:pt x="695507" y="6350"/>
                  <a:pt x="567828" y="4475"/>
                  <a:pt x="441507" y="19050"/>
                </a:cubicBezTo>
                <a:cubicBezTo>
                  <a:pt x="401611" y="23653"/>
                  <a:pt x="365307" y="44450"/>
                  <a:pt x="327207" y="57150"/>
                </a:cubicBezTo>
                <a:cubicBezTo>
                  <a:pt x="308157" y="63500"/>
                  <a:pt x="290078" y="74660"/>
                  <a:pt x="270057" y="76200"/>
                </a:cubicBezTo>
                <a:lnTo>
                  <a:pt x="22407" y="95250"/>
                </a:lnTo>
                <a:cubicBezTo>
                  <a:pt x="2872" y="153854"/>
                  <a:pt x="-16310" y="179896"/>
                  <a:pt x="22407" y="247650"/>
                </a:cubicBezTo>
                <a:cubicBezTo>
                  <a:pt x="33766" y="267529"/>
                  <a:pt x="60507" y="273050"/>
                  <a:pt x="79557" y="285750"/>
                </a:cubicBezTo>
                <a:cubicBezTo>
                  <a:pt x="225594" y="279112"/>
                  <a:pt x="371519" y="266700"/>
                  <a:pt x="517707" y="266700"/>
                </a:cubicBezTo>
              </a:path>
            </a:pathLst>
          </a:custGeom>
          <a:noFill/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1" lang="en-US" sz="6600" i="1" smtClean="0">
              <a:solidFill>
                <a:srgbClr val="FF0000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 rot="6856418">
            <a:off x="4158727" y="2466238"/>
            <a:ext cx="1309862" cy="5038477"/>
          </a:xfrm>
          <a:prstGeom prst="downArrow">
            <a:avLst/>
          </a:prstGeom>
          <a:solidFill>
            <a:srgbClr val="FFD700"/>
          </a:solidFill>
          <a:ln w="762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use one of these 3</a:t>
            </a:r>
            <a:endParaRPr lang="en-US" sz="3200" b="1" dirty="0">
              <a:solidFill>
                <a:srgbClr val="8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73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937986" y="1429942"/>
            <a:ext cx="839651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rgbClr val="FFFFFF"/>
                </a:solidFill>
              </a:rPr>
              <a:t>Use one of these:</a:t>
            </a:r>
          </a:p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rgbClr val="FFC000"/>
                </a:solidFill>
              </a:rPr>
              <a:t>“Calendar”</a:t>
            </a:r>
          </a:p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rgbClr val="FFFFFF">
                    <a:lumMod val="50000"/>
                  </a:srgbClr>
                </a:solidFill>
              </a:rPr>
              <a:t>or “Assignments”</a:t>
            </a:r>
          </a:p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rgbClr val="FFFFFF">
                    <a:lumMod val="50000"/>
                  </a:srgbClr>
                </a:solidFill>
              </a:rPr>
              <a:t>or “Syllabus”</a:t>
            </a:r>
          </a:p>
        </p:txBody>
      </p:sp>
    </p:spTree>
    <p:extLst>
      <p:ext uri="{BB962C8B-B14F-4D97-AF65-F5344CB8AC3E}">
        <p14:creationId xmlns:p14="http://schemas.microsoft.com/office/powerpoint/2010/main" val="22570501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344072"/>
            <a:ext cx="10058400" cy="620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 bwMode="auto">
          <a:xfrm>
            <a:off x="90928" y="3880581"/>
            <a:ext cx="760667" cy="709139"/>
          </a:xfrm>
          <a:custGeom>
            <a:avLst/>
            <a:gdLst>
              <a:gd name="connsiteX0" fmla="*/ 419100 w 628650"/>
              <a:gd name="connsiteY0" fmla="*/ 628650 h 644671"/>
              <a:gd name="connsiteX1" fmla="*/ 571500 w 628650"/>
              <a:gd name="connsiteY1" fmla="*/ 628650 h 644671"/>
              <a:gd name="connsiteX2" fmla="*/ 628650 w 628650"/>
              <a:gd name="connsiteY2" fmla="*/ 571500 h 644671"/>
              <a:gd name="connsiteX3" fmla="*/ 609600 w 628650"/>
              <a:gd name="connsiteY3" fmla="*/ 209550 h 644671"/>
              <a:gd name="connsiteX4" fmla="*/ 533400 w 628650"/>
              <a:gd name="connsiteY4" fmla="*/ 95250 h 644671"/>
              <a:gd name="connsiteX5" fmla="*/ 419100 w 628650"/>
              <a:gd name="connsiteY5" fmla="*/ 38100 h 644671"/>
              <a:gd name="connsiteX6" fmla="*/ 304800 w 628650"/>
              <a:gd name="connsiteY6" fmla="*/ 0 h 644671"/>
              <a:gd name="connsiteX7" fmla="*/ 209550 w 628650"/>
              <a:gd name="connsiteY7" fmla="*/ 19050 h 644671"/>
              <a:gd name="connsiteX8" fmla="*/ 152400 w 628650"/>
              <a:gd name="connsiteY8" fmla="*/ 38100 h 644671"/>
              <a:gd name="connsiteX9" fmla="*/ 76200 w 628650"/>
              <a:gd name="connsiteY9" fmla="*/ 152400 h 644671"/>
              <a:gd name="connsiteX10" fmla="*/ 19050 w 628650"/>
              <a:gd name="connsiteY10" fmla="*/ 323850 h 644671"/>
              <a:gd name="connsiteX11" fmla="*/ 0 w 628650"/>
              <a:gd name="connsiteY11" fmla="*/ 381000 h 644671"/>
              <a:gd name="connsiteX12" fmla="*/ 57150 w 628650"/>
              <a:gd name="connsiteY12" fmla="*/ 514350 h 644671"/>
              <a:gd name="connsiteX13" fmla="*/ 114300 w 628650"/>
              <a:gd name="connsiteY13" fmla="*/ 533400 h 644671"/>
              <a:gd name="connsiteX14" fmla="*/ 171450 w 628650"/>
              <a:gd name="connsiteY14" fmla="*/ 571500 h 644671"/>
              <a:gd name="connsiteX15" fmla="*/ 228600 w 628650"/>
              <a:gd name="connsiteY15" fmla="*/ 590550 h 644671"/>
              <a:gd name="connsiteX16" fmla="*/ 285750 w 628650"/>
              <a:gd name="connsiteY16" fmla="*/ 628650 h 644671"/>
              <a:gd name="connsiteX17" fmla="*/ 419100 w 628650"/>
              <a:gd name="connsiteY17" fmla="*/ 628650 h 644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28650" h="644671">
                <a:moveTo>
                  <a:pt x="419100" y="628650"/>
                </a:moveTo>
                <a:cubicBezTo>
                  <a:pt x="466725" y="628650"/>
                  <a:pt x="517428" y="664698"/>
                  <a:pt x="571500" y="628650"/>
                </a:cubicBezTo>
                <a:cubicBezTo>
                  <a:pt x="593916" y="613706"/>
                  <a:pt x="609600" y="590550"/>
                  <a:pt x="628650" y="571500"/>
                </a:cubicBezTo>
                <a:cubicBezTo>
                  <a:pt x="622300" y="450850"/>
                  <a:pt x="633294" y="328021"/>
                  <a:pt x="609600" y="209550"/>
                </a:cubicBezTo>
                <a:cubicBezTo>
                  <a:pt x="600620" y="164649"/>
                  <a:pt x="576841" y="109730"/>
                  <a:pt x="533400" y="95250"/>
                </a:cubicBezTo>
                <a:cubicBezTo>
                  <a:pt x="324974" y="25775"/>
                  <a:pt x="640674" y="136577"/>
                  <a:pt x="419100" y="38100"/>
                </a:cubicBezTo>
                <a:cubicBezTo>
                  <a:pt x="382400" y="21789"/>
                  <a:pt x="304800" y="0"/>
                  <a:pt x="304800" y="0"/>
                </a:cubicBezTo>
                <a:cubicBezTo>
                  <a:pt x="273050" y="6350"/>
                  <a:pt x="240962" y="11197"/>
                  <a:pt x="209550" y="19050"/>
                </a:cubicBezTo>
                <a:cubicBezTo>
                  <a:pt x="190069" y="23920"/>
                  <a:pt x="166599" y="23901"/>
                  <a:pt x="152400" y="38100"/>
                </a:cubicBezTo>
                <a:cubicBezTo>
                  <a:pt x="120021" y="70479"/>
                  <a:pt x="90680" y="108959"/>
                  <a:pt x="76200" y="152400"/>
                </a:cubicBezTo>
                <a:lnTo>
                  <a:pt x="19050" y="323850"/>
                </a:lnTo>
                <a:lnTo>
                  <a:pt x="0" y="381000"/>
                </a:lnTo>
                <a:cubicBezTo>
                  <a:pt x="11439" y="426757"/>
                  <a:pt x="16038" y="481461"/>
                  <a:pt x="57150" y="514350"/>
                </a:cubicBezTo>
                <a:cubicBezTo>
                  <a:pt x="72830" y="526894"/>
                  <a:pt x="96339" y="524420"/>
                  <a:pt x="114300" y="533400"/>
                </a:cubicBezTo>
                <a:cubicBezTo>
                  <a:pt x="134778" y="543639"/>
                  <a:pt x="150972" y="561261"/>
                  <a:pt x="171450" y="571500"/>
                </a:cubicBezTo>
                <a:cubicBezTo>
                  <a:pt x="189411" y="580480"/>
                  <a:pt x="210639" y="581570"/>
                  <a:pt x="228600" y="590550"/>
                </a:cubicBezTo>
                <a:cubicBezTo>
                  <a:pt x="249078" y="600789"/>
                  <a:pt x="263299" y="624160"/>
                  <a:pt x="285750" y="628650"/>
                </a:cubicBezTo>
                <a:cubicBezTo>
                  <a:pt x="329337" y="637367"/>
                  <a:pt x="371475" y="628650"/>
                  <a:pt x="419100" y="628650"/>
                </a:cubicBezTo>
                <a:close/>
              </a:path>
            </a:pathLst>
          </a:custGeom>
          <a:noFill/>
          <a:ln w="76200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1" lang="en-US" sz="6600" i="1" smtClean="0">
              <a:solidFill>
                <a:srgbClr val="FF0000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 rot="5609039">
            <a:off x="3206728" y="1740714"/>
            <a:ext cx="1309862" cy="5542325"/>
          </a:xfrm>
          <a:prstGeom prst="downArrow">
            <a:avLst/>
          </a:prstGeom>
          <a:solidFill>
            <a:srgbClr val="FFD700"/>
          </a:solidFill>
          <a:ln w="762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“Calendar”</a:t>
            </a:r>
            <a:endParaRPr lang="en-US" sz="3200" b="1" dirty="0">
              <a:solidFill>
                <a:srgbClr val="8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455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57300" y="5638800"/>
            <a:ext cx="7826669" cy="624548"/>
          </a:xfrm>
          <a:prstGeom prst="rect">
            <a:avLst/>
          </a:prstGeom>
          <a:solidFill>
            <a:srgbClr val="FFC000"/>
          </a:solidFill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3600" b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charset="0"/>
              </a:rPr>
              <a:t>Culture and Personality Calendar</a:t>
            </a:r>
            <a:endParaRPr kumimoji="1" lang="en-US" sz="3600" b="1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524000"/>
            <a:ext cx="10058400" cy="378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484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937986" y="1429942"/>
            <a:ext cx="839651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rgbClr val="FFFFFF"/>
                </a:solidFill>
              </a:rPr>
              <a:t>Use one of these:</a:t>
            </a:r>
          </a:p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rgbClr val="FFFFFF">
                    <a:lumMod val="50000"/>
                  </a:srgbClr>
                </a:solidFill>
              </a:rPr>
              <a:t>“Calendar”</a:t>
            </a:r>
          </a:p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rgbClr val="FFFFFF"/>
                </a:solidFill>
              </a:rPr>
              <a:t>or </a:t>
            </a:r>
            <a:r>
              <a:rPr lang="en-US" sz="4800" b="1" dirty="0" smtClean="0">
                <a:solidFill>
                  <a:srgbClr val="FFC000"/>
                </a:solidFill>
              </a:rPr>
              <a:t>“Assignments”</a:t>
            </a:r>
          </a:p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rgbClr val="FFFFFF">
                    <a:lumMod val="50000"/>
                  </a:srgbClr>
                </a:solidFill>
              </a:rPr>
              <a:t>or “Syllabus”</a:t>
            </a:r>
          </a:p>
        </p:txBody>
      </p:sp>
    </p:spTree>
    <p:extLst>
      <p:ext uri="{BB962C8B-B14F-4D97-AF65-F5344CB8AC3E}">
        <p14:creationId xmlns:p14="http://schemas.microsoft.com/office/powerpoint/2010/main" val="3803998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344072"/>
            <a:ext cx="10058400" cy="620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6"/>
          <p:cNvSpPr/>
          <p:nvPr/>
        </p:nvSpPr>
        <p:spPr bwMode="auto">
          <a:xfrm rot="10800000">
            <a:off x="1175482" y="1981200"/>
            <a:ext cx="1072418" cy="418367"/>
          </a:xfrm>
          <a:custGeom>
            <a:avLst/>
            <a:gdLst>
              <a:gd name="connsiteX0" fmla="*/ 460557 w 974925"/>
              <a:gd name="connsiteY0" fmla="*/ 266700 h 285750"/>
              <a:gd name="connsiteX1" fmla="*/ 917757 w 974925"/>
              <a:gd name="connsiteY1" fmla="*/ 247650 h 285750"/>
              <a:gd name="connsiteX2" fmla="*/ 955857 w 974925"/>
              <a:gd name="connsiteY2" fmla="*/ 114300 h 285750"/>
              <a:gd name="connsiteX3" fmla="*/ 936807 w 974925"/>
              <a:gd name="connsiteY3" fmla="*/ 57150 h 285750"/>
              <a:gd name="connsiteX4" fmla="*/ 822507 w 974925"/>
              <a:gd name="connsiteY4" fmla="*/ 0 h 285750"/>
              <a:gd name="connsiteX5" fmla="*/ 441507 w 974925"/>
              <a:gd name="connsiteY5" fmla="*/ 19050 h 285750"/>
              <a:gd name="connsiteX6" fmla="*/ 327207 w 974925"/>
              <a:gd name="connsiteY6" fmla="*/ 57150 h 285750"/>
              <a:gd name="connsiteX7" fmla="*/ 270057 w 974925"/>
              <a:gd name="connsiteY7" fmla="*/ 76200 h 285750"/>
              <a:gd name="connsiteX8" fmla="*/ 22407 w 974925"/>
              <a:gd name="connsiteY8" fmla="*/ 95250 h 285750"/>
              <a:gd name="connsiteX9" fmla="*/ 22407 w 974925"/>
              <a:gd name="connsiteY9" fmla="*/ 247650 h 285750"/>
              <a:gd name="connsiteX10" fmla="*/ 79557 w 974925"/>
              <a:gd name="connsiteY10" fmla="*/ 285750 h 285750"/>
              <a:gd name="connsiteX11" fmla="*/ 517707 w 974925"/>
              <a:gd name="connsiteY11" fmla="*/ 26670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4925" h="285750">
                <a:moveTo>
                  <a:pt x="460557" y="266700"/>
                </a:moveTo>
                <a:cubicBezTo>
                  <a:pt x="612957" y="260350"/>
                  <a:pt x="766872" y="270003"/>
                  <a:pt x="917757" y="247650"/>
                </a:cubicBezTo>
                <a:cubicBezTo>
                  <a:pt x="1007480" y="234358"/>
                  <a:pt x="967778" y="156023"/>
                  <a:pt x="955857" y="114300"/>
                </a:cubicBezTo>
                <a:cubicBezTo>
                  <a:pt x="950340" y="94992"/>
                  <a:pt x="949351" y="72830"/>
                  <a:pt x="936807" y="57150"/>
                </a:cubicBezTo>
                <a:cubicBezTo>
                  <a:pt x="909950" y="23578"/>
                  <a:pt x="860155" y="12549"/>
                  <a:pt x="822507" y="0"/>
                </a:cubicBezTo>
                <a:cubicBezTo>
                  <a:pt x="695507" y="6350"/>
                  <a:pt x="567828" y="4475"/>
                  <a:pt x="441507" y="19050"/>
                </a:cubicBezTo>
                <a:cubicBezTo>
                  <a:pt x="401611" y="23653"/>
                  <a:pt x="365307" y="44450"/>
                  <a:pt x="327207" y="57150"/>
                </a:cubicBezTo>
                <a:cubicBezTo>
                  <a:pt x="308157" y="63500"/>
                  <a:pt x="290078" y="74660"/>
                  <a:pt x="270057" y="76200"/>
                </a:cubicBezTo>
                <a:lnTo>
                  <a:pt x="22407" y="95250"/>
                </a:lnTo>
                <a:cubicBezTo>
                  <a:pt x="2872" y="153854"/>
                  <a:pt x="-16310" y="179896"/>
                  <a:pt x="22407" y="247650"/>
                </a:cubicBezTo>
                <a:cubicBezTo>
                  <a:pt x="33766" y="267529"/>
                  <a:pt x="60507" y="273050"/>
                  <a:pt x="79557" y="285750"/>
                </a:cubicBezTo>
                <a:cubicBezTo>
                  <a:pt x="225594" y="279112"/>
                  <a:pt x="371519" y="266700"/>
                  <a:pt x="517707" y="266700"/>
                </a:cubicBezTo>
              </a:path>
            </a:pathLst>
          </a:custGeom>
          <a:noFill/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1" lang="en-US" sz="6600" i="1" smtClean="0">
              <a:solidFill>
                <a:srgbClr val="FF0000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 rot="5609039">
            <a:off x="4502128" y="-425039"/>
            <a:ext cx="1309862" cy="5542325"/>
          </a:xfrm>
          <a:prstGeom prst="downArrow">
            <a:avLst/>
          </a:prstGeom>
          <a:solidFill>
            <a:srgbClr val="FFD700"/>
          </a:solidFill>
          <a:ln w="762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“Assignments”</a:t>
            </a:r>
            <a:endParaRPr lang="en-US" sz="3200" b="1" dirty="0">
              <a:solidFill>
                <a:srgbClr val="8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455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33400"/>
            <a:ext cx="10058400" cy="5719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252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98" y="942109"/>
            <a:ext cx="9291205" cy="523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2"/>
          <p:cNvSpPr/>
          <p:nvPr/>
        </p:nvSpPr>
        <p:spPr bwMode="auto">
          <a:xfrm>
            <a:off x="2476500" y="5715000"/>
            <a:ext cx="1123962" cy="488058"/>
          </a:xfrm>
          <a:custGeom>
            <a:avLst/>
            <a:gdLst>
              <a:gd name="connsiteX0" fmla="*/ 457200 w 1359994"/>
              <a:gd name="connsiteY0" fmla="*/ 552450 h 590550"/>
              <a:gd name="connsiteX1" fmla="*/ 1200150 w 1359994"/>
              <a:gd name="connsiteY1" fmla="*/ 533400 h 590550"/>
              <a:gd name="connsiteX2" fmla="*/ 1257300 w 1359994"/>
              <a:gd name="connsiteY2" fmla="*/ 514350 h 590550"/>
              <a:gd name="connsiteX3" fmla="*/ 1314450 w 1359994"/>
              <a:gd name="connsiteY3" fmla="*/ 476250 h 590550"/>
              <a:gd name="connsiteX4" fmla="*/ 1333500 w 1359994"/>
              <a:gd name="connsiteY4" fmla="*/ 133350 h 590550"/>
              <a:gd name="connsiteX5" fmla="*/ 1295400 w 1359994"/>
              <a:gd name="connsiteY5" fmla="*/ 76200 h 590550"/>
              <a:gd name="connsiteX6" fmla="*/ 1123950 w 1359994"/>
              <a:gd name="connsiteY6" fmla="*/ 19050 h 590550"/>
              <a:gd name="connsiteX7" fmla="*/ 1066800 w 1359994"/>
              <a:gd name="connsiteY7" fmla="*/ 0 h 590550"/>
              <a:gd name="connsiteX8" fmla="*/ 723900 w 1359994"/>
              <a:gd name="connsiteY8" fmla="*/ 19050 h 590550"/>
              <a:gd name="connsiteX9" fmla="*/ 457200 w 1359994"/>
              <a:gd name="connsiteY9" fmla="*/ 57150 h 590550"/>
              <a:gd name="connsiteX10" fmla="*/ 361950 w 1359994"/>
              <a:gd name="connsiteY10" fmla="*/ 76200 h 590550"/>
              <a:gd name="connsiteX11" fmla="*/ 152400 w 1359994"/>
              <a:gd name="connsiteY11" fmla="*/ 95250 h 590550"/>
              <a:gd name="connsiteX12" fmla="*/ 38100 w 1359994"/>
              <a:gd name="connsiteY12" fmla="*/ 152400 h 590550"/>
              <a:gd name="connsiteX13" fmla="*/ 0 w 1359994"/>
              <a:gd name="connsiteY13" fmla="*/ 209550 h 590550"/>
              <a:gd name="connsiteX14" fmla="*/ 19050 w 1359994"/>
              <a:gd name="connsiteY14" fmla="*/ 476250 h 590550"/>
              <a:gd name="connsiteX15" fmla="*/ 76200 w 1359994"/>
              <a:gd name="connsiteY15" fmla="*/ 495300 h 590550"/>
              <a:gd name="connsiteX16" fmla="*/ 247650 w 1359994"/>
              <a:gd name="connsiteY16" fmla="*/ 571500 h 590550"/>
              <a:gd name="connsiteX17" fmla="*/ 304800 w 1359994"/>
              <a:gd name="connsiteY17" fmla="*/ 590550 h 590550"/>
              <a:gd name="connsiteX18" fmla="*/ 457200 w 1359994"/>
              <a:gd name="connsiteY18" fmla="*/ 5524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59994" h="590550">
                <a:moveTo>
                  <a:pt x="457200" y="552450"/>
                </a:moveTo>
                <a:cubicBezTo>
                  <a:pt x="606425" y="542925"/>
                  <a:pt x="952699" y="545183"/>
                  <a:pt x="1200150" y="533400"/>
                </a:cubicBezTo>
                <a:cubicBezTo>
                  <a:pt x="1220208" y="532445"/>
                  <a:pt x="1239339" y="523330"/>
                  <a:pt x="1257300" y="514350"/>
                </a:cubicBezTo>
                <a:cubicBezTo>
                  <a:pt x="1277778" y="504111"/>
                  <a:pt x="1295400" y="488950"/>
                  <a:pt x="1314450" y="476250"/>
                </a:cubicBezTo>
                <a:cubicBezTo>
                  <a:pt x="1366442" y="320273"/>
                  <a:pt x="1375472" y="343211"/>
                  <a:pt x="1333500" y="133350"/>
                </a:cubicBezTo>
                <a:cubicBezTo>
                  <a:pt x="1329010" y="110899"/>
                  <a:pt x="1314815" y="88334"/>
                  <a:pt x="1295400" y="76200"/>
                </a:cubicBezTo>
                <a:lnTo>
                  <a:pt x="1123950" y="19050"/>
                </a:lnTo>
                <a:lnTo>
                  <a:pt x="1066800" y="0"/>
                </a:lnTo>
                <a:cubicBezTo>
                  <a:pt x="952500" y="6350"/>
                  <a:pt x="838039" y="10270"/>
                  <a:pt x="723900" y="19050"/>
                </a:cubicBezTo>
                <a:cubicBezTo>
                  <a:pt x="652140" y="24570"/>
                  <a:pt x="532241" y="43506"/>
                  <a:pt x="457200" y="57150"/>
                </a:cubicBezTo>
                <a:cubicBezTo>
                  <a:pt x="425343" y="62942"/>
                  <a:pt x="394079" y="72184"/>
                  <a:pt x="361950" y="76200"/>
                </a:cubicBezTo>
                <a:cubicBezTo>
                  <a:pt x="292354" y="84900"/>
                  <a:pt x="222250" y="88900"/>
                  <a:pt x="152400" y="95250"/>
                </a:cubicBezTo>
                <a:cubicBezTo>
                  <a:pt x="105919" y="110744"/>
                  <a:pt x="75029" y="115471"/>
                  <a:pt x="38100" y="152400"/>
                </a:cubicBezTo>
                <a:cubicBezTo>
                  <a:pt x="21911" y="168589"/>
                  <a:pt x="12700" y="190500"/>
                  <a:pt x="0" y="209550"/>
                </a:cubicBezTo>
                <a:cubicBezTo>
                  <a:pt x="6350" y="298450"/>
                  <a:pt x="-3915" y="390133"/>
                  <a:pt x="19050" y="476250"/>
                </a:cubicBezTo>
                <a:cubicBezTo>
                  <a:pt x="24224" y="495652"/>
                  <a:pt x="58239" y="486320"/>
                  <a:pt x="76200" y="495300"/>
                </a:cubicBezTo>
                <a:cubicBezTo>
                  <a:pt x="257332" y="585866"/>
                  <a:pt x="-47233" y="473206"/>
                  <a:pt x="247650" y="571500"/>
                </a:cubicBezTo>
                <a:lnTo>
                  <a:pt x="304800" y="590550"/>
                </a:lnTo>
                <a:cubicBezTo>
                  <a:pt x="452206" y="569492"/>
                  <a:pt x="307975" y="561975"/>
                  <a:pt x="457200" y="552450"/>
                </a:cubicBezTo>
                <a:close/>
              </a:path>
            </a:pathLst>
          </a:custGeom>
          <a:noFill/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 rot="4650383">
            <a:off x="5205473" y="3736496"/>
            <a:ext cx="894654" cy="3441348"/>
          </a:xfrm>
          <a:prstGeom prst="downArrow">
            <a:avLst/>
          </a:prstGeom>
          <a:solidFill>
            <a:srgbClr val="FFD700"/>
          </a:solidFill>
          <a:ln w="762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b="1" dirty="0" smtClean="0">
                <a:solidFill>
                  <a:srgbClr val="8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“Daily Agenda”</a:t>
            </a:r>
            <a:endParaRPr lang="en-US" sz="2400" b="1" dirty="0">
              <a:solidFill>
                <a:srgbClr val="8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489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6" y="704382"/>
            <a:ext cx="10058400" cy="546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207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80" y="933450"/>
            <a:ext cx="9325841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 bwMode="auto">
          <a:xfrm>
            <a:off x="2476500" y="1371600"/>
            <a:ext cx="1123962" cy="488058"/>
          </a:xfrm>
          <a:custGeom>
            <a:avLst/>
            <a:gdLst>
              <a:gd name="connsiteX0" fmla="*/ 457200 w 1359994"/>
              <a:gd name="connsiteY0" fmla="*/ 552450 h 590550"/>
              <a:gd name="connsiteX1" fmla="*/ 1200150 w 1359994"/>
              <a:gd name="connsiteY1" fmla="*/ 533400 h 590550"/>
              <a:gd name="connsiteX2" fmla="*/ 1257300 w 1359994"/>
              <a:gd name="connsiteY2" fmla="*/ 514350 h 590550"/>
              <a:gd name="connsiteX3" fmla="*/ 1314450 w 1359994"/>
              <a:gd name="connsiteY3" fmla="*/ 476250 h 590550"/>
              <a:gd name="connsiteX4" fmla="*/ 1333500 w 1359994"/>
              <a:gd name="connsiteY4" fmla="*/ 133350 h 590550"/>
              <a:gd name="connsiteX5" fmla="*/ 1295400 w 1359994"/>
              <a:gd name="connsiteY5" fmla="*/ 76200 h 590550"/>
              <a:gd name="connsiteX6" fmla="*/ 1123950 w 1359994"/>
              <a:gd name="connsiteY6" fmla="*/ 19050 h 590550"/>
              <a:gd name="connsiteX7" fmla="*/ 1066800 w 1359994"/>
              <a:gd name="connsiteY7" fmla="*/ 0 h 590550"/>
              <a:gd name="connsiteX8" fmla="*/ 723900 w 1359994"/>
              <a:gd name="connsiteY8" fmla="*/ 19050 h 590550"/>
              <a:gd name="connsiteX9" fmla="*/ 457200 w 1359994"/>
              <a:gd name="connsiteY9" fmla="*/ 57150 h 590550"/>
              <a:gd name="connsiteX10" fmla="*/ 361950 w 1359994"/>
              <a:gd name="connsiteY10" fmla="*/ 76200 h 590550"/>
              <a:gd name="connsiteX11" fmla="*/ 152400 w 1359994"/>
              <a:gd name="connsiteY11" fmla="*/ 95250 h 590550"/>
              <a:gd name="connsiteX12" fmla="*/ 38100 w 1359994"/>
              <a:gd name="connsiteY12" fmla="*/ 152400 h 590550"/>
              <a:gd name="connsiteX13" fmla="*/ 0 w 1359994"/>
              <a:gd name="connsiteY13" fmla="*/ 209550 h 590550"/>
              <a:gd name="connsiteX14" fmla="*/ 19050 w 1359994"/>
              <a:gd name="connsiteY14" fmla="*/ 476250 h 590550"/>
              <a:gd name="connsiteX15" fmla="*/ 76200 w 1359994"/>
              <a:gd name="connsiteY15" fmla="*/ 495300 h 590550"/>
              <a:gd name="connsiteX16" fmla="*/ 247650 w 1359994"/>
              <a:gd name="connsiteY16" fmla="*/ 571500 h 590550"/>
              <a:gd name="connsiteX17" fmla="*/ 304800 w 1359994"/>
              <a:gd name="connsiteY17" fmla="*/ 590550 h 590550"/>
              <a:gd name="connsiteX18" fmla="*/ 457200 w 1359994"/>
              <a:gd name="connsiteY18" fmla="*/ 5524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59994" h="590550">
                <a:moveTo>
                  <a:pt x="457200" y="552450"/>
                </a:moveTo>
                <a:cubicBezTo>
                  <a:pt x="606425" y="542925"/>
                  <a:pt x="952699" y="545183"/>
                  <a:pt x="1200150" y="533400"/>
                </a:cubicBezTo>
                <a:cubicBezTo>
                  <a:pt x="1220208" y="532445"/>
                  <a:pt x="1239339" y="523330"/>
                  <a:pt x="1257300" y="514350"/>
                </a:cubicBezTo>
                <a:cubicBezTo>
                  <a:pt x="1277778" y="504111"/>
                  <a:pt x="1295400" y="488950"/>
                  <a:pt x="1314450" y="476250"/>
                </a:cubicBezTo>
                <a:cubicBezTo>
                  <a:pt x="1366442" y="320273"/>
                  <a:pt x="1375472" y="343211"/>
                  <a:pt x="1333500" y="133350"/>
                </a:cubicBezTo>
                <a:cubicBezTo>
                  <a:pt x="1329010" y="110899"/>
                  <a:pt x="1314815" y="88334"/>
                  <a:pt x="1295400" y="76200"/>
                </a:cubicBezTo>
                <a:lnTo>
                  <a:pt x="1123950" y="19050"/>
                </a:lnTo>
                <a:lnTo>
                  <a:pt x="1066800" y="0"/>
                </a:lnTo>
                <a:cubicBezTo>
                  <a:pt x="952500" y="6350"/>
                  <a:pt x="838039" y="10270"/>
                  <a:pt x="723900" y="19050"/>
                </a:cubicBezTo>
                <a:cubicBezTo>
                  <a:pt x="652140" y="24570"/>
                  <a:pt x="532241" y="43506"/>
                  <a:pt x="457200" y="57150"/>
                </a:cubicBezTo>
                <a:cubicBezTo>
                  <a:pt x="425343" y="62942"/>
                  <a:pt x="394079" y="72184"/>
                  <a:pt x="361950" y="76200"/>
                </a:cubicBezTo>
                <a:cubicBezTo>
                  <a:pt x="292354" y="84900"/>
                  <a:pt x="222250" y="88900"/>
                  <a:pt x="152400" y="95250"/>
                </a:cubicBezTo>
                <a:cubicBezTo>
                  <a:pt x="105919" y="110744"/>
                  <a:pt x="75029" y="115471"/>
                  <a:pt x="38100" y="152400"/>
                </a:cubicBezTo>
                <a:cubicBezTo>
                  <a:pt x="21911" y="168589"/>
                  <a:pt x="12700" y="190500"/>
                  <a:pt x="0" y="209550"/>
                </a:cubicBezTo>
                <a:cubicBezTo>
                  <a:pt x="6350" y="298450"/>
                  <a:pt x="-3915" y="390133"/>
                  <a:pt x="19050" y="476250"/>
                </a:cubicBezTo>
                <a:cubicBezTo>
                  <a:pt x="24224" y="495652"/>
                  <a:pt x="58239" y="486320"/>
                  <a:pt x="76200" y="495300"/>
                </a:cubicBezTo>
                <a:cubicBezTo>
                  <a:pt x="257332" y="585866"/>
                  <a:pt x="-47233" y="473206"/>
                  <a:pt x="247650" y="571500"/>
                </a:cubicBezTo>
                <a:lnTo>
                  <a:pt x="304800" y="590550"/>
                </a:lnTo>
                <a:cubicBezTo>
                  <a:pt x="452206" y="569492"/>
                  <a:pt x="307975" y="561975"/>
                  <a:pt x="457200" y="552450"/>
                </a:cubicBezTo>
                <a:close/>
              </a:path>
            </a:pathLst>
          </a:custGeom>
          <a:noFill/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 rot="5400000">
            <a:off x="5866002" y="-877698"/>
            <a:ext cx="984119" cy="5038477"/>
          </a:xfrm>
          <a:prstGeom prst="downArrow">
            <a:avLst/>
          </a:prstGeom>
          <a:solidFill>
            <a:srgbClr val="FFD700"/>
          </a:solidFill>
          <a:ln w="762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b="1" dirty="0" smtClean="0">
                <a:solidFill>
                  <a:srgbClr val="8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“Daily Agenda” expanded</a:t>
            </a:r>
            <a:endParaRPr lang="en-US" sz="2400" b="1" dirty="0">
              <a:solidFill>
                <a:srgbClr val="8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955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937986" y="1429942"/>
            <a:ext cx="839651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rgbClr val="FFFFFF"/>
                </a:solidFill>
              </a:rPr>
              <a:t>Use one of these:</a:t>
            </a:r>
          </a:p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rgbClr val="FFFFFF">
                    <a:lumMod val="50000"/>
                  </a:srgbClr>
                </a:solidFill>
              </a:rPr>
              <a:t>“Calendar”</a:t>
            </a:r>
          </a:p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rgbClr val="FFFFFF">
                    <a:lumMod val="50000"/>
                  </a:srgbClr>
                </a:solidFill>
              </a:rPr>
              <a:t>or “Assignments”</a:t>
            </a:r>
          </a:p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rgbClr val="FFFFFF"/>
                </a:solidFill>
              </a:rPr>
              <a:t>or </a:t>
            </a:r>
            <a:r>
              <a:rPr lang="en-US" sz="4800" b="1" dirty="0" smtClean="0">
                <a:solidFill>
                  <a:srgbClr val="FFC000"/>
                </a:solidFill>
              </a:rPr>
              <a:t>“Syllabus”</a:t>
            </a:r>
          </a:p>
        </p:txBody>
      </p:sp>
    </p:spTree>
    <p:extLst>
      <p:ext uri="{BB962C8B-B14F-4D97-AF65-F5344CB8AC3E}">
        <p14:creationId xmlns:p14="http://schemas.microsoft.com/office/powerpoint/2010/main" val="1133055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344072"/>
            <a:ext cx="10058400" cy="620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 bwMode="auto">
          <a:xfrm>
            <a:off x="1169599" y="1600200"/>
            <a:ext cx="925901" cy="377190"/>
          </a:xfrm>
          <a:custGeom>
            <a:avLst/>
            <a:gdLst>
              <a:gd name="connsiteX0" fmla="*/ 381000 w 765207"/>
              <a:gd name="connsiteY0" fmla="*/ 285750 h 342900"/>
              <a:gd name="connsiteX1" fmla="*/ 476250 w 765207"/>
              <a:gd name="connsiteY1" fmla="*/ 304800 h 342900"/>
              <a:gd name="connsiteX2" fmla="*/ 723900 w 765207"/>
              <a:gd name="connsiteY2" fmla="*/ 266700 h 342900"/>
              <a:gd name="connsiteX3" fmla="*/ 762000 w 765207"/>
              <a:gd name="connsiteY3" fmla="*/ 209550 h 342900"/>
              <a:gd name="connsiteX4" fmla="*/ 742950 w 765207"/>
              <a:gd name="connsiteY4" fmla="*/ 76200 h 342900"/>
              <a:gd name="connsiteX5" fmla="*/ 628650 w 765207"/>
              <a:gd name="connsiteY5" fmla="*/ 38100 h 342900"/>
              <a:gd name="connsiteX6" fmla="*/ 571500 w 765207"/>
              <a:gd name="connsiteY6" fmla="*/ 0 h 342900"/>
              <a:gd name="connsiteX7" fmla="*/ 228600 w 765207"/>
              <a:gd name="connsiteY7" fmla="*/ 19050 h 342900"/>
              <a:gd name="connsiteX8" fmla="*/ 114300 w 765207"/>
              <a:gd name="connsiteY8" fmla="*/ 57150 h 342900"/>
              <a:gd name="connsiteX9" fmla="*/ 57150 w 765207"/>
              <a:gd name="connsiteY9" fmla="*/ 76200 h 342900"/>
              <a:gd name="connsiteX10" fmla="*/ 0 w 765207"/>
              <a:gd name="connsiteY10" fmla="*/ 190500 h 342900"/>
              <a:gd name="connsiteX11" fmla="*/ 19050 w 765207"/>
              <a:gd name="connsiteY11" fmla="*/ 247650 h 342900"/>
              <a:gd name="connsiteX12" fmla="*/ 76200 w 765207"/>
              <a:gd name="connsiteY12" fmla="*/ 266700 h 342900"/>
              <a:gd name="connsiteX13" fmla="*/ 190500 w 765207"/>
              <a:gd name="connsiteY13" fmla="*/ 342900 h 342900"/>
              <a:gd name="connsiteX14" fmla="*/ 457200 w 765207"/>
              <a:gd name="connsiteY14" fmla="*/ 30480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65207" h="342900">
                <a:moveTo>
                  <a:pt x="381000" y="285750"/>
                </a:moveTo>
                <a:cubicBezTo>
                  <a:pt x="412750" y="292100"/>
                  <a:pt x="443871" y="304800"/>
                  <a:pt x="476250" y="304800"/>
                </a:cubicBezTo>
                <a:cubicBezTo>
                  <a:pt x="623587" y="304800"/>
                  <a:pt x="626077" y="299308"/>
                  <a:pt x="723900" y="266700"/>
                </a:cubicBezTo>
                <a:cubicBezTo>
                  <a:pt x="736600" y="247650"/>
                  <a:pt x="759722" y="232332"/>
                  <a:pt x="762000" y="209550"/>
                </a:cubicBezTo>
                <a:cubicBezTo>
                  <a:pt x="766468" y="164872"/>
                  <a:pt x="770517" y="111643"/>
                  <a:pt x="742950" y="76200"/>
                </a:cubicBezTo>
                <a:cubicBezTo>
                  <a:pt x="718294" y="44499"/>
                  <a:pt x="662066" y="60377"/>
                  <a:pt x="628650" y="38100"/>
                </a:cubicBezTo>
                <a:lnTo>
                  <a:pt x="571500" y="0"/>
                </a:lnTo>
                <a:cubicBezTo>
                  <a:pt x="457200" y="6350"/>
                  <a:pt x="342192" y="4851"/>
                  <a:pt x="228600" y="19050"/>
                </a:cubicBezTo>
                <a:cubicBezTo>
                  <a:pt x="188749" y="24031"/>
                  <a:pt x="152400" y="44450"/>
                  <a:pt x="114300" y="57150"/>
                </a:cubicBezTo>
                <a:lnTo>
                  <a:pt x="57150" y="76200"/>
                </a:lnTo>
                <a:cubicBezTo>
                  <a:pt x="37887" y="105095"/>
                  <a:pt x="0" y="151065"/>
                  <a:pt x="0" y="190500"/>
                </a:cubicBezTo>
                <a:cubicBezTo>
                  <a:pt x="0" y="210580"/>
                  <a:pt x="4851" y="233451"/>
                  <a:pt x="19050" y="247650"/>
                </a:cubicBezTo>
                <a:cubicBezTo>
                  <a:pt x="33249" y="261849"/>
                  <a:pt x="58647" y="256948"/>
                  <a:pt x="76200" y="266700"/>
                </a:cubicBezTo>
                <a:cubicBezTo>
                  <a:pt x="116228" y="288938"/>
                  <a:pt x="190500" y="342900"/>
                  <a:pt x="190500" y="342900"/>
                </a:cubicBezTo>
                <a:cubicBezTo>
                  <a:pt x="352993" y="288736"/>
                  <a:pt x="264639" y="304800"/>
                  <a:pt x="457200" y="304800"/>
                </a:cubicBezTo>
              </a:path>
            </a:pathLst>
          </a:custGeom>
          <a:noFill/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1" lang="en-US" sz="6600" i="1" smtClean="0">
              <a:solidFill>
                <a:srgbClr val="FF0000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 rot="5609039">
            <a:off x="4349728" y="-806039"/>
            <a:ext cx="1309862" cy="5542325"/>
          </a:xfrm>
          <a:prstGeom prst="downArrow">
            <a:avLst/>
          </a:prstGeom>
          <a:solidFill>
            <a:srgbClr val="FFD700"/>
          </a:solidFill>
          <a:ln w="762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“Syllabus”</a:t>
            </a:r>
            <a:endParaRPr lang="en-US" sz="3200" b="1" dirty="0">
              <a:solidFill>
                <a:srgbClr val="8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455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366712"/>
            <a:ext cx="10058400" cy="6291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702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366712"/>
            <a:ext cx="10058400" cy="6291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485900" y="5791200"/>
            <a:ext cx="7805058" cy="685800"/>
          </a:xfrm>
          <a:prstGeom prst="rect">
            <a:avLst/>
          </a:prstGeom>
          <a:solidFill>
            <a:srgbClr val="FFCC00"/>
          </a:solidFill>
          <a:ln w="76200">
            <a:solidFill>
              <a:srgbClr val="C00000"/>
            </a:solidFill>
            <a:miter lim="800000"/>
            <a:headEnd/>
            <a:tailEnd/>
          </a:ln>
        </p:spPr>
        <p:txBody>
          <a:bodyPr wrap="square" lIns="91440" tIns="91440" rIns="45720" anchor="ctr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Scroll down for basic information . . .</a:t>
            </a:r>
          </a:p>
        </p:txBody>
      </p:sp>
      <p:sp>
        <p:nvSpPr>
          <p:cNvPr id="4" name="Striped Right Arrow 3"/>
          <p:cNvSpPr/>
          <p:nvPr/>
        </p:nvSpPr>
        <p:spPr bwMode="auto">
          <a:xfrm rot="5400000">
            <a:off x="9120085" y="-83457"/>
            <a:ext cx="1952831" cy="609600"/>
          </a:xfrm>
          <a:prstGeom prst="stripedRightArrow">
            <a:avLst/>
          </a:prstGeom>
          <a:solidFill>
            <a:srgbClr val="C00000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1" lang="en-US" sz="6600" i="1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431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" y="469106"/>
            <a:ext cx="9723120" cy="591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727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" y="469106"/>
            <a:ext cx="9723120" cy="591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2931522" y="2669162"/>
            <a:ext cx="6705600" cy="1514478"/>
          </a:xfrm>
          <a:prstGeom prst="rect">
            <a:avLst/>
          </a:prstGeom>
          <a:noFill/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1" lang="en-US" sz="6600" i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910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642938"/>
            <a:ext cx="946785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8141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344072"/>
            <a:ext cx="10058400" cy="620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 bwMode="auto">
          <a:xfrm>
            <a:off x="90928" y="3880581"/>
            <a:ext cx="760667" cy="709139"/>
          </a:xfrm>
          <a:custGeom>
            <a:avLst/>
            <a:gdLst>
              <a:gd name="connsiteX0" fmla="*/ 419100 w 628650"/>
              <a:gd name="connsiteY0" fmla="*/ 628650 h 644671"/>
              <a:gd name="connsiteX1" fmla="*/ 571500 w 628650"/>
              <a:gd name="connsiteY1" fmla="*/ 628650 h 644671"/>
              <a:gd name="connsiteX2" fmla="*/ 628650 w 628650"/>
              <a:gd name="connsiteY2" fmla="*/ 571500 h 644671"/>
              <a:gd name="connsiteX3" fmla="*/ 609600 w 628650"/>
              <a:gd name="connsiteY3" fmla="*/ 209550 h 644671"/>
              <a:gd name="connsiteX4" fmla="*/ 533400 w 628650"/>
              <a:gd name="connsiteY4" fmla="*/ 95250 h 644671"/>
              <a:gd name="connsiteX5" fmla="*/ 419100 w 628650"/>
              <a:gd name="connsiteY5" fmla="*/ 38100 h 644671"/>
              <a:gd name="connsiteX6" fmla="*/ 304800 w 628650"/>
              <a:gd name="connsiteY6" fmla="*/ 0 h 644671"/>
              <a:gd name="connsiteX7" fmla="*/ 209550 w 628650"/>
              <a:gd name="connsiteY7" fmla="*/ 19050 h 644671"/>
              <a:gd name="connsiteX8" fmla="*/ 152400 w 628650"/>
              <a:gd name="connsiteY8" fmla="*/ 38100 h 644671"/>
              <a:gd name="connsiteX9" fmla="*/ 76200 w 628650"/>
              <a:gd name="connsiteY9" fmla="*/ 152400 h 644671"/>
              <a:gd name="connsiteX10" fmla="*/ 19050 w 628650"/>
              <a:gd name="connsiteY10" fmla="*/ 323850 h 644671"/>
              <a:gd name="connsiteX11" fmla="*/ 0 w 628650"/>
              <a:gd name="connsiteY11" fmla="*/ 381000 h 644671"/>
              <a:gd name="connsiteX12" fmla="*/ 57150 w 628650"/>
              <a:gd name="connsiteY12" fmla="*/ 514350 h 644671"/>
              <a:gd name="connsiteX13" fmla="*/ 114300 w 628650"/>
              <a:gd name="connsiteY13" fmla="*/ 533400 h 644671"/>
              <a:gd name="connsiteX14" fmla="*/ 171450 w 628650"/>
              <a:gd name="connsiteY14" fmla="*/ 571500 h 644671"/>
              <a:gd name="connsiteX15" fmla="*/ 228600 w 628650"/>
              <a:gd name="connsiteY15" fmla="*/ 590550 h 644671"/>
              <a:gd name="connsiteX16" fmla="*/ 285750 w 628650"/>
              <a:gd name="connsiteY16" fmla="*/ 628650 h 644671"/>
              <a:gd name="connsiteX17" fmla="*/ 419100 w 628650"/>
              <a:gd name="connsiteY17" fmla="*/ 628650 h 644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28650" h="644671">
                <a:moveTo>
                  <a:pt x="419100" y="628650"/>
                </a:moveTo>
                <a:cubicBezTo>
                  <a:pt x="466725" y="628650"/>
                  <a:pt x="517428" y="664698"/>
                  <a:pt x="571500" y="628650"/>
                </a:cubicBezTo>
                <a:cubicBezTo>
                  <a:pt x="593916" y="613706"/>
                  <a:pt x="609600" y="590550"/>
                  <a:pt x="628650" y="571500"/>
                </a:cubicBezTo>
                <a:cubicBezTo>
                  <a:pt x="622300" y="450850"/>
                  <a:pt x="633294" y="328021"/>
                  <a:pt x="609600" y="209550"/>
                </a:cubicBezTo>
                <a:cubicBezTo>
                  <a:pt x="600620" y="164649"/>
                  <a:pt x="576841" y="109730"/>
                  <a:pt x="533400" y="95250"/>
                </a:cubicBezTo>
                <a:cubicBezTo>
                  <a:pt x="324974" y="25775"/>
                  <a:pt x="640674" y="136577"/>
                  <a:pt x="419100" y="38100"/>
                </a:cubicBezTo>
                <a:cubicBezTo>
                  <a:pt x="382400" y="21789"/>
                  <a:pt x="304800" y="0"/>
                  <a:pt x="304800" y="0"/>
                </a:cubicBezTo>
                <a:cubicBezTo>
                  <a:pt x="273050" y="6350"/>
                  <a:pt x="240962" y="11197"/>
                  <a:pt x="209550" y="19050"/>
                </a:cubicBezTo>
                <a:cubicBezTo>
                  <a:pt x="190069" y="23920"/>
                  <a:pt x="166599" y="23901"/>
                  <a:pt x="152400" y="38100"/>
                </a:cubicBezTo>
                <a:cubicBezTo>
                  <a:pt x="120021" y="70479"/>
                  <a:pt x="90680" y="108959"/>
                  <a:pt x="76200" y="152400"/>
                </a:cubicBezTo>
                <a:lnTo>
                  <a:pt x="19050" y="323850"/>
                </a:lnTo>
                <a:lnTo>
                  <a:pt x="0" y="381000"/>
                </a:lnTo>
                <a:cubicBezTo>
                  <a:pt x="11439" y="426757"/>
                  <a:pt x="16038" y="481461"/>
                  <a:pt x="57150" y="514350"/>
                </a:cubicBezTo>
                <a:cubicBezTo>
                  <a:pt x="72830" y="526894"/>
                  <a:pt x="96339" y="524420"/>
                  <a:pt x="114300" y="533400"/>
                </a:cubicBezTo>
                <a:cubicBezTo>
                  <a:pt x="134778" y="543639"/>
                  <a:pt x="150972" y="561261"/>
                  <a:pt x="171450" y="571500"/>
                </a:cubicBezTo>
                <a:cubicBezTo>
                  <a:pt x="189411" y="580480"/>
                  <a:pt x="210639" y="581570"/>
                  <a:pt x="228600" y="590550"/>
                </a:cubicBezTo>
                <a:cubicBezTo>
                  <a:pt x="249078" y="600789"/>
                  <a:pt x="263299" y="624160"/>
                  <a:pt x="285750" y="628650"/>
                </a:cubicBezTo>
                <a:cubicBezTo>
                  <a:pt x="329337" y="637367"/>
                  <a:pt x="371475" y="628650"/>
                  <a:pt x="419100" y="628650"/>
                </a:cubicBezTo>
                <a:close/>
              </a:path>
            </a:pathLst>
          </a:custGeom>
          <a:noFill/>
          <a:ln w="76200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1" lang="en-US" sz="6600" i="1" smtClean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257300" y="3141734"/>
            <a:ext cx="7826669" cy="1887466"/>
          </a:xfrm>
          <a:prstGeom prst="rect">
            <a:avLst/>
          </a:prstGeom>
          <a:solidFill>
            <a:srgbClr val="FFC000"/>
          </a:solidFill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1" lang="en-US" sz="3600" b="1" dirty="0" smtClean="0">
                <a:solidFill>
                  <a:srgbClr val="800000"/>
                </a:solidFill>
              </a:rPr>
              <a:t>Personally, I like the </a:t>
            </a:r>
          </a:p>
          <a:p>
            <a:pPr algn="ctr" eaLnBrk="0" hangingPunct="0"/>
            <a:r>
              <a:rPr kumimoji="1" lang="en-US" sz="3600" b="1" i="1" dirty="0">
                <a:solidFill>
                  <a:srgbClr val="800000"/>
                </a:solidFill>
              </a:rPr>
              <a:t>c</a:t>
            </a:r>
            <a:r>
              <a:rPr kumimoji="1" lang="en-US" sz="3600" b="1" i="1" dirty="0" smtClean="0">
                <a:solidFill>
                  <a:srgbClr val="800000"/>
                </a:solidFill>
              </a:rPr>
              <a:t>alendar </a:t>
            </a:r>
            <a:r>
              <a:rPr kumimoji="1" lang="en-US" sz="3600" b="1" dirty="0" smtClean="0">
                <a:solidFill>
                  <a:srgbClr val="800000"/>
                </a:solidFill>
              </a:rPr>
              <a:t>version</a:t>
            </a:r>
            <a:r>
              <a:rPr kumimoji="1" lang="en-US" sz="3600" b="1" i="1" dirty="0" smtClean="0">
                <a:solidFill>
                  <a:srgbClr val="800000"/>
                </a:solidFill>
              </a:rPr>
              <a:t/>
            </a:r>
            <a:br>
              <a:rPr kumimoji="1" lang="en-US" sz="3600" b="1" i="1" dirty="0" smtClean="0">
                <a:solidFill>
                  <a:srgbClr val="800000"/>
                </a:solidFill>
              </a:rPr>
            </a:br>
            <a:r>
              <a:rPr kumimoji="1" lang="en-US" sz="2800" b="1" dirty="0" smtClean="0">
                <a:solidFill>
                  <a:srgbClr val="800000"/>
                </a:solidFill>
              </a:rPr>
              <a:t>(even though it is slower)</a:t>
            </a:r>
          </a:p>
        </p:txBody>
      </p:sp>
    </p:spTree>
    <p:extLst>
      <p:ext uri="{BB962C8B-B14F-4D97-AF65-F5344CB8AC3E}">
        <p14:creationId xmlns:p14="http://schemas.microsoft.com/office/powerpoint/2010/main" val="1148749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57300" y="5638800"/>
            <a:ext cx="7826669" cy="624548"/>
          </a:xfrm>
          <a:prstGeom prst="rect">
            <a:avLst/>
          </a:prstGeom>
          <a:solidFill>
            <a:srgbClr val="FFC000"/>
          </a:solidFill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1" lang="en-US" sz="3600" b="1" dirty="0" smtClean="0">
                <a:solidFill>
                  <a:srgbClr val="800000"/>
                </a:solidFill>
              </a:rPr>
              <a:t>Culture and Personality Calendar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524000"/>
            <a:ext cx="10058400" cy="378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162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6" y="704382"/>
            <a:ext cx="10058400" cy="546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28700" y="4210050"/>
            <a:ext cx="8229600" cy="2185214"/>
          </a:xfrm>
          <a:prstGeom prst="rect">
            <a:avLst/>
          </a:prstGeom>
          <a:solidFill>
            <a:srgbClr val="FFC000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 recent years there have been 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1,160,846</a:t>
            </a:r>
            <a:endParaRPr lang="en-US" sz="2800" b="1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page visits to the </a:t>
            </a:r>
          </a:p>
          <a:p>
            <a:pPr algn="ctr"/>
            <a:r>
              <a:rPr lang="en-US" sz="28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Culture and Personality course page . . .</a:t>
            </a:r>
          </a:p>
        </p:txBody>
      </p:sp>
    </p:spTree>
    <p:extLst>
      <p:ext uri="{BB962C8B-B14F-4D97-AF65-F5344CB8AC3E}">
        <p14:creationId xmlns:p14="http://schemas.microsoft.com/office/powerpoint/2010/main" val="2068526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524000"/>
            <a:ext cx="10058400" cy="378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1257300" y="1603919"/>
            <a:ext cx="7826669" cy="4034881"/>
          </a:xfrm>
          <a:prstGeom prst="rect">
            <a:avLst/>
          </a:prstGeom>
          <a:solidFill>
            <a:srgbClr val="FFCC00"/>
          </a:solidFill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1" lang="en-US" sz="3600" b="1" dirty="0" smtClean="0">
                <a:solidFill>
                  <a:srgbClr val="800000"/>
                </a:solidFill>
              </a:rPr>
              <a:t>And if you have more than one course using Canvas </a:t>
            </a:r>
          </a:p>
          <a:p>
            <a:pPr algn="ctr" eaLnBrk="0" hangingPunct="0"/>
            <a:r>
              <a:rPr kumimoji="1" lang="en-US" sz="3600" b="1" dirty="0">
                <a:solidFill>
                  <a:srgbClr val="800000"/>
                </a:solidFill>
              </a:rPr>
              <a:t>y</a:t>
            </a:r>
            <a:r>
              <a:rPr kumimoji="1" lang="en-US" sz="3600" b="1" dirty="0" smtClean="0">
                <a:solidFill>
                  <a:srgbClr val="800000"/>
                </a:solidFill>
              </a:rPr>
              <a:t>ou can have all of the information on one calendar . . . </a:t>
            </a:r>
          </a:p>
          <a:p>
            <a:pPr algn="ctr" eaLnBrk="0" hangingPunct="0"/>
            <a:r>
              <a:rPr kumimoji="1" lang="en-US" sz="3600" b="1" dirty="0" smtClean="0">
                <a:solidFill>
                  <a:srgbClr val="FFCC00"/>
                </a:solidFill>
              </a:rPr>
              <a:t>and . . . in addition . . .</a:t>
            </a:r>
          </a:p>
          <a:p>
            <a:pPr algn="ctr" eaLnBrk="0" hangingPunct="0"/>
            <a:r>
              <a:rPr kumimoji="1" lang="en-US" sz="3600" b="1" dirty="0" smtClean="0">
                <a:solidFill>
                  <a:srgbClr val="FFCC00"/>
                </a:solidFill>
              </a:rPr>
              <a:t>you can have it on your Google calendar too</a:t>
            </a:r>
          </a:p>
        </p:txBody>
      </p:sp>
    </p:spTree>
    <p:extLst>
      <p:ext uri="{BB962C8B-B14F-4D97-AF65-F5344CB8AC3E}">
        <p14:creationId xmlns:p14="http://schemas.microsoft.com/office/powerpoint/2010/main" val="4159812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495935"/>
            <a:ext cx="10058400" cy="613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2476500" y="5852452"/>
            <a:ext cx="5345721" cy="624548"/>
          </a:xfrm>
          <a:prstGeom prst="rect">
            <a:avLst/>
          </a:prstGeom>
          <a:solidFill>
            <a:srgbClr val="FFC000"/>
          </a:solidFill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3600" b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charset="0"/>
              </a:rPr>
              <a:t>All Courses</a:t>
            </a:r>
            <a:r>
              <a:rPr kumimoji="1" lang="en-US" sz="3600" b="1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charset="0"/>
              </a:rPr>
              <a:t> </a:t>
            </a:r>
            <a:r>
              <a:rPr kumimoji="1" lang="en-US" sz="3600" b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charset="0"/>
              </a:rPr>
              <a:t>Calendar</a:t>
            </a:r>
          </a:p>
        </p:txBody>
      </p:sp>
    </p:spTree>
    <p:extLst>
      <p:ext uri="{BB962C8B-B14F-4D97-AF65-F5344CB8AC3E}">
        <p14:creationId xmlns:p14="http://schemas.microsoft.com/office/powerpoint/2010/main" val="1817831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6" y="729342"/>
            <a:ext cx="10058400" cy="5430466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 bwMode="auto">
          <a:xfrm>
            <a:off x="125504" y="3276600"/>
            <a:ext cx="691515" cy="644671"/>
          </a:xfrm>
          <a:custGeom>
            <a:avLst/>
            <a:gdLst>
              <a:gd name="connsiteX0" fmla="*/ 419100 w 628650"/>
              <a:gd name="connsiteY0" fmla="*/ 628650 h 644671"/>
              <a:gd name="connsiteX1" fmla="*/ 571500 w 628650"/>
              <a:gd name="connsiteY1" fmla="*/ 628650 h 644671"/>
              <a:gd name="connsiteX2" fmla="*/ 628650 w 628650"/>
              <a:gd name="connsiteY2" fmla="*/ 571500 h 644671"/>
              <a:gd name="connsiteX3" fmla="*/ 609600 w 628650"/>
              <a:gd name="connsiteY3" fmla="*/ 209550 h 644671"/>
              <a:gd name="connsiteX4" fmla="*/ 533400 w 628650"/>
              <a:gd name="connsiteY4" fmla="*/ 95250 h 644671"/>
              <a:gd name="connsiteX5" fmla="*/ 419100 w 628650"/>
              <a:gd name="connsiteY5" fmla="*/ 38100 h 644671"/>
              <a:gd name="connsiteX6" fmla="*/ 304800 w 628650"/>
              <a:gd name="connsiteY6" fmla="*/ 0 h 644671"/>
              <a:gd name="connsiteX7" fmla="*/ 209550 w 628650"/>
              <a:gd name="connsiteY7" fmla="*/ 19050 h 644671"/>
              <a:gd name="connsiteX8" fmla="*/ 152400 w 628650"/>
              <a:gd name="connsiteY8" fmla="*/ 38100 h 644671"/>
              <a:gd name="connsiteX9" fmla="*/ 76200 w 628650"/>
              <a:gd name="connsiteY9" fmla="*/ 152400 h 644671"/>
              <a:gd name="connsiteX10" fmla="*/ 19050 w 628650"/>
              <a:gd name="connsiteY10" fmla="*/ 323850 h 644671"/>
              <a:gd name="connsiteX11" fmla="*/ 0 w 628650"/>
              <a:gd name="connsiteY11" fmla="*/ 381000 h 644671"/>
              <a:gd name="connsiteX12" fmla="*/ 57150 w 628650"/>
              <a:gd name="connsiteY12" fmla="*/ 514350 h 644671"/>
              <a:gd name="connsiteX13" fmla="*/ 114300 w 628650"/>
              <a:gd name="connsiteY13" fmla="*/ 533400 h 644671"/>
              <a:gd name="connsiteX14" fmla="*/ 171450 w 628650"/>
              <a:gd name="connsiteY14" fmla="*/ 571500 h 644671"/>
              <a:gd name="connsiteX15" fmla="*/ 228600 w 628650"/>
              <a:gd name="connsiteY15" fmla="*/ 590550 h 644671"/>
              <a:gd name="connsiteX16" fmla="*/ 285750 w 628650"/>
              <a:gd name="connsiteY16" fmla="*/ 628650 h 644671"/>
              <a:gd name="connsiteX17" fmla="*/ 419100 w 628650"/>
              <a:gd name="connsiteY17" fmla="*/ 628650 h 644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28650" h="644671">
                <a:moveTo>
                  <a:pt x="419100" y="628650"/>
                </a:moveTo>
                <a:cubicBezTo>
                  <a:pt x="466725" y="628650"/>
                  <a:pt x="517428" y="664698"/>
                  <a:pt x="571500" y="628650"/>
                </a:cubicBezTo>
                <a:cubicBezTo>
                  <a:pt x="593916" y="613706"/>
                  <a:pt x="609600" y="590550"/>
                  <a:pt x="628650" y="571500"/>
                </a:cubicBezTo>
                <a:cubicBezTo>
                  <a:pt x="622300" y="450850"/>
                  <a:pt x="633294" y="328021"/>
                  <a:pt x="609600" y="209550"/>
                </a:cubicBezTo>
                <a:cubicBezTo>
                  <a:pt x="600620" y="164649"/>
                  <a:pt x="576841" y="109730"/>
                  <a:pt x="533400" y="95250"/>
                </a:cubicBezTo>
                <a:cubicBezTo>
                  <a:pt x="324974" y="25775"/>
                  <a:pt x="640674" y="136577"/>
                  <a:pt x="419100" y="38100"/>
                </a:cubicBezTo>
                <a:cubicBezTo>
                  <a:pt x="382400" y="21789"/>
                  <a:pt x="304800" y="0"/>
                  <a:pt x="304800" y="0"/>
                </a:cubicBezTo>
                <a:cubicBezTo>
                  <a:pt x="273050" y="6350"/>
                  <a:pt x="240962" y="11197"/>
                  <a:pt x="209550" y="19050"/>
                </a:cubicBezTo>
                <a:cubicBezTo>
                  <a:pt x="190069" y="23920"/>
                  <a:pt x="166599" y="23901"/>
                  <a:pt x="152400" y="38100"/>
                </a:cubicBezTo>
                <a:cubicBezTo>
                  <a:pt x="120021" y="70479"/>
                  <a:pt x="90680" y="108959"/>
                  <a:pt x="76200" y="152400"/>
                </a:cubicBezTo>
                <a:lnTo>
                  <a:pt x="19050" y="323850"/>
                </a:lnTo>
                <a:lnTo>
                  <a:pt x="0" y="381000"/>
                </a:lnTo>
                <a:cubicBezTo>
                  <a:pt x="11439" y="426757"/>
                  <a:pt x="16038" y="481461"/>
                  <a:pt x="57150" y="514350"/>
                </a:cubicBezTo>
                <a:cubicBezTo>
                  <a:pt x="72830" y="526894"/>
                  <a:pt x="96339" y="524420"/>
                  <a:pt x="114300" y="533400"/>
                </a:cubicBezTo>
                <a:cubicBezTo>
                  <a:pt x="134778" y="543639"/>
                  <a:pt x="150972" y="561261"/>
                  <a:pt x="171450" y="571500"/>
                </a:cubicBezTo>
                <a:cubicBezTo>
                  <a:pt x="189411" y="580480"/>
                  <a:pt x="210639" y="581570"/>
                  <a:pt x="228600" y="590550"/>
                </a:cubicBezTo>
                <a:cubicBezTo>
                  <a:pt x="249078" y="600789"/>
                  <a:pt x="263299" y="624160"/>
                  <a:pt x="285750" y="628650"/>
                </a:cubicBezTo>
                <a:cubicBezTo>
                  <a:pt x="329337" y="637367"/>
                  <a:pt x="371475" y="628650"/>
                  <a:pt x="419100" y="628650"/>
                </a:cubicBezTo>
                <a:close/>
              </a:path>
            </a:pathLst>
          </a:custGeom>
          <a:noFill/>
          <a:ln w="76200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1" lang="en-US" sz="6600" i="1" smtClean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57300" y="1603919"/>
            <a:ext cx="7826669" cy="4034881"/>
          </a:xfrm>
          <a:prstGeom prst="rect">
            <a:avLst/>
          </a:prstGeom>
          <a:solidFill>
            <a:srgbClr val="FFC000"/>
          </a:solidFill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1" lang="en-US" sz="3600" b="1" dirty="0" smtClean="0">
                <a:solidFill>
                  <a:schemeClr val="bg1">
                    <a:lumMod val="65000"/>
                  </a:schemeClr>
                </a:solidFill>
              </a:rPr>
              <a:t>And if you have more than one course using Canvas </a:t>
            </a:r>
          </a:p>
          <a:p>
            <a:pPr algn="ctr" eaLnBrk="0" hangingPunct="0"/>
            <a:r>
              <a:rPr kumimoji="1" lang="en-US" sz="3600" b="1" dirty="0">
                <a:solidFill>
                  <a:schemeClr val="bg1">
                    <a:lumMod val="65000"/>
                  </a:schemeClr>
                </a:solidFill>
              </a:rPr>
              <a:t>y</a:t>
            </a:r>
            <a:r>
              <a:rPr kumimoji="1" lang="en-US" sz="3600" b="1" dirty="0" smtClean="0">
                <a:solidFill>
                  <a:schemeClr val="bg1">
                    <a:lumMod val="65000"/>
                  </a:schemeClr>
                </a:solidFill>
              </a:rPr>
              <a:t>ou can have all of the information on one calendar . . . </a:t>
            </a:r>
          </a:p>
          <a:p>
            <a:pPr algn="ctr" eaLnBrk="0" hangingPunct="0"/>
            <a:r>
              <a:rPr kumimoji="1" lang="en-US" sz="3600" b="1" dirty="0" smtClean="0">
                <a:solidFill>
                  <a:srgbClr val="800000"/>
                </a:solidFill>
              </a:rPr>
              <a:t>and . . . in addition . . .</a:t>
            </a:r>
          </a:p>
          <a:p>
            <a:pPr algn="ctr" eaLnBrk="0" hangingPunct="0"/>
            <a:r>
              <a:rPr kumimoji="1" lang="en-US" sz="3600" b="1" dirty="0" smtClean="0">
                <a:solidFill>
                  <a:srgbClr val="800000"/>
                </a:solidFill>
              </a:rPr>
              <a:t>you can have it on your Google calendar too</a:t>
            </a:r>
          </a:p>
        </p:txBody>
      </p:sp>
    </p:spTree>
    <p:extLst>
      <p:ext uri="{BB962C8B-B14F-4D97-AF65-F5344CB8AC3E}">
        <p14:creationId xmlns:p14="http://schemas.microsoft.com/office/powerpoint/2010/main" val="716039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685800"/>
            <a:ext cx="10058400" cy="5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2400300" y="5562600"/>
            <a:ext cx="5345721" cy="624548"/>
          </a:xfrm>
          <a:prstGeom prst="rect">
            <a:avLst/>
          </a:prstGeom>
          <a:solidFill>
            <a:srgbClr val="FFC000"/>
          </a:solidFill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3600" b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charset="0"/>
              </a:rPr>
              <a:t>UM Google Calendar</a:t>
            </a:r>
          </a:p>
        </p:txBody>
      </p:sp>
    </p:spTree>
    <p:extLst>
      <p:ext uri="{BB962C8B-B14F-4D97-AF65-F5344CB8AC3E}">
        <p14:creationId xmlns:p14="http://schemas.microsoft.com/office/powerpoint/2010/main" val="4020648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064623"/>
            <a:ext cx="10058400" cy="4955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7"/>
          <p:cNvSpPr/>
          <p:nvPr/>
        </p:nvSpPr>
        <p:spPr bwMode="auto">
          <a:xfrm>
            <a:off x="952500" y="2133600"/>
            <a:ext cx="1524000" cy="4008069"/>
          </a:xfrm>
          <a:custGeom>
            <a:avLst/>
            <a:gdLst>
              <a:gd name="connsiteX0" fmla="*/ 933450 w 1581150"/>
              <a:gd name="connsiteY0" fmla="*/ 3886200 h 4042464"/>
              <a:gd name="connsiteX1" fmla="*/ 990600 w 1581150"/>
              <a:gd name="connsiteY1" fmla="*/ 3790950 h 4042464"/>
              <a:gd name="connsiteX2" fmla="*/ 1104900 w 1581150"/>
              <a:gd name="connsiteY2" fmla="*/ 3676650 h 4042464"/>
              <a:gd name="connsiteX3" fmla="*/ 1143000 w 1581150"/>
              <a:gd name="connsiteY3" fmla="*/ 3619500 h 4042464"/>
              <a:gd name="connsiteX4" fmla="*/ 1257300 w 1581150"/>
              <a:gd name="connsiteY4" fmla="*/ 3543300 h 4042464"/>
              <a:gd name="connsiteX5" fmla="*/ 1314450 w 1581150"/>
              <a:gd name="connsiteY5" fmla="*/ 3486150 h 4042464"/>
              <a:gd name="connsiteX6" fmla="*/ 1333500 w 1581150"/>
              <a:gd name="connsiteY6" fmla="*/ 3429000 h 4042464"/>
              <a:gd name="connsiteX7" fmla="*/ 1409700 w 1581150"/>
              <a:gd name="connsiteY7" fmla="*/ 3314700 h 4042464"/>
              <a:gd name="connsiteX8" fmla="*/ 1466850 w 1581150"/>
              <a:gd name="connsiteY8" fmla="*/ 3200400 h 4042464"/>
              <a:gd name="connsiteX9" fmla="*/ 1504950 w 1581150"/>
              <a:gd name="connsiteY9" fmla="*/ 3086100 h 4042464"/>
              <a:gd name="connsiteX10" fmla="*/ 1524000 w 1581150"/>
              <a:gd name="connsiteY10" fmla="*/ 3028950 h 4042464"/>
              <a:gd name="connsiteX11" fmla="*/ 1543050 w 1581150"/>
              <a:gd name="connsiteY11" fmla="*/ 2952750 h 4042464"/>
              <a:gd name="connsiteX12" fmla="*/ 1581150 w 1581150"/>
              <a:gd name="connsiteY12" fmla="*/ 2762250 h 4042464"/>
              <a:gd name="connsiteX13" fmla="*/ 1562100 w 1581150"/>
              <a:gd name="connsiteY13" fmla="*/ 628650 h 4042464"/>
              <a:gd name="connsiteX14" fmla="*/ 1543050 w 1581150"/>
              <a:gd name="connsiteY14" fmla="*/ 476250 h 4042464"/>
              <a:gd name="connsiteX15" fmla="*/ 1428750 w 1581150"/>
              <a:gd name="connsiteY15" fmla="*/ 247650 h 4042464"/>
              <a:gd name="connsiteX16" fmla="*/ 1371600 w 1581150"/>
              <a:gd name="connsiteY16" fmla="*/ 190500 h 4042464"/>
              <a:gd name="connsiteX17" fmla="*/ 1333500 w 1581150"/>
              <a:gd name="connsiteY17" fmla="*/ 133350 h 4042464"/>
              <a:gd name="connsiteX18" fmla="*/ 1104900 w 1581150"/>
              <a:gd name="connsiteY18" fmla="*/ 19050 h 4042464"/>
              <a:gd name="connsiteX19" fmla="*/ 1047750 w 1581150"/>
              <a:gd name="connsiteY19" fmla="*/ 0 h 4042464"/>
              <a:gd name="connsiteX20" fmla="*/ 685800 w 1581150"/>
              <a:gd name="connsiteY20" fmla="*/ 19050 h 4042464"/>
              <a:gd name="connsiteX21" fmla="*/ 609600 w 1581150"/>
              <a:gd name="connsiteY21" fmla="*/ 38100 h 4042464"/>
              <a:gd name="connsiteX22" fmla="*/ 438150 w 1581150"/>
              <a:gd name="connsiteY22" fmla="*/ 76200 h 4042464"/>
              <a:gd name="connsiteX23" fmla="*/ 381000 w 1581150"/>
              <a:gd name="connsiteY23" fmla="*/ 95250 h 4042464"/>
              <a:gd name="connsiteX24" fmla="*/ 228600 w 1581150"/>
              <a:gd name="connsiteY24" fmla="*/ 133350 h 4042464"/>
              <a:gd name="connsiteX25" fmla="*/ 95250 w 1581150"/>
              <a:gd name="connsiteY25" fmla="*/ 304800 h 4042464"/>
              <a:gd name="connsiteX26" fmla="*/ 57150 w 1581150"/>
              <a:gd name="connsiteY26" fmla="*/ 361950 h 4042464"/>
              <a:gd name="connsiteX27" fmla="*/ 0 w 1581150"/>
              <a:gd name="connsiteY27" fmla="*/ 590550 h 4042464"/>
              <a:gd name="connsiteX28" fmla="*/ 19050 w 1581150"/>
              <a:gd name="connsiteY28" fmla="*/ 1009650 h 4042464"/>
              <a:gd name="connsiteX29" fmla="*/ 38100 w 1581150"/>
              <a:gd name="connsiteY29" fmla="*/ 1162050 h 4042464"/>
              <a:gd name="connsiteX30" fmla="*/ 76200 w 1581150"/>
              <a:gd name="connsiteY30" fmla="*/ 1562100 h 4042464"/>
              <a:gd name="connsiteX31" fmla="*/ 57150 w 1581150"/>
              <a:gd name="connsiteY31" fmla="*/ 2457450 h 4042464"/>
              <a:gd name="connsiteX32" fmla="*/ 38100 w 1581150"/>
              <a:gd name="connsiteY32" fmla="*/ 2533650 h 4042464"/>
              <a:gd name="connsiteX33" fmla="*/ 57150 w 1581150"/>
              <a:gd name="connsiteY33" fmla="*/ 3314700 h 4042464"/>
              <a:gd name="connsiteX34" fmla="*/ 114300 w 1581150"/>
              <a:gd name="connsiteY34" fmla="*/ 3486150 h 4042464"/>
              <a:gd name="connsiteX35" fmla="*/ 133350 w 1581150"/>
              <a:gd name="connsiteY35" fmla="*/ 3543300 h 4042464"/>
              <a:gd name="connsiteX36" fmla="*/ 152400 w 1581150"/>
              <a:gd name="connsiteY36" fmla="*/ 3905250 h 4042464"/>
              <a:gd name="connsiteX37" fmla="*/ 285750 w 1581150"/>
              <a:gd name="connsiteY37" fmla="*/ 3962400 h 4042464"/>
              <a:gd name="connsiteX38" fmla="*/ 342900 w 1581150"/>
              <a:gd name="connsiteY38" fmla="*/ 3981450 h 4042464"/>
              <a:gd name="connsiteX39" fmla="*/ 685800 w 1581150"/>
              <a:gd name="connsiteY39" fmla="*/ 4019550 h 4042464"/>
              <a:gd name="connsiteX40" fmla="*/ 838200 w 1581150"/>
              <a:gd name="connsiteY40" fmla="*/ 4019550 h 4042464"/>
              <a:gd name="connsiteX41" fmla="*/ 857250 w 1581150"/>
              <a:gd name="connsiteY41" fmla="*/ 3962400 h 4042464"/>
              <a:gd name="connsiteX42" fmla="*/ 933450 w 1581150"/>
              <a:gd name="connsiteY42" fmla="*/ 3943350 h 4042464"/>
              <a:gd name="connsiteX43" fmla="*/ 971550 w 1581150"/>
              <a:gd name="connsiteY43" fmla="*/ 3848100 h 404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581150" h="4042464">
                <a:moveTo>
                  <a:pt x="933450" y="3886200"/>
                </a:moveTo>
                <a:cubicBezTo>
                  <a:pt x="952500" y="3854450"/>
                  <a:pt x="967153" y="3819607"/>
                  <a:pt x="990600" y="3790950"/>
                </a:cubicBezTo>
                <a:cubicBezTo>
                  <a:pt x="1024720" y="3749248"/>
                  <a:pt x="1075012" y="3721482"/>
                  <a:pt x="1104900" y="3676650"/>
                </a:cubicBezTo>
                <a:cubicBezTo>
                  <a:pt x="1117600" y="3657600"/>
                  <a:pt x="1125770" y="3634577"/>
                  <a:pt x="1143000" y="3619500"/>
                </a:cubicBezTo>
                <a:cubicBezTo>
                  <a:pt x="1177461" y="3589347"/>
                  <a:pt x="1224921" y="3575679"/>
                  <a:pt x="1257300" y="3543300"/>
                </a:cubicBezTo>
                <a:lnTo>
                  <a:pt x="1314450" y="3486150"/>
                </a:lnTo>
                <a:cubicBezTo>
                  <a:pt x="1320800" y="3467100"/>
                  <a:pt x="1323748" y="3446553"/>
                  <a:pt x="1333500" y="3429000"/>
                </a:cubicBezTo>
                <a:cubicBezTo>
                  <a:pt x="1355738" y="3388972"/>
                  <a:pt x="1395220" y="3358141"/>
                  <a:pt x="1409700" y="3314700"/>
                </a:cubicBezTo>
                <a:cubicBezTo>
                  <a:pt x="1479175" y="3106274"/>
                  <a:pt x="1368373" y="3421974"/>
                  <a:pt x="1466850" y="3200400"/>
                </a:cubicBezTo>
                <a:cubicBezTo>
                  <a:pt x="1483161" y="3163700"/>
                  <a:pt x="1492250" y="3124200"/>
                  <a:pt x="1504950" y="3086100"/>
                </a:cubicBezTo>
                <a:cubicBezTo>
                  <a:pt x="1511300" y="3067050"/>
                  <a:pt x="1519130" y="3048431"/>
                  <a:pt x="1524000" y="3028950"/>
                </a:cubicBezTo>
                <a:cubicBezTo>
                  <a:pt x="1530350" y="3003550"/>
                  <a:pt x="1537564" y="2978351"/>
                  <a:pt x="1543050" y="2952750"/>
                </a:cubicBezTo>
                <a:cubicBezTo>
                  <a:pt x="1556619" y="2889430"/>
                  <a:pt x="1581150" y="2762250"/>
                  <a:pt x="1581150" y="2762250"/>
                </a:cubicBezTo>
                <a:cubicBezTo>
                  <a:pt x="1574800" y="2051050"/>
                  <a:pt x="1573952" y="1339780"/>
                  <a:pt x="1562100" y="628650"/>
                </a:cubicBezTo>
                <a:cubicBezTo>
                  <a:pt x="1561247" y="577462"/>
                  <a:pt x="1553777" y="526309"/>
                  <a:pt x="1543050" y="476250"/>
                </a:cubicBezTo>
                <a:cubicBezTo>
                  <a:pt x="1526148" y="397372"/>
                  <a:pt x="1486548" y="305448"/>
                  <a:pt x="1428750" y="247650"/>
                </a:cubicBezTo>
                <a:cubicBezTo>
                  <a:pt x="1409700" y="228600"/>
                  <a:pt x="1388847" y="211196"/>
                  <a:pt x="1371600" y="190500"/>
                </a:cubicBezTo>
                <a:cubicBezTo>
                  <a:pt x="1356943" y="172911"/>
                  <a:pt x="1350730" y="148427"/>
                  <a:pt x="1333500" y="133350"/>
                </a:cubicBezTo>
                <a:cubicBezTo>
                  <a:pt x="1242598" y="53811"/>
                  <a:pt x="1212812" y="55021"/>
                  <a:pt x="1104900" y="19050"/>
                </a:cubicBezTo>
                <a:lnTo>
                  <a:pt x="1047750" y="0"/>
                </a:lnTo>
                <a:cubicBezTo>
                  <a:pt x="927100" y="6350"/>
                  <a:pt x="806163" y="8584"/>
                  <a:pt x="685800" y="19050"/>
                </a:cubicBezTo>
                <a:cubicBezTo>
                  <a:pt x="659717" y="21318"/>
                  <a:pt x="635158" y="32420"/>
                  <a:pt x="609600" y="38100"/>
                </a:cubicBezTo>
                <a:cubicBezTo>
                  <a:pt x="521213" y="57742"/>
                  <a:pt x="519453" y="52971"/>
                  <a:pt x="438150" y="76200"/>
                </a:cubicBezTo>
                <a:cubicBezTo>
                  <a:pt x="418842" y="81717"/>
                  <a:pt x="400481" y="90380"/>
                  <a:pt x="381000" y="95250"/>
                </a:cubicBezTo>
                <a:lnTo>
                  <a:pt x="228600" y="133350"/>
                </a:lnTo>
                <a:cubicBezTo>
                  <a:pt x="139071" y="222879"/>
                  <a:pt x="186394" y="168084"/>
                  <a:pt x="95250" y="304800"/>
                </a:cubicBezTo>
                <a:cubicBezTo>
                  <a:pt x="82550" y="323850"/>
                  <a:pt x="64390" y="340230"/>
                  <a:pt x="57150" y="361950"/>
                </a:cubicBezTo>
                <a:cubicBezTo>
                  <a:pt x="6836" y="512893"/>
                  <a:pt x="25652" y="436636"/>
                  <a:pt x="0" y="590550"/>
                </a:cubicBezTo>
                <a:cubicBezTo>
                  <a:pt x="6350" y="730250"/>
                  <a:pt x="9748" y="870115"/>
                  <a:pt x="19050" y="1009650"/>
                </a:cubicBezTo>
                <a:cubicBezTo>
                  <a:pt x="22455" y="1060732"/>
                  <a:pt x="34017" y="1111018"/>
                  <a:pt x="38100" y="1162050"/>
                </a:cubicBezTo>
                <a:cubicBezTo>
                  <a:pt x="69587" y="1555633"/>
                  <a:pt x="28284" y="1370437"/>
                  <a:pt x="76200" y="1562100"/>
                </a:cubicBezTo>
                <a:cubicBezTo>
                  <a:pt x="69850" y="1860550"/>
                  <a:pt x="68848" y="2159162"/>
                  <a:pt x="57150" y="2457450"/>
                </a:cubicBezTo>
                <a:cubicBezTo>
                  <a:pt x="56124" y="2483612"/>
                  <a:pt x="38100" y="2507468"/>
                  <a:pt x="38100" y="2533650"/>
                </a:cubicBezTo>
                <a:cubicBezTo>
                  <a:pt x="38100" y="2794077"/>
                  <a:pt x="40561" y="3054801"/>
                  <a:pt x="57150" y="3314700"/>
                </a:cubicBezTo>
                <a:lnTo>
                  <a:pt x="114300" y="3486150"/>
                </a:lnTo>
                <a:lnTo>
                  <a:pt x="133350" y="3543300"/>
                </a:lnTo>
                <a:cubicBezTo>
                  <a:pt x="139700" y="3663950"/>
                  <a:pt x="129794" y="3786567"/>
                  <a:pt x="152400" y="3905250"/>
                </a:cubicBezTo>
                <a:cubicBezTo>
                  <a:pt x="159076" y="3940301"/>
                  <a:pt x="269969" y="3957891"/>
                  <a:pt x="285750" y="3962400"/>
                </a:cubicBezTo>
                <a:cubicBezTo>
                  <a:pt x="305058" y="3967917"/>
                  <a:pt x="323209" y="3977512"/>
                  <a:pt x="342900" y="3981450"/>
                </a:cubicBezTo>
                <a:cubicBezTo>
                  <a:pt x="439463" y="4000763"/>
                  <a:pt x="597454" y="4011519"/>
                  <a:pt x="685800" y="4019550"/>
                </a:cubicBezTo>
                <a:cubicBezTo>
                  <a:pt x="740402" y="4037751"/>
                  <a:pt x="776898" y="4060418"/>
                  <a:pt x="838200" y="4019550"/>
                </a:cubicBezTo>
                <a:cubicBezTo>
                  <a:pt x="854908" y="4008411"/>
                  <a:pt x="841570" y="3974944"/>
                  <a:pt x="857250" y="3962400"/>
                </a:cubicBezTo>
                <a:cubicBezTo>
                  <a:pt x="877694" y="3946044"/>
                  <a:pt x="908050" y="3949700"/>
                  <a:pt x="933450" y="3943350"/>
                </a:cubicBezTo>
                <a:cubicBezTo>
                  <a:pt x="956990" y="3872730"/>
                  <a:pt x="943520" y="3904161"/>
                  <a:pt x="971550" y="3848100"/>
                </a:cubicBezTo>
              </a:path>
            </a:pathLst>
          </a:custGeom>
          <a:noFill/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1" lang="en-US" sz="6600" i="1" smtClean="0">
              <a:solidFill>
                <a:srgbClr val="FF0000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 rot="5579252">
            <a:off x="4529420" y="810221"/>
            <a:ext cx="1309862" cy="5038477"/>
          </a:xfrm>
          <a:prstGeom prst="downArrow">
            <a:avLst/>
          </a:prstGeom>
          <a:solidFill>
            <a:srgbClr val="FFD700"/>
          </a:solidFill>
          <a:ln w="762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course navigation</a:t>
            </a:r>
            <a:endParaRPr lang="en-US" sz="3200" b="1" dirty="0">
              <a:solidFill>
                <a:srgbClr val="8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62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064623"/>
            <a:ext cx="10058400" cy="4955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7"/>
          <p:cNvSpPr/>
          <p:nvPr/>
        </p:nvSpPr>
        <p:spPr bwMode="auto">
          <a:xfrm>
            <a:off x="952500" y="2133600"/>
            <a:ext cx="1524000" cy="4008069"/>
          </a:xfrm>
          <a:custGeom>
            <a:avLst/>
            <a:gdLst>
              <a:gd name="connsiteX0" fmla="*/ 933450 w 1581150"/>
              <a:gd name="connsiteY0" fmla="*/ 3886200 h 4042464"/>
              <a:gd name="connsiteX1" fmla="*/ 990600 w 1581150"/>
              <a:gd name="connsiteY1" fmla="*/ 3790950 h 4042464"/>
              <a:gd name="connsiteX2" fmla="*/ 1104900 w 1581150"/>
              <a:gd name="connsiteY2" fmla="*/ 3676650 h 4042464"/>
              <a:gd name="connsiteX3" fmla="*/ 1143000 w 1581150"/>
              <a:gd name="connsiteY3" fmla="*/ 3619500 h 4042464"/>
              <a:gd name="connsiteX4" fmla="*/ 1257300 w 1581150"/>
              <a:gd name="connsiteY4" fmla="*/ 3543300 h 4042464"/>
              <a:gd name="connsiteX5" fmla="*/ 1314450 w 1581150"/>
              <a:gd name="connsiteY5" fmla="*/ 3486150 h 4042464"/>
              <a:gd name="connsiteX6" fmla="*/ 1333500 w 1581150"/>
              <a:gd name="connsiteY6" fmla="*/ 3429000 h 4042464"/>
              <a:gd name="connsiteX7" fmla="*/ 1409700 w 1581150"/>
              <a:gd name="connsiteY7" fmla="*/ 3314700 h 4042464"/>
              <a:gd name="connsiteX8" fmla="*/ 1466850 w 1581150"/>
              <a:gd name="connsiteY8" fmla="*/ 3200400 h 4042464"/>
              <a:gd name="connsiteX9" fmla="*/ 1504950 w 1581150"/>
              <a:gd name="connsiteY9" fmla="*/ 3086100 h 4042464"/>
              <a:gd name="connsiteX10" fmla="*/ 1524000 w 1581150"/>
              <a:gd name="connsiteY10" fmla="*/ 3028950 h 4042464"/>
              <a:gd name="connsiteX11" fmla="*/ 1543050 w 1581150"/>
              <a:gd name="connsiteY11" fmla="*/ 2952750 h 4042464"/>
              <a:gd name="connsiteX12" fmla="*/ 1581150 w 1581150"/>
              <a:gd name="connsiteY12" fmla="*/ 2762250 h 4042464"/>
              <a:gd name="connsiteX13" fmla="*/ 1562100 w 1581150"/>
              <a:gd name="connsiteY13" fmla="*/ 628650 h 4042464"/>
              <a:gd name="connsiteX14" fmla="*/ 1543050 w 1581150"/>
              <a:gd name="connsiteY14" fmla="*/ 476250 h 4042464"/>
              <a:gd name="connsiteX15" fmla="*/ 1428750 w 1581150"/>
              <a:gd name="connsiteY15" fmla="*/ 247650 h 4042464"/>
              <a:gd name="connsiteX16" fmla="*/ 1371600 w 1581150"/>
              <a:gd name="connsiteY16" fmla="*/ 190500 h 4042464"/>
              <a:gd name="connsiteX17" fmla="*/ 1333500 w 1581150"/>
              <a:gd name="connsiteY17" fmla="*/ 133350 h 4042464"/>
              <a:gd name="connsiteX18" fmla="*/ 1104900 w 1581150"/>
              <a:gd name="connsiteY18" fmla="*/ 19050 h 4042464"/>
              <a:gd name="connsiteX19" fmla="*/ 1047750 w 1581150"/>
              <a:gd name="connsiteY19" fmla="*/ 0 h 4042464"/>
              <a:gd name="connsiteX20" fmla="*/ 685800 w 1581150"/>
              <a:gd name="connsiteY20" fmla="*/ 19050 h 4042464"/>
              <a:gd name="connsiteX21" fmla="*/ 609600 w 1581150"/>
              <a:gd name="connsiteY21" fmla="*/ 38100 h 4042464"/>
              <a:gd name="connsiteX22" fmla="*/ 438150 w 1581150"/>
              <a:gd name="connsiteY22" fmla="*/ 76200 h 4042464"/>
              <a:gd name="connsiteX23" fmla="*/ 381000 w 1581150"/>
              <a:gd name="connsiteY23" fmla="*/ 95250 h 4042464"/>
              <a:gd name="connsiteX24" fmla="*/ 228600 w 1581150"/>
              <a:gd name="connsiteY24" fmla="*/ 133350 h 4042464"/>
              <a:gd name="connsiteX25" fmla="*/ 95250 w 1581150"/>
              <a:gd name="connsiteY25" fmla="*/ 304800 h 4042464"/>
              <a:gd name="connsiteX26" fmla="*/ 57150 w 1581150"/>
              <a:gd name="connsiteY26" fmla="*/ 361950 h 4042464"/>
              <a:gd name="connsiteX27" fmla="*/ 0 w 1581150"/>
              <a:gd name="connsiteY27" fmla="*/ 590550 h 4042464"/>
              <a:gd name="connsiteX28" fmla="*/ 19050 w 1581150"/>
              <a:gd name="connsiteY28" fmla="*/ 1009650 h 4042464"/>
              <a:gd name="connsiteX29" fmla="*/ 38100 w 1581150"/>
              <a:gd name="connsiteY29" fmla="*/ 1162050 h 4042464"/>
              <a:gd name="connsiteX30" fmla="*/ 76200 w 1581150"/>
              <a:gd name="connsiteY30" fmla="*/ 1562100 h 4042464"/>
              <a:gd name="connsiteX31" fmla="*/ 57150 w 1581150"/>
              <a:gd name="connsiteY31" fmla="*/ 2457450 h 4042464"/>
              <a:gd name="connsiteX32" fmla="*/ 38100 w 1581150"/>
              <a:gd name="connsiteY32" fmla="*/ 2533650 h 4042464"/>
              <a:gd name="connsiteX33" fmla="*/ 57150 w 1581150"/>
              <a:gd name="connsiteY33" fmla="*/ 3314700 h 4042464"/>
              <a:gd name="connsiteX34" fmla="*/ 114300 w 1581150"/>
              <a:gd name="connsiteY34" fmla="*/ 3486150 h 4042464"/>
              <a:gd name="connsiteX35" fmla="*/ 133350 w 1581150"/>
              <a:gd name="connsiteY35" fmla="*/ 3543300 h 4042464"/>
              <a:gd name="connsiteX36" fmla="*/ 152400 w 1581150"/>
              <a:gd name="connsiteY36" fmla="*/ 3905250 h 4042464"/>
              <a:gd name="connsiteX37" fmla="*/ 285750 w 1581150"/>
              <a:gd name="connsiteY37" fmla="*/ 3962400 h 4042464"/>
              <a:gd name="connsiteX38" fmla="*/ 342900 w 1581150"/>
              <a:gd name="connsiteY38" fmla="*/ 3981450 h 4042464"/>
              <a:gd name="connsiteX39" fmla="*/ 685800 w 1581150"/>
              <a:gd name="connsiteY39" fmla="*/ 4019550 h 4042464"/>
              <a:gd name="connsiteX40" fmla="*/ 838200 w 1581150"/>
              <a:gd name="connsiteY40" fmla="*/ 4019550 h 4042464"/>
              <a:gd name="connsiteX41" fmla="*/ 857250 w 1581150"/>
              <a:gd name="connsiteY41" fmla="*/ 3962400 h 4042464"/>
              <a:gd name="connsiteX42" fmla="*/ 933450 w 1581150"/>
              <a:gd name="connsiteY42" fmla="*/ 3943350 h 4042464"/>
              <a:gd name="connsiteX43" fmla="*/ 971550 w 1581150"/>
              <a:gd name="connsiteY43" fmla="*/ 3848100 h 404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581150" h="4042464">
                <a:moveTo>
                  <a:pt x="933450" y="3886200"/>
                </a:moveTo>
                <a:cubicBezTo>
                  <a:pt x="952500" y="3854450"/>
                  <a:pt x="967153" y="3819607"/>
                  <a:pt x="990600" y="3790950"/>
                </a:cubicBezTo>
                <a:cubicBezTo>
                  <a:pt x="1024720" y="3749248"/>
                  <a:pt x="1075012" y="3721482"/>
                  <a:pt x="1104900" y="3676650"/>
                </a:cubicBezTo>
                <a:cubicBezTo>
                  <a:pt x="1117600" y="3657600"/>
                  <a:pt x="1125770" y="3634577"/>
                  <a:pt x="1143000" y="3619500"/>
                </a:cubicBezTo>
                <a:cubicBezTo>
                  <a:pt x="1177461" y="3589347"/>
                  <a:pt x="1224921" y="3575679"/>
                  <a:pt x="1257300" y="3543300"/>
                </a:cubicBezTo>
                <a:lnTo>
                  <a:pt x="1314450" y="3486150"/>
                </a:lnTo>
                <a:cubicBezTo>
                  <a:pt x="1320800" y="3467100"/>
                  <a:pt x="1323748" y="3446553"/>
                  <a:pt x="1333500" y="3429000"/>
                </a:cubicBezTo>
                <a:cubicBezTo>
                  <a:pt x="1355738" y="3388972"/>
                  <a:pt x="1395220" y="3358141"/>
                  <a:pt x="1409700" y="3314700"/>
                </a:cubicBezTo>
                <a:cubicBezTo>
                  <a:pt x="1479175" y="3106274"/>
                  <a:pt x="1368373" y="3421974"/>
                  <a:pt x="1466850" y="3200400"/>
                </a:cubicBezTo>
                <a:cubicBezTo>
                  <a:pt x="1483161" y="3163700"/>
                  <a:pt x="1492250" y="3124200"/>
                  <a:pt x="1504950" y="3086100"/>
                </a:cubicBezTo>
                <a:cubicBezTo>
                  <a:pt x="1511300" y="3067050"/>
                  <a:pt x="1519130" y="3048431"/>
                  <a:pt x="1524000" y="3028950"/>
                </a:cubicBezTo>
                <a:cubicBezTo>
                  <a:pt x="1530350" y="3003550"/>
                  <a:pt x="1537564" y="2978351"/>
                  <a:pt x="1543050" y="2952750"/>
                </a:cubicBezTo>
                <a:cubicBezTo>
                  <a:pt x="1556619" y="2889430"/>
                  <a:pt x="1581150" y="2762250"/>
                  <a:pt x="1581150" y="2762250"/>
                </a:cubicBezTo>
                <a:cubicBezTo>
                  <a:pt x="1574800" y="2051050"/>
                  <a:pt x="1573952" y="1339780"/>
                  <a:pt x="1562100" y="628650"/>
                </a:cubicBezTo>
                <a:cubicBezTo>
                  <a:pt x="1561247" y="577462"/>
                  <a:pt x="1553777" y="526309"/>
                  <a:pt x="1543050" y="476250"/>
                </a:cubicBezTo>
                <a:cubicBezTo>
                  <a:pt x="1526148" y="397372"/>
                  <a:pt x="1486548" y="305448"/>
                  <a:pt x="1428750" y="247650"/>
                </a:cubicBezTo>
                <a:cubicBezTo>
                  <a:pt x="1409700" y="228600"/>
                  <a:pt x="1388847" y="211196"/>
                  <a:pt x="1371600" y="190500"/>
                </a:cubicBezTo>
                <a:cubicBezTo>
                  <a:pt x="1356943" y="172911"/>
                  <a:pt x="1350730" y="148427"/>
                  <a:pt x="1333500" y="133350"/>
                </a:cubicBezTo>
                <a:cubicBezTo>
                  <a:pt x="1242598" y="53811"/>
                  <a:pt x="1212812" y="55021"/>
                  <a:pt x="1104900" y="19050"/>
                </a:cubicBezTo>
                <a:lnTo>
                  <a:pt x="1047750" y="0"/>
                </a:lnTo>
                <a:cubicBezTo>
                  <a:pt x="927100" y="6350"/>
                  <a:pt x="806163" y="8584"/>
                  <a:pt x="685800" y="19050"/>
                </a:cubicBezTo>
                <a:cubicBezTo>
                  <a:pt x="659717" y="21318"/>
                  <a:pt x="635158" y="32420"/>
                  <a:pt x="609600" y="38100"/>
                </a:cubicBezTo>
                <a:cubicBezTo>
                  <a:pt x="521213" y="57742"/>
                  <a:pt x="519453" y="52971"/>
                  <a:pt x="438150" y="76200"/>
                </a:cubicBezTo>
                <a:cubicBezTo>
                  <a:pt x="418842" y="81717"/>
                  <a:pt x="400481" y="90380"/>
                  <a:pt x="381000" y="95250"/>
                </a:cubicBezTo>
                <a:lnTo>
                  <a:pt x="228600" y="133350"/>
                </a:lnTo>
                <a:cubicBezTo>
                  <a:pt x="139071" y="222879"/>
                  <a:pt x="186394" y="168084"/>
                  <a:pt x="95250" y="304800"/>
                </a:cubicBezTo>
                <a:cubicBezTo>
                  <a:pt x="82550" y="323850"/>
                  <a:pt x="64390" y="340230"/>
                  <a:pt x="57150" y="361950"/>
                </a:cubicBezTo>
                <a:cubicBezTo>
                  <a:pt x="6836" y="512893"/>
                  <a:pt x="25652" y="436636"/>
                  <a:pt x="0" y="590550"/>
                </a:cubicBezTo>
                <a:cubicBezTo>
                  <a:pt x="6350" y="730250"/>
                  <a:pt x="9748" y="870115"/>
                  <a:pt x="19050" y="1009650"/>
                </a:cubicBezTo>
                <a:cubicBezTo>
                  <a:pt x="22455" y="1060732"/>
                  <a:pt x="34017" y="1111018"/>
                  <a:pt x="38100" y="1162050"/>
                </a:cubicBezTo>
                <a:cubicBezTo>
                  <a:pt x="69587" y="1555633"/>
                  <a:pt x="28284" y="1370437"/>
                  <a:pt x="76200" y="1562100"/>
                </a:cubicBezTo>
                <a:cubicBezTo>
                  <a:pt x="69850" y="1860550"/>
                  <a:pt x="68848" y="2159162"/>
                  <a:pt x="57150" y="2457450"/>
                </a:cubicBezTo>
                <a:cubicBezTo>
                  <a:pt x="56124" y="2483612"/>
                  <a:pt x="38100" y="2507468"/>
                  <a:pt x="38100" y="2533650"/>
                </a:cubicBezTo>
                <a:cubicBezTo>
                  <a:pt x="38100" y="2794077"/>
                  <a:pt x="40561" y="3054801"/>
                  <a:pt x="57150" y="3314700"/>
                </a:cubicBezTo>
                <a:lnTo>
                  <a:pt x="114300" y="3486150"/>
                </a:lnTo>
                <a:lnTo>
                  <a:pt x="133350" y="3543300"/>
                </a:lnTo>
                <a:cubicBezTo>
                  <a:pt x="139700" y="3663950"/>
                  <a:pt x="129794" y="3786567"/>
                  <a:pt x="152400" y="3905250"/>
                </a:cubicBezTo>
                <a:cubicBezTo>
                  <a:pt x="159076" y="3940301"/>
                  <a:pt x="269969" y="3957891"/>
                  <a:pt x="285750" y="3962400"/>
                </a:cubicBezTo>
                <a:cubicBezTo>
                  <a:pt x="305058" y="3967917"/>
                  <a:pt x="323209" y="3977512"/>
                  <a:pt x="342900" y="3981450"/>
                </a:cubicBezTo>
                <a:cubicBezTo>
                  <a:pt x="439463" y="4000763"/>
                  <a:pt x="597454" y="4011519"/>
                  <a:pt x="685800" y="4019550"/>
                </a:cubicBezTo>
                <a:cubicBezTo>
                  <a:pt x="740402" y="4037751"/>
                  <a:pt x="776898" y="4060418"/>
                  <a:pt x="838200" y="4019550"/>
                </a:cubicBezTo>
                <a:cubicBezTo>
                  <a:pt x="854908" y="4008411"/>
                  <a:pt x="841570" y="3974944"/>
                  <a:pt x="857250" y="3962400"/>
                </a:cubicBezTo>
                <a:cubicBezTo>
                  <a:pt x="877694" y="3946044"/>
                  <a:pt x="908050" y="3949700"/>
                  <a:pt x="933450" y="3943350"/>
                </a:cubicBezTo>
                <a:cubicBezTo>
                  <a:pt x="956990" y="3872730"/>
                  <a:pt x="943520" y="3904161"/>
                  <a:pt x="971550" y="3848100"/>
                </a:cubicBezTo>
              </a:path>
            </a:pathLst>
          </a:custGeom>
          <a:noFill/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1" lang="en-US" sz="6600" i="1" smtClean="0">
              <a:solidFill>
                <a:srgbClr val="FF000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 rot="8007622">
            <a:off x="2674604" y="642546"/>
            <a:ext cx="2109546" cy="6096558"/>
          </a:xfrm>
          <a:prstGeom prst="downArrow">
            <a:avLst/>
          </a:prstGeom>
          <a:solidFill>
            <a:srgbClr val="FFD700"/>
          </a:solidFill>
          <a:ln w="762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hide course navigation panel here</a:t>
            </a:r>
            <a:endParaRPr lang="en-US" sz="3200" b="1" dirty="0">
              <a:solidFill>
                <a:srgbClr val="8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646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068639"/>
            <a:ext cx="10058400" cy="495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914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068639"/>
            <a:ext cx="10058400" cy="495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>
          <a:xfrm rot="5579252">
            <a:off x="3468085" y="1209494"/>
            <a:ext cx="1309862" cy="6706214"/>
          </a:xfrm>
          <a:prstGeom prst="downArrow">
            <a:avLst/>
          </a:prstGeom>
          <a:solidFill>
            <a:srgbClr val="FFD700"/>
          </a:solidFill>
          <a:ln w="762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global navigation remains</a:t>
            </a:r>
            <a:endParaRPr lang="en-US" sz="3200" b="1" dirty="0">
              <a:solidFill>
                <a:srgbClr val="8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782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068639"/>
            <a:ext cx="10058400" cy="495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wn Arrow 5"/>
          <p:cNvSpPr/>
          <p:nvPr/>
        </p:nvSpPr>
        <p:spPr>
          <a:xfrm rot="8007622">
            <a:off x="2750804" y="804696"/>
            <a:ext cx="2109546" cy="6096558"/>
          </a:xfrm>
          <a:prstGeom prst="downArrow">
            <a:avLst/>
          </a:prstGeom>
          <a:solidFill>
            <a:srgbClr val="FFD700"/>
          </a:solidFill>
          <a:ln w="762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unhide course navigation panel</a:t>
            </a:r>
            <a:endParaRPr lang="en-US" sz="3200" b="1" dirty="0">
              <a:solidFill>
                <a:srgbClr val="8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183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344072"/>
            <a:ext cx="10058400" cy="620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wn Arrow 5"/>
          <p:cNvSpPr/>
          <p:nvPr/>
        </p:nvSpPr>
        <p:spPr>
          <a:xfrm rot="6296682">
            <a:off x="4156842" y="-966538"/>
            <a:ext cx="1309862" cy="5542325"/>
          </a:xfrm>
          <a:prstGeom prst="downArrow">
            <a:avLst/>
          </a:prstGeom>
          <a:solidFill>
            <a:srgbClr val="FFD700"/>
          </a:solidFill>
          <a:ln w="762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Course “Home” Page</a:t>
            </a:r>
            <a:endParaRPr lang="en-US" sz="3200" b="1" dirty="0">
              <a:solidFill>
                <a:srgbClr val="8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447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233714"/>
            <a:ext cx="10058400" cy="4922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 bwMode="auto">
          <a:xfrm>
            <a:off x="8801100" y="5334000"/>
            <a:ext cx="1251172" cy="654595"/>
          </a:xfrm>
          <a:custGeom>
            <a:avLst/>
            <a:gdLst>
              <a:gd name="connsiteX0" fmla="*/ 539972 w 1251172"/>
              <a:gd name="connsiteY0" fmla="*/ 566057 h 595086"/>
              <a:gd name="connsiteX1" fmla="*/ 728658 w 1251172"/>
              <a:gd name="connsiteY1" fmla="*/ 551543 h 595086"/>
              <a:gd name="connsiteX2" fmla="*/ 888315 w 1251172"/>
              <a:gd name="connsiteY2" fmla="*/ 508000 h 595086"/>
              <a:gd name="connsiteX3" fmla="*/ 1106030 w 1251172"/>
              <a:gd name="connsiteY3" fmla="*/ 508000 h 595086"/>
              <a:gd name="connsiteX4" fmla="*/ 1135058 w 1251172"/>
              <a:gd name="connsiteY4" fmla="*/ 464457 h 595086"/>
              <a:gd name="connsiteX5" fmla="*/ 1164087 w 1251172"/>
              <a:gd name="connsiteY5" fmla="*/ 406400 h 595086"/>
              <a:gd name="connsiteX6" fmla="*/ 1193115 w 1251172"/>
              <a:gd name="connsiteY6" fmla="*/ 319314 h 595086"/>
              <a:gd name="connsiteX7" fmla="*/ 1251172 w 1251172"/>
              <a:gd name="connsiteY7" fmla="*/ 232229 h 595086"/>
              <a:gd name="connsiteX8" fmla="*/ 1236658 w 1251172"/>
              <a:gd name="connsiteY8" fmla="*/ 130629 h 595086"/>
              <a:gd name="connsiteX9" fmla="*/ 1222144 w 1251172"/>
              <a:gd name="connsiteY9" fmla="*/ 87086 h 595086"/>
              <a:gd name="connsiteX10" fmla="*/ 1077001 w 1251172"/>
              <a:gd name="connsiteY10" fmla="*/ 14514 h 595086"/>
              <a:gd name="connsiteX11" fmla="*/ 1004430 w 1251172"/>
              <a:gd name="connsiteY11" fmla="*/ 0 h 595086"/>
              <a:gd name="connsiteX12" fmla="*/ 699630 w 1251172"/>
              <a:gd name="connsiteY12" fmla="*/ 14514 h 595086"/>
              <a:gd name="connsiteX13" fmla="*/ 656087 w 1251172"/>
              <a:gd name="connsiteY13" fmla="*/ 29029 h 595086"/>
              <a:gd name="connsiteX14" fmla="*/ 554487 w 1251172"/>
              <a:gd name="connsiteY14" fmla="*/ 43543 h 595086"/>
              <a:gd name="connsiteX15" fmla="*/ 278715 w 1251172"/>
              <a:gd name="connsiteY15" fmla="*/ 72571 h 595086"/>
              <a:gd name="connsiteX16" fmla="*/ 235172 w 1251172"/>
              <a:gd name="connsiteY16" fmla="*/ 101600 h 595086"/>
              <a:gd name="connsiteX17" fmla="*/ 133572 w 1251172"/>
              <a:gd name="connsiteY17" fmla="*/ 232229 h 595086"/>
              <a:gd name="connsiteX18" fmla="*/ 90030 w 1251172"/>
              <a:gd name="connsiteY18" fmla="*/ 290286 h 595086"/>
              <a:gd name="connsiteX19" fmla="*/ 61001 w 1251172"/>
              <a:gd name="connsiteY19" fmla="*/ 377371 h 595086"/>
              <a:gd name="connsiteX20" fmla="*/ 46487 w 1251172"/>
              <a:gd name="connsiteY20" fmla="*/ 420914 h 595086"/>
              <a:gd name="connsiteX21" fmla="*/ 17458 w 1251172"/>
              <a:gd name="connsiteY21" fmla="*/ 464457 h 595086"/>
              <a:gd name="connsiteX22" fmla="*/ 17458 w 1251172"/>
              <a:gd name="connsiteY22" fmla="*/ 580571 h 595086"/>
              <a:gd name="connsiteX23" fmla="*/ 61001 w 1251172"/>
              <a:gd name="connsiteY23" fmla="*/ 595086 h 595086"/>
              <a:gd name="connsiteX24" fmla="*/ 612544 w 1251172"/>
              <a:gd name="connsiteY24" fmla="*/ 580571 h 59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51172" h="595086">
                <a:moveTo>
                  <a:pt x="539972" y="566057"/>
                </a:moveTo>
                <a:cubicBezTo>
                  <a:pt x="602867" y="561219"/>
                  <a:pt x="666211" y="560464"/>
                  <a:pt x="728658" y="551543"/>
                </a:cubicBezTo>
                <a:cubicBezTo>
                  <a:pt x="785946" y="543359"/>
                  <a:pt x="835174" y="525713"/>
                  <a:pt x="888315" y="508000"/>
                </a:cubicBezTo>
                <a:cubicBezTo>
                  <a:pt x="942385" y="514008"/>
                  <a:pt x="1046803" y="537613"/>
                  <a:pt x="1106030" y="508000"/>
                </a:cubicBezTo>
                <a:cubicBezTo>
                  <a:pt x="1121632" y="500199"/>
                  <a:pt x="1126403" y="479603"/>
                  <a:pt x="1135058" y="464457"/>
                </a:cubicBezTo>
                <a:cubicBezTo>
                  <a:pt x="1145793" y="445671"/>
                  <a:pt x="1156051" y="426489"/>
                  <a:pt x="1164087" y="406400"/>
                </a:cubicBezTo>
                <a:cubicBezTo>
                  <a:pt x="1175451" y="377990"/>
                  <a:pt x="1176142" y="344774"/>
                  <a:pt x="1193115" y="319314"/>
                </a:cubicBezTo>
                <a:lnTo>
                  <a:pt x="1251172" y="232229"/>
                </a:lnTo>
                <a:cubicBezTo>
                  <a:pt x="1246334" y="198362"/>
                  <a:pt x="1243367" y="164175"/>
                  <a:pt x="1236658" y="130629"/>
                </a:cubicBezTo>
                <a:cubicBezTo>
                  <a:pt x="1233658" y="115627"/>
                  <a:pt x="1232962" y="97904"/>
                  <a:pt x="1222144" y="87086"/>
                </a:cubicBezTo>
                <a:cubicBezTo>
                  <a:pt x="1168639" y="33581"/>
                  <a:pt x="1140213" y="28561"/>
                  <a:pt x="1077001" y="14514"/>
                </a:cubicBezTo>
                <a:cubicBezTo>
                  <a:pt x="1052919" y="9162"/>
                  <a:pt x="1028620" y="4838"/>
                  <a:pt x="1004430" y="0"/>
                </a:cubicBezTo>
                <a:cubicBezTo>
                  <a:pt x="902830" y="4838"/>
                  <a:pt x="800994" y="6067"/>
                  <a:pt x="699630" y="14514"/>
                </a:cubicBezTo>
                <a:cubicBezTo>
                  <a:pt x="684383" y="15785"/>
                  <a:pt x="671089" y="26028"/>
                  <a:pt x="656087" y="29029"/>
                </a:cubicBezTo>
                <a:cubicBezTo>
                  <a:pt x="622541" y="35738"/>
                  <a:pt x="588354" y="38705"/>
                  <a:pt x="554487" y="43543"/>
                </a:cubicBezTo>
                <a:cubicBezTo>
                  <a:pt x="410815" y="91432"/>
                  <a:pt x="660799" y="12242"/>
                  <a:pt x="278715" y="72571"/>
                </a:cubicBezTo>
                <a:cubicBezTo>
                  <a:pt x="261484" y="75292"/>
                  <a:pt x="248573" y="90432"/>
                  <a:pt x="235172" y="101600"/>
                </a:cubicBezTo>
                <a:cubicBezTo>
                  <a:pt x="176083" y="150841"/>
                  <a:pt x="187510" y="160310"/>
                  <a:pt x="133572" y="232229"/>
                </a:cubicBezTo>
                <a:lnTo>
                  <a:pt x="90030" y="290286"/>
                </a:lnTo>
                <a:lnTo>
                  <a:pt x="61001" y="377371"/>
                </a:lnTo>
                <a:cubicBezTo>
                  <a:pt x="56163" y="391885"/>
                  <a:pt x="54974" y="408184"/>
                  <a:pt x="46487" y="420914"/>
                </a:cubicBezTo>
                <a:lnTo>
                  <a:pt x="17458" y="464457"/>
                </a:lnTo>
                <a:cubicBezTo>
                  <a:pt x="3591" y="506058"/>
                  <a:pt x="-13679" y="533866"/>
                  <a:pt x="17458" y="580571"/>
                </a:cubicBezTo>
                <a:cubicBezTo>
                  <a:pt x="25945" y="593301"/>
                  <a:pt x="46487" y="590248"/>
                  <a:pt x="61001" y="595086"/>
                </a:cubicBezTo>
                <a:cubicBezTo>
                  <a:pt x="457645" y="577056"/>
                  <a:pt x="273767" y="580571"/>
                  <a:pt x="612544" y="580571"/>
                </a:cubicBezTo>
              </a:path>
            </a:pathLst>
          </a:custGeom>
          <a:noFill/>
          <a:ln w="762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73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344072"/>
            <a:ext cx="10058400" cy="620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85900" y="5791200"/>
            <a:ext cx="7805058" cy="685800"/>
          </a:xfrm>
          <a:prstGeom prst="rect">
            <a:avLst/>
          </a:prstGeom>
          <a:solidFill>
            <a:srgbClr val="FFCC00"/>
          </a:solidFill>
          <a:ln w="76200">
            <a:solidFill>
              <a:srgbClr val="C00000"/>
            </a:solidFill>
            <a:miter lim="800000"/>
            <a:headEnd/>
            <a:tailEnd/>
          </a:ln>
        </p:spPr>
        <p:txBody>
          <a:bodyPr wrap="square" lIns="91440" tIns="91440" rIns="45720" anchor="ctr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Scroll down for basic information . . .</a:t>
            </a:r>
          </a:p>
        </p:txBody>
      </p:sp>
      <p:sp>
        <p:nvSpPr>
          <p:cNvPr id="8" name="Striped Right Arrow 7"/>
          <p:cNvSpPr/>
          <p:nvPr/>
        </p:nvSpPr>
        <p:spPr bwMode="auto">
          <a:xfrm rot="5400000">
            <a:off x="9118765" y="13525"/>
            <a:ext cx="1952831" cy="554182"/>
          </a:xfrm>
          <a:prstGeom prst="stripedRightArrow">
            <a:avLst/>
          </a:prstGeom>
          <a:solidFill>
            <a:srgbClr val="C00000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1" lang="en-US" sz="6600" i="1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402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914400"/>
            <a:ext cx="10058400" cy="496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24643" y="5867400"/>
            <a:ext cx="7805058" cy="685800"/>
          </a:xfrm>
          <a:prstGeom prst="rect">
            <a:avLst/>
          </a:prstGeom>
          <a:solidFill>
            <a:srgbClr val="FFC000"/>
          </a:solidFill>
          <a:ln w="76200">
            <a:solidFill>
              <a:srgbClr val="C00000"/>
            </a:solidFill>
            <a:miter lim="800000"/>
            <a:headEnd/>
            <a:tailEnd/>
          </a:ln>
        </p:spPr>
        <p:txBody>
          <a:bodyPr wrap="square" lIns="91440" tIns="91440" rIns="45720" anchor="ctr">
            <a:no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B</a:t>
            </a:r>
            <a:r>
              <a:rPr lang="en-US" sz="2000" b="1" dirty="0" smtClean="0">
                <a:solidFill>
                  <a:srgbClr val="C00000"/>
                </a:solidFill>
              </a:rPr>
              <a:t>asic information . . .</a:t>
            </a:r>
          </a:p>
        </p:txBody>
      </p:sp>
    </p:spTree>
    <p:extLst>
      <p:ext uri="{BB962C8B-B14F-4D97-AF65-F5344CB8AC3E}">
        <p14:creationId xmlns:p14="http://schemas.microsoft.com/office/powerpoint/2010/main" val="2315709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914400"/>
            <a:ext cx="10058400" cy="496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24643" y="5867400"/>
            <a:ext cx="7805058" cy="685800"/>
          </a:xfrm>
          <a:prstGeom prst="rect">
            <a:avLst/>
          </a:prstGeom>
          <a:solidFill>
            <a:srgbClr val="FFC000"/>
          </a:solidFill>
          <a:ln w="76200">
            <a:solidFill>
              <a:srgbClr val="C00000"/>
            </a:solidFill>
            <a:miter lim="800000"/>
            <a:headEnd/>
            <a:tailEnd/>
          </a:ln>
        </p:spPr>
        <p:txBody>
          <a:bodyPr wrap="square" lIns="91440" tIns="91440" rIns="45720" anchor="ctr">
            <a:no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B</a:t>
            </a:r>
            <a:r>
              <a:rPr lang="en-US" sz="2000" b="1" dirty="0" smtClean="0">
                <a:solidFill>
                  <a:srgbClr val="C00000"/>
                </a:solidFill>
              </a:rPr>
              <a:t>asic information . . 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57300" y="3922693"/>
            <a:ext cx="7772400" cy="954107"/>
          </a:xfrm>
          <a:prstGeom prst="rect">
            <a:avLst/>
          </a:prstGeom>
          <a:gradFill>
            <a:gsLst>
              <a:gs pos="37000">
                <a:srgbClr val="FFC000"/>
              </a:gs>
              <a:gs pos="50000">
                <a:srgbClr val="FFCC00"/>
              </a:gs>
              <a:gs pos="71000">
                <a:srgbClr val="FFCC00"/>
              </a:gs>
            </a:gsLst>
            <a:lin ang="5400000" scaled="0"/>
          </a:gra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Have a look at the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“First Day Handout” . . .</a:t>
            </a:r>
            <a:endParaRPr lang="en-US" sz="28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</p:txBody>
      </p:sp>
      <p:sp>
        <p:nvSpPr>
          <p:cNvPr id="7" name="Striped Right Arrow 6"/>
          <p:cNvSpPr/>
          <p:nvPr/>
        </p:nvSpPr>
        <p:spPr bwMode="auto">
          <a:xfrm rot="12060327">
            <a:off x="5257583" y="2759452"/>
            <a:ext cx="2148114" cy="609600"/>
          </a:xfrm>
          <a:prstGeom prst="stripedRightArrow">
            <a:avLst/>
          </a:prstGeom>
          <a:solidFill>
            <a:srgbClr val="800000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1" lang="en-US" sz="6600" i="1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686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7">
            <a:hlinkClick r:id="rId2"/>
          </p:cNvPr>
          <p:cNvSpPr txBox="1">
            <a:spLocks noChangeArrowheads="1"/>
          </p:cNvSpPr>
          <p:nvPr/>
        </p:nvSpPr>
        <p:spPr bwMode="auto">
          <a:xfrm>
            <a:off x="3876946" y="6272702"/>
            <a:ext cx="25346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en-US" sz="1600" b="1" dirty="0" smtClean="0">
                <a:solidFill>
                  <a:srgbClr val="FFFFFF"/>
                </a:solidFill>
              </a:rPr>
              <a:t>https://canvas.umn.edu/</a:t>
            </a:r>
            <a:endParaRPr kumimoji="1" lang="en-US" sz="1600" b="1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57300" y="2515612"/>
            <a:ext cx="77724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“First-Day” Handout information contains the basic information . . . </a:t>
            </a:r>
          </a:p>
          <a:p>
            <a:pPr algn="ctr"/>
            <a:endParaRPr lang="en-US" sz="32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It’s the syllabus</a:t>
            </a:r>
          </a:p>
          <a:p>
            <a:pPr algn="ctr"/>
            <a:endParaRPr lang="en-US" sz="3200" b="1" dirty="0" smtClean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It look something like the following . . .</a:t>
            </a:r>
          </a:p>
        </p:txBody>
      </p:sp>
    </p:spTree>
    <p:extLst>
      <p:ext uri="{BB962C8B-B14F-4D97-AF65-F5344CB8AC3E}">
        <p14:creationId xmlns:p14="http://schemas.microsoft.com/office/powerpoint/2010/main" val="3939938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7">
            <a:hlinkClick r:id="rId2"/>
          </p:cNvPr>
          <p:cNvSpPr txBox="1">
            <a:spLocks noChangeArrowheads="1"/>
          </p:cNvSpPr>
          <p:nvPr/>
        </p:nvSpPr>
        <p:spPr bwMode="auto">
          <a:xfrm>
            <a:off x="3876946" y="6272702"/>
            <a:ext cx="25346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en-US" sz="1600" b="1" dirty="0" smtClean="0">
                <a:solidFill>
                  <a:srgbClr val="FFFFFF"/>
                </a:solidFill>
              </a:rPr>
              <a:t>https://canvas.umn.edu/</a:t>
            </a:r>
            <a:endParaRPr kumimoji="1" lang="en-US" sz="1600" b="1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57300" y="2515612"/>
            <a:ext cx="77724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FF">
                    <a:lumMod val="6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“First-Day” Handout information contains the basic information . . . </a:t>
            </a:r>
          </a:p>
          <a:p>
            <a:pPr algn="ctr"/>
            <a:endParaRPr lang="en-US" sz="32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It’s the “syllabus”</a:t>
            </a:r>
          </a:p>
          <a:p>
            <a:pPr algn="ctr"/>
            <a:endParaRPr lang="en-US" sz="3200" b="1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It look something like the following . . .</a:t>
            </a:r>
          </a:p>
        </p:txBody>
      </p:sp>
    </p:spTree>
    <p:extLst>
      <p:ext uri="{BB962C8B-B14F-4D97-AF65-F5344CB8AC3E}">
        <p14:creationId xmlns:p14="http://schemas.microsoft.com/office/powerpoint/2010/main" val="3854297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7">
            <a:hlinkClick r:id="rId2"/>
          </p:cNvPr>
          <p:cNvSpPr txBox="1">
            <a:spLocks noChangeArrowheads="1"/>
          </p:cNvSpPr>
          <p:nvPr/>
        </p:nvSpPr>
        <p:spPr bwMode="auto">
          <a:xfrm>
            <a:off x="3841680" y="6272702"/>
            <a:ext cx="25699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en-US" sz="1600" b="1" dirty="0" smtClean="0">
                <a:solidFill>
                  <a:srgbClr val="FFFFFF"/>
                </a:solidFill>
              </a:rPr>
              <a:t>https://canvas.umn.edu/</a:t>
            </a:r>
            <a:endParaRPr kumimoji="1" lang="en-US" sz="1600" b="1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57300" y="2515612"/>
            <a:ext cx="77724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FF">
                    <a:lumMod val="6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“First-Day” Handout information contains the basic information . . . </a:t>
            </a:r>
          </a:p>
          <a:p>
            <a:pPr algn="ctr"/>
            <a:endParaRPr lang="en-US" sz="3200" b="1" dirty="0">
              <a:solidFill>
                <a:srgbClr val="FFFFFF">
                  <a:lumMod val="65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rgbClr val="FFFFFF">
                    <a:lumMod val="6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It’s the “syllabus”</a:t>
            </a:r>
          </a:p>
          <a:p>
            <a:pPr algn="ctr"/>
            <a:endParaRPr lang="en-US" sz="3200" b="1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It look something like the following . . .</a:t>
            </a:r>
          </a:p>
        </p:txBody>
      </p:sp>
    </p:spTree>
    <p:extLst>
      <p:ext uri="{BB962C8B-B14F-4D97-AF65-F5344CB8AC3E}">
        <p14:creationId xmlns:p14="http://schemas.microsoft.com/office/powerpoint/2010/main" val="147836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685800"/>
            <a:ext cx="10058400" cy="549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24642" y="2819400"/>
            <a:ext cx="7805058" cy="685800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  <a:miter lim="800000"/>
            <a:headEnd/>
            <a:tailEnd/>
          </a:ln>
        </p:spPr>
        <p:txBody>
          <a:bodyPr wrap="square" lIns="91440" tIns="91440" rIns="45720" anchor="ctr">
            <a:no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“First-Day Handout” Information . . .</a:t>
            </a:r>
          </a:p>
        </p:txBody>
      </p:sp>
    </p:spTree>
    <p:extLst>
      <p:ext uri="{BB962C8B-B14F-4D97-AF65-F5344CB8AC3E}">
        <p14:creationId xmlns:p14="http://schemas.microsoft.com/office/powerpoint/2010/main" val="3107248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685800"/>
            <a:ext cx="10058400" cy="549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24642" y="2819400"/>
            <a:ext cx="7805058" cy="685800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  <a:miter lim="800000"/>
            <a:headEnd/>
            <a:tailEnd/>
          </a:ln>
        </p:spPr>
        <p:txBody>
          <a:bodyPr wrap="square" lIns="91440" tIns="91440" rIns="45720" anchor="ctr">
            <a:no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“First-Day Handout” Information . . 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38928" y="5181600"/>
            <a:ext cx="4158342" cy="400110"/>
          </a:xfrm>
          <a:prstGeom prst="rect">
            <a:avLst/>
          </a:prstGeom>
          <a:solidFill>
            <a:srgbClr val="FFC000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scroll down</a:t>
            </a:r>
          </a:p>
        </p:txBody>
      </p:sp>
      <p:sp>
        <p:nvSpPr>
          <p:cNvPr id="7" name="Striped Right Arrow 6"/>
          <p:cNvSpPr/>
          <p:nvPr/>
        </p:nvSpPr>
        <p:spPr bwMode="auto">
          <a:xfrm rot="5400000">
            <a:off x="9022443" y="-526143"/>
            <a:ext cx="2148114" cy="609600"/>
          </a:xfrm>
          <a:prstGeom prst="stripedRightArrow">
            <a:avLst/>
          </a:prstGeom>
          <a:solidFill>
            <a:srgbClr val="C00000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1" lang="en-US" sz="6600" i="1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806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609600"/>
            <a:ext cx="10058400" cy="5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24642" y="5943600"/>
            <a:ext cx="7805058" cy="685800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  <a:miter lim="800000"/>
            <a:headEnd/>
            <a:tailEnd/>
          </a:ln>
        </p:spPr>
        <p:txBody>
          <a:bodyPr wrap="square" lIns="91440" tIns="91440" rIns="45720" anchor="ctr">
            <a:no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Basic Contact Information . . .</a:t>
            </a:r>
          </a:p>
        </p:txBody>
      </p:sp>
    </p:spTree>
    <p:extLst>
      <p:ext uri="{BB962C8B-B14F-4D97-AF65-F5344CB8AC3E}">
        <p14:creationId xmlns:p14="http://schemas.microsoft.com/office/powerpoint/2010/main" val="401592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5621842" y="51016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6995029" y="258708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609600"/>
            <a:ext cx="10058400" cy="5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38928" y="4876800"/>
            <a:ext cx="4158342" cy="400110"/>
          </a:xfrm>
          <a:prstGeom prst="rect">
            <a:avLst/>
          </a:prstGeom>
          <a:solidFill>
            <a:srgbClr val="FFC000"/>
          </a:solid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8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scroll down</a:t>
            </a:r>
          </a:p>
        </p:txBody>
      </p:sp>
      <p:sp>
        <p:nvSpPr>
          <p:cNvPr id="7" name="Striped Right Arrow 6"/>
          <p:cNvSpPr/>
          <p:nvPr/>
        </p:nvSpPr>
        <p:spPr bwMode="auto">
          <a:xfrm rot="5400000">
            <a:off x="8993415" y="-221343"/>
            <a:ext cx="2148114" cy="609600"/>
          </a:xfrm>
          <a:prstGeom prst="stripedRightArrow">
            <a:avLst/>
          </a:prstGeom>
          <a:solidFill>
            <a:srgbClr val="C00000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kumimoji="1" lang="en-US" sz="6600" i="1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370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3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6_Marble">
  <a:themeElements>
    <a:clrScheme name="1_Marble 1">
      <a:dk1>
        <a:srgbClr val="000000"/>
      </a:dk1>
      <a:lt1>
        <a:srgbClr val="EAEAEA"/>
      </a:lt1>
      <a:dk2>
        <a:srgbClr val="006600"/>
      </a:dk2>
      <a:lt2>
        <a:srgbClr val="FFCC66"/>
      </a:lt2>
      <a:accent1>
        <a:srgbClr val="3366FF"/>
      </a:accent1>
      <a:accent2>
        <a:srgbClr val="60371C"/>
      </a:accent2>
      <a:accent3>
        <a:srgbClr val="AAB8AA"/>
      </a:accent3>
      <a:accent4>
        <a:srgbClr val="C8C8C8"/>
      </a:accent4>
      <a:accent5>
        <a:srgbClr val="ADB8FF"/>
      </a:accent5>
      <a:accent6>
        <a:srgbClr val="563118"/>
      </a:accent6>
      <a:hlink>
        <a:srgbClr val="FF0033"/>
      </a:hlink>
      <a:folHlink>
        <a:srgbClr val="CC9967"/>
      </a:folHlink>
    </a:clrScheme>
    <a:fontScheme name="1_Marb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arble 1">
        <a:dk1>
          <a:srgbClr val="000000"/>
        </a:dk1>
        <a:lt1>
          <a:srgbClr val="EAEAEA"/>
        </a:lt1>
        <a:dk2>
          <a:srgbClr val="006600"/>
        </a:dk2>
        <a:lt2>
          <a:srgbClr val="FFCC66"/>
        </a:lt2>
        <a:accent1>
          <a:srgbClr val="3366FF"/>
        </a:accent1>
        <a:accent2>
          <a:srgbClr val="60371C"/>
        </a:accent2>
        <a:accent3>
          <a:srgbClr val="AAB8AA"/>
        </a:accent3>
        <a:accent4>
          <a:srgbClr val="C8C8C8"/>
        </a:accent4>
        <a:accent5>
          <a:srgbClr val="ADB8FF"/>
        </a:accent5>
        <a:accent6>
          <a:srgbClr val="563118"/>
        </a:accent6>
        <a:hlink>
          <a:srgbClr val="FF0033"/>
        </a:hlink>
        <a:folHlink>
          <a:srgbClr val="CC99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rble 2">
        <a:dk1>
          <a:srgbClr val="000000"/>
        </a:dk1>
        <a:lt1>
          <a:srgbClr val="EAEAEA"/>
        </a:lt1>
        <a:dk2>
          <a:srgbClr val="FFCC99"/>
        </a:dk2>
        <a:lt2>
          <a:srgbClr val="FFCC66"/>
        </a:lt2>
        <a:accent1>
          <a:srgbClr val="FF9933"/>
        </a:accent1>
        <a:accent2>
          <a:srgbClr val="996600"/>
        </a:accent2>
        <a:accent3>
          <a:srgbClr val="FFE2CA"/>
        </a:accent3>
        <a:accent4>
          <a:srgbClr val="C8C8C8"/>
        </a:accent4>
        <a:accent5>
          <a:srgbClr val="FFCAAD"/>
        </a:accent5>
        <a:accent6>
          <a:srgbClr val="8A5C00"/>
        </a:accent6>
        <a:hlink>
          <a:srgbClr val="FF505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rble 3">
        <a:dk1>
          <a:srgbClr val="000000"/>
        </a:dk1>
        <a:lt1>
          <a:srgbClr val="FFFFFF"/>
        </a:lt1>
        <a:dk2>
          <a:srgbClr val="EAEAEA"/>
        </a:dk2>
        <a:lt2>
          <a:srgbClr val="FFFFFF"/>
        </a:lt2>
        <a:accent1>
          <a:srgbClr val="CBCBCB"/>
        </a:accent1>
        <a:accent2>
          <a:srgbClr val="333333"/>
        </a:accent2>
        <a:accent3>
          <a:srgbClr val="F3F3F3"/>
        </a:accent3>
        <a:accent4>
          <a:srgbClr val="DADADA"/>
        </a:accent4>
        <a:accent5>
          <a:srgbClr val="E2E2E2"/>
        </a:accent5>
        <a:accent6>
          <a:srgbClr val="2D2D2D"/>
        </a:accent6>
        <a:hlink>
          <a:srgbClr val="C0C0C0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7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0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0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0_Contemporary Portrait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2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7962</TotalTime>
  <Words>1806</Words>
  <Application>Microsoft Office PowerPoint</Application>
  <PresentationFormat>35mm Slides</PresentationFormat>
  <Paragraphs>369</Paragraphs>
  <Slides>155</Slides>
  <Notes>28</Notes>
  <HiddenSlides>8</HiddenSlides>
  <MMClips>0</MMClips>
  <ScaleCrop>false</ScaleCrop>
  <HeadingPairs>
    <vt:vector size="4" baseType="variant">
      <vt:variant>
        <vt:lpstr>Theme</vt:lpstr>
      </vt:variant>
      <vt:variant>
        <vt:i4>18</vt:i4>
      </vt:variant>
      <vt:variant>
        <vt:lpstr>Slide Titles</vt:lpstr>
      </vt:variant>
      <vt:variant>
        <vt:i4>155</vt:i4>
      </vt:variant>
    </vt:vector>
  </HeadingPairs>
  <TitlesOfParts>
    <vt:vector size="173" baseType="lpstr">
      <vt:lpstr>Default Design</vt:lpstr>
      <vt:lpstr>3_Contemporary Portrait</vt:lpstr>
      <vt:lpstr>10_Contemporary Portrait</vt:lpstr>
      <vt:lpstr>22_Contemporary Portrait</vt:lpstr>
      <vt:lpstr>9_Default Design</vt:lpstr>
      <vt:lpstr>6_Default Design</vt:lpstr>
      <vt:lpstr>2_Default Design</vt:lpstr>
      <vt:lpstr>48_Default Design</vt:lpstr>
      <vt:lpstr>25_Default Design</vt:lpstr>
      <vt:lpstr>1_Default Design</vt:lpstr>
      <vt:lpstr>4_Default Design</vt:lpstr>
      <vt:lpstr>3_Default Design</vt:lpstr>
      <vt:lpstr>23_Contemporary Portrait</vt:lpstr>
      <vt:lpstr>7_Default Design</vt:lpstr>
      <vt:lpstr>6_Marble</vt:lpstr>
      <vt:lpstr>7_Contemporary Portrait</vt:lpstr>
      <vt:lpstr>8_Default Design</vt:lpstr>
      <vt:lpstr>10_Default Design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PowerPoint Presentation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UMD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I already know about Prehistoric Cultures?</dc:title>
  <dc:creator>CLA</dc:creator>
  <cp:lastModifiedBy>Tim Roufs</cp:lastModifiedBy>
  <cp:revision>649</cp:revision>
  <cp:lastPrinted>2000-04-12T17:52:36Z</cp:lastPrinted>
  <dcterms:created xsi:type="dcterms:W3CDTF">2000-03-27T14:48:03Z</dcterms:created>
  <dcterms:modified xsi:type="dcterms:W3CDTF">2018-08-28T02:22:36Z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troufs@d.umn.edu</vt:lpwstr>
  </property>
  <property fmtid="{D5CDD505-2E9C-101B-9397-08002B2CF9AE}" pid="8" name="HomePage">
    <vt:lpwstr>http://www.d.umn.edu/~troufs/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2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C:\www\anth1602\PowerPoint</vt:lpwstr>
  </property>
</Properties>
</file>