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5" r:id="rId2"/>
    <p:sldMasterId id="2147483699" r:id="rId3"/>
    <p:sldMasterId id="2147483711" r:id="rId4"/>
    <p:sldMasterId id="2147483723" r:id="rId5"/>
    <p:sldMasterId id="2147483735" r:id="rId6"/>
    <p:sldMasterId id="2147483747" r:id="rId7"/>
    <p:sldMasterId id="2147483759" r:id="rId8"/>
    <p:sldMasterId id="2147483773" r:id="rId9"/>
    <p:sldMasterId id="2147483785" r:id="rId10"/>
    <p:sldMasterId id="2147483797" r:id="rId11"/>
  </p:sldMasterIdLst>
  <p:notesMasterIdLst>
    <p:notesMasterId r:id="rId108"/>
  </p:notesMasterIdLst>
  <p:sldIdLst>
    <p:sldId id="1112" r:id="rId12"/>
    <p:sldId id="1119" r:id="rId13"/>
    <p:sldId id="1011" r:id="rId14"/>
    <p:sldId id="1122" r:id="rId15"/>
    <p:sldId id="1120" r:id="rId16"/>
    <p:sldId id="1127" r:id="rId17"/>
    <p:sldId id="1121" r:id="rId18"/>
    <p:sldId id="1092" r:id="rId19"/>
    <p:sldId id="1131" r:id="rId20"/>
    <p:sldId id="1128" r:id="rId21"/>
    <p:sldId id="1129" r:id="rId22"/>
    <p:sldId id="1130" r:id="rId23"/>
    <p:sldId id="1086" r:id="rId24"/>
    <p:sldId id="1132" r:id="rId25"/>
    <p:sldId id="1024" r:id="rId26"/>
    <p:sldId id="1087" r:id="rId27"/>
    <p:sldId id="1018" r:id="rId28"/>
    <p:sldId id="1088" r:id="rId29"/>
    <p:sldId id="1019" r:id="rId30"/>
    <p:sldId id="1089" r:id="rId31"/>
    <p:sldId id="1126" r:id="rId32"/>
    <p:sldId id="1090" r:id="rId33"/>
    <p:sldId id="1021" r:id="rId34"/>
    <p:sldId id="1091" r:id="rId35"/>
    <p:sldId id="1022" r:id="rId36"/>
    <p:sldId id="1134" r:id="rId37"/>
    <p:sldId id="1125" r:id="rId38"/>
    <p:sldId id="1118" r:id="rId39"/>
    <p:sldId id="1014" r:id="rId40"/>
    <p:sldId id="894" r:id="rId41"/>
    <p:sldId id="998" r:id="rId42"/>
    <p:sldId id="906" r:id="rId43"/>
    <p:sldId id="1062" r:id="rId44"/>
    <p:sldId id="1063" r:id="rId45"/>
    <p:sldId id="1064" r:id="rId46"/>
    <p:sldId id="1115" r:id="rId47"/>
    <p:sldId id="1133" r:id="rId48"/>
    <p:sldId id="1116" r:id="rId49"/>
    <p:sldId id="1117" r:id="rId50"/>
    <p:sldId id="1033" r:id="rId51"/>
    <p:sldId id="1111" r:id="rId52"/>
    <p:sldId id="1034" r:id="rId53"/>
    <p:sldId id="1036" r:id="rId54"/>
    <p:sldId id="1037" r:id="rId55"/>
    <p:sldId id="1041" r:id="rId56"/>
    <p:sldId id="859" r:id="rId57"/>
    <p:sldId id="912" r:id="rId58"/>
    <p:sldId id="913" r:id="rId59"/>
    <p:sldId id="1065" r:id="rId60"/>
    <p:sldId id="1005" r:id="rId61"/>
    <p:sldId id="1008" r:id="rId62"/>
    <p:sldId id="915" r:id="rId63"/>
    <p:sldId id="1044" r:id="rId64"/>
    <p:sldId id="916" r:id="rId65"/>
    <p:sldId id="1085" r:id="rId66"/>
    <p:sldId id="1066" r:id="rId67"/>
    <p:sldId id="1067" r:id="rId68"/>
    <p:sldId id="1068" r:id="rId69"/>
    <p:sldId id="1069" r:id="rId70"/>
    <p:sldId id="918" r:id="rId71"/>
    <p:sldId id="919" r:id="rId72"/>
    <p:sldId id="920" r:id="rId73"/>
    <p:sldId id="1042" r:id="rId74"/>
    <p:sldId id="1049" r:id="rId75"/>
    <p:sldId id="924" r:id="rId76"/>
    <p:sldId id="1043" r:id="rId77"/>
    <p:sldId id="922" r:id="rId78"/>
    <p:sldId id="1046" r:id="rId79"/>
    <p:sldId id="1047" r:id="rId80"/>
    <p:sldId id="923" r:id="rId81"/>
    <p:sldId id="982" r:id="rId82"/>
    <p:sldId id="983" r:id="rId83"/>
    <p:sldId id="1045" r:id="rId84"/>
    <p:sldId id="926" r:id="rId85"/>
    <p:sldId id="1048" r:id="rId86"/>
    <p:sldId id="1050" r:id="rId87"/>
    <p:sldId id="928" r:id="rId88"/>
    <p:sldId id="939" r:id="rId89"/>
    <p:sldId id="940" r:id="rId90"/>
    <p:sldId id="942" r:id="rId91"/>
    <p:sldId id="944" r:id="rId92"/>
    <p:sldId id="945" r:id="rId93"/>
    <p:sldId id="946" r:id="rId94"/>
    <p:sldId id="1006" r:id="rId95"/>
    <p:sldId id="1007" r:id="rId96"/>
    <p:sldId id="947" r:id="rId97"/>
    <p:sldId id="1098" r:id="rId98"/>
    <p:sldId id="1099" r:id="rId99"/>
    <p:sldId id="951" r:id="rId100"/>
    <p:sldId id="952" r:id="rId101"/>
    <p:sldId id="953" r:id="rId102"/>
    <p:sldId id="954" r:id="rId103"/>
    <p:sldId id="956" r:id="rId104"/>
    <p:sldId id="957" r:id="rId105"/>
    <p:sldId id="1072" r:id="rId106"/>
    <p:sldId id="1061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FFFFCC"/>
    <a:srgbClr val="D4511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157" autoAdjust="0"/>
    <p:restoredTop sz="96246" autoAdjust="0"/>
  </p:normalViewPr>
  <p:slideViewPr>
    <p:cSldViewPr>
      <p:cViewPr>
        <p:scale>
          <a:sx n="66" d="100"/>
          <a:sy n="66" d="100"/>
        </p:scale>
        <p:origin x="-468" y="-420"/>
      </p:cViewPr>
      <p:guideLst>
        <p:guide orient="horz" pos="1920"/>
        <p:guide pos="29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slide" Target="slides/slide76.xml"/><Relationship Id="rId102" Type="http://schemas.openxmlformats.org/officeDocument/2006/relationships/slide" Target="slides/slide91.xml"/><Relationship Id="rId11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103" Type="http://schemas.openxmlformats.org/officeDocument/2006/relationships/slide" Target="slides/slide9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presProps" Target="presProps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9CDF3ACB-6F62-43D1-900A-D9FDE5F4C8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AC91-1050-4D0E-AA13-A52EA170DF5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E3B7D2-43A0-4B97-A626-8C171E7E606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0DAC50-AA17-4582-84A9-944284A3826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A014AC-F589-4D07-B15C-7B3EBA90DA1C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6663C-86F0-43EF-A327-FC4CEE155599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AC91-1050-4D0E-AA13-A52EA170DF57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E29AF-FA46-466B-AB29-4B25001B8D94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E9ED7-14EB-4913-80AE-EC4CDB423253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03A04-A66C-4C43-9776-583BADEC76F5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59AF9-C64E-4B1E-902A-77B56231EDF3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AC91-1050-4D0E-AA13-A52EA170DF57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AC91-1050-4D0E-AA13-A52EA170DF57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1233E-3B80-4D00-AEDC-9CD19C416192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1233E-3B80-4D00-AEDC-9CD19C416192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1233E-3B80-4D00-AEDC-9CD19C416192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CD5446-4EA5-41FF-AAF8-61CFE97350D7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8513BD-082E-43BD-87A6-C75EB8C8DE36}" type="slidenum">
              <a:rPr lang="en-US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AC91-1050-4D0E-AA13-A52EA170DF57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AC91-1050-4D0E-AA13-A52EA170DF5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AC91-1050-4D0E-AA13-A52EA170DF57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AC91-1050-4D0E-AA13-A52EA170DF57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1233E-3B80-4D00-AEDC-9CD19C416192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1233E-3B80-4D00-AEDC-9CD19C416192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05A0F-3634-4663-84E0-30295123A63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931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4931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31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31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31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31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932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932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932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34290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49323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4932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49325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7A8DA934-CD23-4607-83AF-1CF4413E4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CA1A4-4536-4F98-83FB-545627388E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E1C6-3981-49A5-9091-A175777E4A89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7B0E-0CA5-4047-ABAE-02DEF0123A11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531F-A5EE-4097-AACF-C3C2F4F2C51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03EF-B896-4C39-B37F-30C60B6CDE27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63651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2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3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4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5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6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</p:grpSp>
      <p:sp>
        <p:nvSpPr>
          <p:cNvPr id="15636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36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3659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04D0DDA3-1E12-4664-B983-49A9261AE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629C-0906-4E56-993D-4BDCACF66884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C5397-DF1E-4478-9D90-3EE0D8E4007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6003-1D19-48DD-8417-9C2D4B4BF39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9AC8-05CA-4833-AC26-FAD8FE349130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777D-1561-429A-80B5-61EBB58021D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048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866D1-ADF5-47EA-8003-DF07DC11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44F8-412C-44AB-9222-68FEF7FD4B2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E1C6-3981-49A5-9091-A175777E4A89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7B0E-0CA5-4047-ABAE-02DEF0123A11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531F-A5EE-4097-AACF-C3C2F4F2C51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03EF-B896-4C39-B37F-30C60B6CDE27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F3E5D0-50D9-4E8F-AE45-C0A60D3B9EE9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0BAA6-2FAF-4C1A-A314-9809AA822E6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D60272-E8EE-4898-835D-D6B7EA1B6D2A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2D6560-3CEC-4457-9E35-8E5EF92923F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75D471A-2B27-4011-B3B0-33F57FB2F090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6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63651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652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653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654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655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3656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636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36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3659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04D0DDA3-1E12-4664-B983-49A9261AE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E2A4-8BC8-4906-929D-90968C78FF20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88CF5C-B787-4AD8-8FBB-576765B1248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E2D983-5892-455E-80DE-D7DEE85449D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E965-F75D-40A1-B1F9-0A4309778898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C7071B-A422-4DCB-ADBD-CD351595220D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767-B4AD-466F-9EE1-90ECD689EFF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629C-0906-4E56-993D-4BDCACF668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C5397-DF1E-4478-9D90-3EE0D8E40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6003-1D19-48DD-8417-9C2D4B4BF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9AC8-05CA-4833-AC26-FAD8FE349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777D-1561-429A-80B5-61EBB58021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44F8-412C-44AB-9222-68FEF7FD4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E1C6-3981-49A5-9091-A175777E4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A98BD-B4B9-4698-AC2C-31E4623F8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7B0E-0CA5-4047-ABAE-02DEF0123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531F-A5EE-4097-AACF-C3C2F4F2C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03EF-B896-4C39-B37F-30C60B6CD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D5A15-DD98-4E06-84A4-CC8985EED6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CBB-B48C-4688-AA99-401A53C4BF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26867-E981-479C-B990-1C00008F96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463DA-9758-4977-9A58-FCAC9CABD4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F9779-67C1-45C2-BCA9-C99A5D6DCE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A063-A919-4412-A0B8-603E388762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D87F-5718-472C-969E-198112277A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7539-C49C-412F-9C30-0D1340229D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BF5D3-0594-4D90-8AFF-B8BB576B8A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58C3-CB48-408C-ABE9-3868B06DC5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F76E6-6999-4AF9-B9E9-6DAB290D2F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6" y="274649"/>
            <a:ext cx="603673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C201C-3D4C-47EC-825F-FA435D916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F3E5D0-50D9-4E8F-AE45-C0A60D3B9E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0BAA6-2FAF-4C1A-A314-9809AA822E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D60272-E8EE-4898-835D-D6B7EA1B6D2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2D6560-3CEC-4457-9E35-8E5EF9292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75D471A-2B27-4011-B3B0-33F57FB2F0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E2A4-8BC8-4906-929D-90968C78FF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BBC04-91C4-4A67-88B5-7B7368746A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88CF5C-B787-4AD8-8FBB-576765B124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E2D983-5892-455E-80DE-D7DEE85449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E965-F75D-40A1-B1F9-0A43097788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C7071B-A422-4DCB-ADBD-CD3515952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767-B4AD-466F-9EE1-90ECD689EF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63651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2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3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4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5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6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</p:grpSp>
      <p:sp>
        <p:nvSpPr>
          <p:cNvPr id="15636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36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3659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04D0DDA3-1E12-4664-B983-49A9261AE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629C-0906-4E56-993D-4BDCACF66884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C5397-DF1E-4478-9D90-3EE0D8E4007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817AD-12A3-45E8-9E0A-B2698E34D9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6003-1D19-48DD-8417-9C2D4B4BF39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9AC8-05CA-4833-AC26-FAD8FE349130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777D-1561-429A-80B5-61EBB58021D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44F8-412C-44AB-9222-68FEF7FD4B2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E1C6-3981-49A5-9091-A175777E4A89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7B0E-0CA5-4047-ABAE-02DEF0123A11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531F-A5EE-4097-AACF-C3C2F4F2C51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03EF-B896-4C39-B37F-30C60B6CDE27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63651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2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3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4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5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6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</p:grpSp>
      <p:sp>
        <p:nvSpPr>
          <p:cNvPr id="15636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36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3659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04D0DDA3-1E12-4664-B983-49A9261AE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629C-0906-4E56-993D-4BDCACF66884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FD41A-61C1-4537-97BD-DF1FF6D94E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C5397-DF1E-4478-9D90-3EE0D8E4007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6003-1D19-48DD-8417-9C2D4B4BF39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9AC8-05CA-4833-AC26-FAD8FE349130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777D-1561-429A-80B5-61EBB58021D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44F8-412C-44AB-9222-68FEF7FD4B2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E1C6-3981-49A5-9091-A175777E4A89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7B0E-0CA5-4047-ABAE-02DEF0123A11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531F-A5EE-4097-AACF-C3C2F4F2C51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03EF-B896-4C39-B37F-30C60B6CDE27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63651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2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3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4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5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6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</p:grpSp>
      <p:sp>
        <p:nvSpPr>
          <p:cNvPr id="15636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36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3659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04D0DDA3-1E12-4664-B983-49A9261AE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6D7A9-F746-47A1-93A0-EB94DEEB9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629C-0906-4E56-993D-4BDCACF66884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C5397-DF1E-4478-9D90-3EE0D8E4007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6003-1D19-48DD-8417-9C2D4B4BF39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9AC8-05CA-4833-AC26-FAD8FE349130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777D-1561-429A-80B5-61EBB58021D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44F8-412C-44AB-9222-68FEF7FD4B2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1E1C6-3981-49A5-9091-A175777E4A89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07B0E-0CA5-4047-ABAE-02DEF0123A11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4531F-A5EE-4097-AACF-C3C2F4F2C51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503EF-B896-4C39-B37F-30C60B6CDE27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21A94-44DD-4638-84E4-1C0E7DF475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4F3E5D0-50D9-4E8F-AE45-C0A60D3B9EE9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0BAA6-2FAF-4C1A-A314-9809AA822E6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D60272-E8EE-4898-835D-D6B7EA1B6D2A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62D6560-3CEC-4457-9E35-8E5EF92923F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75D471A-2B27-4011-B3B0-33F57FB2F090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E2A4-8BC8-4906-929D-90968C78FF20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88CF5C-B787-4AD8-8FBB-576765B1248B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3E2D983-5892-455E-80DE-D7DEE85449DC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7BE965-F75D-40A1-B1F9-0A4309778898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35AC3-0981-4B9A-BAEB-27450F99B4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C7071B-A422-4DCB-ADBD-CD351595220D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767-B4AD-466F-9EE1-90ECD689EFF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563651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2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3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4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5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  <p:sp>
          <p:nvSpPr>
            <p:cNvPr id="1563656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3300"/>
                </a:solidFill>
              </a:endParaRPr>
            </a:p>
          </p:txBody>
        </p:sp>
      </p:grpSp>
      <p:sp>
        <p:nvSpPr>
          <p:cNvPr id="156365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6365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63659" name="Rectangle 1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endParaRPr lang="en-US"/>
          </a:p>
        </p:txBody>
      </p:sp>
      <p:sp>
        <p:nvSpPr>
          <p:cNvPr id="1563661" name="Rectangle 1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fld id="{04D0DDA3-1E12-4664-B983-49A9261AE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9629C-0906-4E56-993D-4BDCACF66884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C5397-DF1E-4478-9D90-3EE0D8E40075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76003-1D19-48DD-8417-9C2D4B4BF39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C9AC8-05CA-4833-AC26-FAD8FE349130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777D-1561-429A-80B5-61EBB58021D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544F8-412C-44AB-9222-68FEF7FD4B2A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en-US" smtClean="0"/>
          </a:p>
        </p:txBody>
      </p:sp>
      <p:sp>
        <p:nvSpPr>
          <p:cNvPr id="1548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48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48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867AC4F3-9E80-4B3D-AA83-E63797E48C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i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285750" algn="l" rtl="0" fontAlgn="base">
        <a:spcBef>
          <a:spcPct val="20000"/>
        </a:spcBef>
        <a:spcAft>
          <a:spcPct val="0"/>
        </a:spcAft>
        <a:defRPr kumimoji="1" sz="2800">
          <a:solidFill>
            <a:schemeClr val="tx1"/>
          </a:solidFill>
          <a:latin typeface="+mn-lt"/>
        </a:defRPr>
      </a:lvl2pPr>
      <a:lvl3pPr marL="1314450" indent="-228600" algn="l" rtl="0" fontAlgn="base">
        <a:spcBef>
          <a:spcPct val="20000"/>
        </a:spcBef>
        <a:spcAft>
          <a:spcPct val="0"/>
        </a:spcAft>
        <a:defRPr kumimoji="1" sz="2400">
          <a:solidFill>
            <a:schemeClr val="tx1"/>
          </a:solidFill>
          <a:latin typeface="+mn-lt"/>
        </a:defRPr>
      </a:lvl3pPr>
      <a:lvl4pPr marL="165735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626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26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A4BE005D-B25A-4142-ADD5-78BF1C276BDC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A55E767-B4AD-466F-9EE1-90ECD689EFF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26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626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26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26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26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626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26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626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62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A4BE005D-B25A-4142-ADD5-78BF1C276B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hangingPunct="0"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hangingPunct="0"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hangingPunct="0">
              <a:defRPr/>
            </a:pPr>
            <a:fld id="{9E51E057-6A53-4F59-9C55-C20B5AE82C4E}" type="slidenum">
              <a:rPr kumimoji="1" lang="en-US" i="1">
                <a:solidFill>
                  <a:srgbClr val="000000"/>
                </a:solidFill>
                <a:latin typeface="Arial" charset="0"/>
              </a:rPr>
              <a:pPr eaLnBrk="0" hangingPunct="0">
                <a:defRPr/>
              </a:pPr>
              <a:t>‹#›</a:t>
            </a:fld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A55E767-B4AD-466F-9EE1-90ECD689EF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697" r:id="rId12"/>
    <p:sldLayoutId id="2147483698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626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26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A4BE005D-B25A-4142-ADD5-78BF1C276BDC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626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26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A4BE005D-B25A-4142-ADD5-78BF1C276BDC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626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26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A4BE005D-B25A-4142-ADD5-78BF1C276BDC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676A55">
                  <a:tint val="60000"/>
                  <a:satMod val="155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A55E767-B4AD-466F-9EE1-90ECD689EFF6}" type="slidenum">
              <a:rPr lang="en-US" smtClean="0">
                <a:solidFill>
                  <a:srgbClr val="EAEBDE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EAEBDE">
                  <a:shade val="90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626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626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15626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A4BE005D-B25A-4142-ADD5-78BF1C276BDC}" type="slidenum">
              <a:rPr lang="en-US">
                <a:solidFill>
                  <a:srgbClr val="003300"/>
                </a:solidFill>
              </a:rPr>
              <a:pPr/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2/video/Hunters.html" TargetMode="External"/><Relationship Id="rId2" Type="http://schemas.openxmlformats.org/officeDocument/2006/relationships/hyperlink" Target="http://www.d.umn.edu/cla/faculty/troufs/anth1602/video/Desert_People.html" TargetMode="External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clas.ufl.edu/users/abeltd/san.htm" TargetMode="External"/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ltilineal_evolu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.umn.edu/cla/faculty/troufs/anth4616/video/N!ai.html" TargetMode="External"/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635" y="667656"/>
            <a:ext cx="3860800" cy="5486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" name="Rectangle 2051"/>
          <p:cNvSpPr>
            <a:spLocks noChangeArrowheads="1"/>
          </p:cNvSpPr>
          <p:nvPr/>
        </p:nvSpPr>
        <p:spPr bwMode="auto">
          <a:xfrm>
            <a:off x="8064" y="0"/>
            <a:ext cx="9144000" cy="6858000"/>
          </a:xfrm>
          <a:prstGeom prst="rect">
            <a:avLst/>
          </a:prstGeom>
          <a:solidFill>
            <a:srgbClr val="D45116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eaLnBrk="0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endParaRPr kumimoji="1" lang="en-US" sz="4400" b="1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81805" y="5548086"/>
            <a:ext cx="1961847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1" lang="en-US" b="1" i="1" kern="0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Tim Roufs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900" b="1" kern="0" dirty="0" smtClean="0">
                <a:solidFill>
                  <a:srgbClr val="000000"/>
                </a:solidFill>
                <a:latin typeface="Arial" charset="0"/>
              </a:rPr>
              <a:t>© 2010</a:t>
            </a:r>
            <a:endParaRPr kumimoji="1" lang="en-US" sz="900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25096"/>
            <a:ext cx="7315200" cy="1785104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54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</a:t>
            </a:r>
            <a:endParaRPr kumimoji="1" lang="en-US" sz="54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2400300" indent="-2400300" algn="ctr" eaLnBrk="0" hangingPunct="0">
              <a:defRPr/>
            </a:pPr>
            <a:r>
              <a:rPr kumimoji="1" lang="en-US" sz="2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and</a:t>
            </a:r>
            <a:endParaRPr kumimoji="1" lang="en-US" sz="2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  <a:p>
            <a:pPr marL="2400300" indent="-2400300" algn="ctr" eaLnBrk="0" hangingPunct="0">
              <a:defRPr/>
            </a:pPr>
            <a:r>
              <a:rPr kumimoji="1" lang="en-US" sz="2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L</a:t>
            </a:r>
            <a:r>
              <a:rPr kumimoji="1" lang="en-US" sz="2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eadership</a:t>
            </a:r>
            <a:endParaRPr kumimoji="1" lang="en-US" sz="2800" b="1" i="1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442030" y="4891314"/>
            <a:ext cx="1295400" cy="8382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3900714" y="4905828"/>
            <a:ext cx="1295400" cy="51888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5667828" y="4891314"/>
            <a:ext cx="1095828" cy="44268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16200000" flipH="1">
            <a:off x="4954524" y="1862981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6200000" flipH="1">
            <a:off x="4954524" y="2243981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6200000" flipH="1">
            <a:off x="4954524" y="3321666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760560"/>
            <a:ext cx="7344228" cy="79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0" y="13144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 rot="16200000" flipH="1">
            <a:off x="4954524" y="2410895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6200000" flipH="1">
            <a:off x="4954524" y="3463182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00200" y="1722120"/>
          <a:ext cx="6477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524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Societal Level or Stage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 Means of Socio-Cultural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Integration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AutoShape 3"/>
          <p:cNvSpPr>
            <a:spLocks noChangeArrowheads="1"/>
          </p:cNvSpPr>
          <p:nvPr/>
        </p:nvSpPr>
        <p:spPr bwMode="auto">
          <a:xfrm rot="16200000" flipH="1">
            <a:off x="4954524" y="2044409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43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7869238" cy="696913"/>
          </a:xfrm>
        </p:spPr>
        <p:txBody>
          <a:bodyPr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/>
              <a:t>I.	Bands</a:t>
            </a:r>
          </a:p>
        </p:txBody>
      </p:sp>
      <p:sp>
        <p:nvSpPr>
          <p:cNvPr id="1495044" name="Text Box 4"/>
          <p:cNvSpPr txBox="1">
            <a:spLocks noChangeArrowheads="1"/>
          </p:cNvSpPr>
          <p:nvPr/>
        </p:nvSpPr>
        <p:spPr bwMode="auto">
          <a:xfrm>
            <a:off x="2743200" y="2667000"/>
            <a:ext cx="563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3200" b="1">
                <a:latin typeface="Arial" charset="0"/>
              </a:rPr>
              <a:t>the political organization of foraging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 rot="16200000" flipH="1">
            <a:off x="4954524" y="1598676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6200000" flipH="1">
            <a:off x="4954524" y="2120609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 rot="16200000" flipH="1">
            <a:off x="4954524" y="2592324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00200" y="807720"/>
          <a:ext cx="6477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524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Societal Level or Stage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 Means of Socio-Cultural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Integration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1" name="AutoShape 3"/>
          <p:cNvSpPr>
            <a:spLocks noChangeArrowheads="1"/>
          </p:cNvSpPr>
          <p:nvPr/>
        </p:nvSpPr>
        <p:spPr bwMode="auto">
          <a:xfrm rot="16200000" flipH="1">
            <a:off x="4954524" y="1130010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9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7869238" cy="696913"/>
          </a:xfrm>
        </p:spPr>
        <p:txBody>
          <a:bodyPr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II.	Tribes</a:t>
            </a:r>
          </a:p>
        </p:txBody>
      </p:sp>
      <p:sp>
        <p:nvSpPr>
          <p:cNvPr id="1488900" name="Text Box 4"/>
          <p:cNvSpPr txBox="1">
            <a:spLocks noChangeArrowheads="1"/>
          </p:cNvSpPr>
          <p:nvPr/>
        </p:nvSpPr>
        <p:spPr bwMode="auto">
          <a:xfrm>
            <a:off x="2743200" y="2667000"/>
            <a:ext cx="5638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3200" b="1" dirty="0">
                <a:latin typeface="Arial" charset="0"/>
              </a:rPr>
              <a:t>a political group that comprises several bands or lineage </a:t>
            </a:r>
            <a:r>
              <a:rPr lang="en-US" sz="3200" b="1" dirty="0" smtClean="0">
                <a:latin typeface="Arial" charset="0"/>
              </a:rPr>
              <a:t>groups</a:t>
            </a:r>
          </a:p>
          <a:p>
            <a:pPr marL="285750" indent="-285750">
              <a:buFontTx/>
              <a:buChar char="•"/>
            </a:pPr>
            <a:r>
              <a:rPr lang="en-US" sz="3200" b="1" dirty="0" smtClean="0">
                <a:latin typeface="Arial" charset="0"/>
              </a:rPr>
              <a:t>each </a:t>
            </a:r>
            <a:r>
              <a:rPr lang="en-US" sz="3200" b="1" dirty="0">
                <a:latin typeface="Arial" charset="0"/>
              </a:rPr>
              <a:t>with similar language and lifestyle </a:t>
            </a:r>
            <a:endParaRPr lang="en-US" sz="3200" b="1" dirty="0" smtClean="0">
              <a:latin typeface="Arial" charset="0"/>
            </a:endParaRPr>
          </a:p>
          <a:p>
            <a:pPr marL="285750" indent="-285750">
              <a:buFontTx/>
              <a:buChar char="•"/>
            </a:pPr>
            <a:r>
              <a:rPr lang="en-US" sz="3200" b="1" dirty="0" smtClean="0">
                <a:latin typeface="Arial" charset="0"/>
              </a:rPr>
              <a:t>and </a:t>
            </a:r>
            <a:r>
              <a:rPr lang="en-US" sz="3200" b="1" dirty="0">
                <a:latin typeface="Arial" charset="0"/>
              </a:rPr>
              <a:t>occupying a distinct territory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2999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 rot="16200000" flipH="1">
            <a:off x="4954524" y="1830323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00200" y="1431834"/>
          <a:ext cx="6477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524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Societal Level or Stage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 Means of Socio-Cultural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Integration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923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7869238" cy="696913"/>
          </a:xfrm>
        </p:spPr>
        <p:txBody>
          <a:bodyPr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III.	Chiefdoms</a:t>
            </a:r>
          </a:p>
        </p:txBody>
      </p:sp>
      <p:sp>
        <p:nvSpPr>
          <p:cNvPr id="1489924" name="Text Box 4"/>
          <p:cNvSpPr txBox="1">
            <a:spLocks noChangeArrowheads="1"/>
          </p:cNvSpPr>
          <p:nvPr/>
        </p:nvSpPr>
        <p:spPr bwMode="auto">
          <a:xfrm>
            <a:off x="2743200" y="2667000"/>
            <a:ext cx="56388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3200" b="1">
                <a:latin typeface="Arial" charset="0"/>
              </a:rPr>
              <a:t>a political unit of permanently allied tribes and villages under one recognized leader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916" y="13906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 rot="16200000" flipH="1">
            <a:off x="4954524" y="3539382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502920"/>
          <a:ext cx="6477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524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Societal Level or Stage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 Means of Socio-Cultural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Integration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947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7869238" cy="696913"/>
          </a:xfrm>
        </p:spPr>
        <p:txBody>
          <a:bodyPr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IIII.	States</a:t>
            </a:r>
          </a:p>
        </p:txBody>
      </p:sp>
      <p:sp>
        <p:nvSpPr>
          <p:cNvPr id="1490948" name="Text Box 4"/>
          <p:cNvSpPr txBox="1">
            <a:spLocks noChangeArrowheads="1"/>
          </p:cNvSpPr>
          <p:nvPr/>
        </p:nvSpPr>
        <p:spPr bwMode="auto">
          <a:xfrm>
            <a:off x="2743200" y="2667000"/>
            <a:ext cx="5638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3200" b="1" dirty="0">
                <a:latin typeface="Arial" charset="0"/>
              </a:rPr>
              <a:t>a centralized political unit encompassing many communities </a:t>
            </a:r>
            <a:endParaRPr lang="en-US" sz="3200" b="1" dirty="0" smtClean="0">
              <a:latin typeface="Arial" charset="0"/>
            </a:endParaRPr>
          </a:p>
          <a:p>
            <a:pPr marL="285750" indent="-285750">
              <a:buFontTx/>
              <a:buChar char="•"/>
            </a:pPr>
            <a:r>
              <a:rPr lang="en-US" sz="3200" b="1" dirty="0" smtClean="0">
                <a:latin typeface="Arial" charset="0"/>
              </a:rPr>
              <a:t>and </a:t>
            </a:r>
            <a:r>
              <a:rPr lang="en-US" sz="3200" b="1" dirty="0">
                <a:latin typeface="Arial" charset="0"/>
              </a:rPr>
              <a:t>possessing </a:t>
            </a:r>
            <a:r>
              <a:rPr lang="en-US" sz="3200" b="1" dirty="0" smtClean="0">
                <a:latin typeface="Arial" charset="0"/>
              </a:rPr>
              <a:t>legitimate coercive </a:t>
            </a:r>
            <a:r>
              <a:rPr lang="en-US" sz="3200" b="1" dirty="0">
                <a:latin typeface="Arial" charset="0"/>
              </a:rPr>
              <a:t>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3144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 rot="16200000" flipH="1">
            <a:off x="4954524" y="2820924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6200000" flipH="1">
            <a:off x="4954524" y="4268724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6200000" flipH="1">
            <a:off x="4954524" y="1906523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00200" y="1036320"/>
          <a:ext cx="6477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524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Societal Level or Stage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 Means of Socio-Cultural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Integration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971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7869238" cy="696913"/>
          </a:xfrm>
        </p:spPr>
        <p:txBody>
          <a:bodyPr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V.A.	Modern Folk Societies</a:t>
            </a:r>
          </a:p>
        </p:txBody>
      </p:sp>
      <p:sp>
        <p:nvSpPr>
          <p:cNvPr id="1491972" name="Text Box 4"/>
          <p:cNvSpPr txBox="1">
            <a:spLocks noChangeArrowheads="1"/>
          </p:cNvSpPr>
          <p:nvPr/>
        </p:nvSpPr>
        <p:spPr bwMode="auto">
          <a:xfrm>
            <a:off x="2743200" y="2667000"/>
            <a:ext cx="5638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3200" b="1" dirty="0">
                <a:latin typeface="Arial" charset="0"/>
              </a:rPr>
              <a:t>a social type of rural farmer associated with preindustrial </a:t>
            </a:r>
            <a:r>
              <a:rPr lang="en-US" sz="3200" b="1" dirty="0" smtClean="0">
                <a:latin typeface="Arial" charset="0"/>
              </a:rPr>
              <a:t>civilization</a:t>
            </a:r>
          </a:p>
          <a:p>
            <a:pPr marL="285750" indent="-285750">
              <a:buFontTx/>
              <a:buChar char="•"/>
            </a:pPr>
            <a:r>
              <a:rPr lang="en-US" sz="3200" b="1" dirty="0" smtClean="0">
                <a:latin typeface="Arial" charset="0"/>
              </a:rPr>
              <a:t>dominated </a:t>
            </a:r>
            <a:r>
              <a:rPr lang="en-US" sz="3200" b="1" dirty="0">
                <a:latin typeface="Arial" charset="0"/>
              </a:rPr>
              <a:t>by the city and its culture </a:t>
            </a:r>
            <a:endParaRPr lang="en-US" sz="3200" b="1" dirty="0" smtClean="0">
              <a:latin typeface="Arial" charset="0"/>
            </a:endParaRPr>
          </a:p>
          <a:p>
            <a:pPr marL="285750" indent="-285750">
              <a:buFontTx/>
              <a:buChar char="•"/>
            </a:pPr>
            <a:r>
              <a:rPr lang="en-US" sz="3200" b="1" dirty="0" smtClean="0">
                <a:latin typeface="Arial" charset="0"/>
              </a:rPr>
              <a:t>but </a:t>
            </a:r>
            <a:r>
              <a:rPr lang="en-US" sz="3200" b="1" dirty="0">
                <a:latin typeface="Arial" charset="0"/>
              </a:rPr>
              <a:t>marginal to both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3144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3"/>
          <p:cNvSpPr>
            <a:spLocks noChangeArrowheads="1"/>
          </p:cNvSpPr>
          <p:nvPr/>
        </p:nvSpPr>
        <p:spPr bwMode="auto">
          <a:xfrm rot="16200000" flipH="1">
            <a:off x="4954524" y="1554552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6200000" flipH="1">
            <a:off x="4954524" y="4432591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6200000" flipH="1">
            <a:off x="4954524" y="4802124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6200000" flipH="1">
            <a:off x="4954524" y="3336180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914400"/>
          <a:ext cx="6477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524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Societal Level or Stage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 Means of Socio-Cultural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Integration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5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7869238" cy="696913"/>
          </a:xfrm>
        </p:spPr>
        <p:txBody>
          <a:bodyPr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V.B.	Modern Microcultures</a:t>
            </a:r>
          </a:p>
        </p:txBody>
      </p:sp>
      <p:sp>
        <p:nvSpPr>
          <p:cNvPr id="1492996" name="Text Box 4"/>
          <p:cNvSpPr txBox="1">
            <a:spLocks noChangeArrowheads="1"/>
          </p:cNvSpPr>
          <p:nvPr/>
        </p:nvSpPr>
        <p:spPr bwMode="auto">
          <a:xfrm>
            <a:off x="2743200" y="2667000"/>
            <a:ext cx="5638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3200" b="1" dirty="0">
                <a:latin typeface="Arial" charset="0"/>
              </a:rPr>
              <a:t>a distinct pattern of learned and shared behavior and </a:t>
            </a:r>
            <a:r>
              <a:rPr lang="en-US" sz="3200" b="1" dirty="0" smtClean="0">
                <a:latin typeface="Arial" charset="0"/>
              </a:rPr>
              <a:t>thinking</a:t>
            </a:r>
          </a:p>
          <a:p>
            <a:pPr marL="285750" indent="-285750">
              <a:buFontTx/>
              <a:buChar char="•"/>
            </a:pPr>
            <a:r>
              <a:rPr lang="en-US" sz="3200" b="1" dirty="0" smtClean="0">
                <a:latin typeface="Arial" charset="0"/>
              </a:rPr>
              <a:t>found </a:t>
            </a:r>
            <a:r>
              <a:rPr lang="en-US" sz="3200" b="1" dirty="0">
                <a:latin typeface="Arial" charset="0"/>
              </a:rPr>
              <a:t>within larger cultures such as ethnic groups, and institutional cultures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3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6978650" cy="4268788"/>
          </a:xfrm>
        </p:spPr>
        <p:txBody>
          <a:bodyPr wrap="none"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V.B.	Modern Microcultures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V.A.	Modern Folk Societies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IIII.	States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III.	Chiefdoms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II.	Tribes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I.	Bands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9140" name="Picture 4" descr="Foragers_!Kung_Nambia_Not_Star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89088"/>
            <a:ext cx="3097213" cy="458311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0" y="3201650"/>
            <a:ext cx="7315200" cy="1446550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8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Bands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03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7869238" cy="696913"/>
          </a:xfrm>
        </p:spPr>
        <p:txBody>
          <a:bodyPr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I.	Bands</a:t>
            </a:r>
          </a:p>
        </p:txBody>
      </p:sp>
      <p:sp>
        <p:nvSpPr>
          <p:cNvPr id="1484806" name="Text Box 6"/>
          <p:cNvSpPr txBox="1">
            <a:spLocks noChangeArrowheads="1"/>
          </p:cNvSpPr>
          <p:nvPr/>
        </p:nvSpPr>
        <p:spPr bwMode="auto">
          <a:xfrm>
            <a:off x="2743200" y="2667000"/>
            <a:ext cx="5638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3200" b="1">
                <a:latin typeface="Arial" charset="0"/>
              </a:rPr>
              <a:t>the political organization of foraging groups</a:t>
            </a:r>
          </a:p>
          <a:p>
            <a:pPr marL="285750" indent="-285750">
              <a:lnSpc>
                <a:spcPct val="40000"/>
              </a:lnSpc>
              <a:buFontTx/>
              <a:buChar char="•"/>
            </a:pPr>
            <a:endParaRPr lang="en-US" sz="3200" b="1">
              <a:latin typeface="Arial" charset="0"/>
            </a:endParaRPr>
          </a:p>
          <a:p>
            <a:pPr marL="285750" indent="-285750">
              <a:buFontTx/>
              <a:buChar char="•"/>
            </a:pPr>
            <a:r>
              <a:rPr lang="en-US" sz="3200" b="1">
                <a:latin typeface="Arial" charset="0"/>
              </a:rPr>
              <a:t>small groups of households, between twenty and a few hundred people at most</a:t>
            </a:r>
          </a:p>
          <a:p>
            <a:pPr marL="285750" indent="-285750">
              <a:lnSpc>
                <a:spcPct val="50000"/>
              </a:lnSpc>
              <a:buFontTx/>
              <a:buChar char="•"/>
            </a:pPr>
            <a:endParaRPr lang="en-US" sz="3200" b="1">
              <a:latin typeface="Arial" charset="0"/>
            </a:endParaRPr>
          </a:p>
          <a:p>
            <a:pPr marL="285750" indent="-285750">
              <a:buFontTx/>
              <a:buChar char="•"/>
            </a:pPr>
            <a:r>
              <a:rPr lang="en-US" sz="3200" b="1">
                <a:latin typeface="Arial" charset="0"/>
              </a:rPr>
              <a:t>related through kinship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06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1995714"/>
            <a:ext cx="6978650" cy="4268788"/>
          </a:xfrm>
        </p:spPr>
        <p:txBody>
          <a:bodyPr wrap="none"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/>
              <a:t>V.B.	Modern </a:t>
            </a:r>
            <a:r>
              <a:rPr lang="en-US" sz="3600" b="1" dirty="0" err="1"/>
              <a:t>Microcultures</a:t>
            </a:r>
            <a:endParaRPr lang="en-US" sz="3600" b="1" dirty="0"/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/>
              <a:t>V.A.	Modern Folk Societies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/>
              <a:t>IIII.	States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/>
              <a:t>III.	Chiefdoms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/>
              <a:t>II.	Tribes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/>
              <a:t>I.	Bands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1731" grpId="0" uiExpand="1" build="p" bldLvl="2" autoUpdateAnimBg="0" rev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53884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pic>
        <p:nvPicPr>
          <p:cNvPr id="1439753" name="Picture 10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9350" y="1874838"/>
            <a:ext cx="7004050" cy="46783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 / Gathering</a:t>
            </a:r>
            <a:endParaRPr lang="en-US" sz="3600" dirty="0"/>
          </a:p>
        </p:txBody>
      </p:sp>
      <p:sp>
        <p:nvSpPr>
          <p:cNvPr id="1327107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482850"/>
            <a:ext cx="7773987" cy="1555750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buFont typeface="Wingdings" pitchFamily="2" charset="2"/>
              <a:buNone/>
            </a:pPr>
            <a:r>
              <a:rPr lang="en-US" sz="4000" b="1"/>
              <a:t>99% of human’s time has been that of a hunter-gatherer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1122" name="Picture 2" descr="hunting_worl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12479"/>
            <a:ext cx="7315200" cy="4478721"/>
          </a:xfrm>
          <a:prstGeom prst="rect">
            <a:avLst/>
          </a:prstGeom>
          <a:noFill/>
        </p:spPr>
      </p:pic>
      <p:sp>
        <p:nvSpPr>
          <p:cNvPr id="1541123" name="Text Box 3"/>
          <p:cNvSpPr txBox="1">
            <a:spLocks noChangeArrowheads="1"/>
          </p:cNvSpPr>
          <p:nvPr/>
        </p:nvSpPr>
        <p:spPr bwMode="auto">
          <a:xfrm>
            <a:off x="3143250" y="6527800"/>
            <a:ext cx="306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i="1">
                <a:solidFill>
                  <a:schemeClr val="tx2"/>
                </a:solidFill>
                <a:latin typeface="Verdana" pitchFamily="34" charset="0"/>
              </a:rPr>
              <a:t>Ascent to Civilization</a:t>
            </a:r>
            <a:r>
              <a:rPr kumimoji="1" lang="en-US" sz="1600">
                <a:solidFill>
                  <a:schemeClr val="tx2"/>
                </a:solidFill>
                <a:latin typeface="Verdana" pitchFamily="34" charset="0"/>
              </a:rPr>
              <a:t>, p. 10.</a:t>
            </a:r>
            <a:endParaRPr kumimoji="1" lang="en-US" sz="1600" i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541124" name="Text Box 4"/>
          <p:cNvSpPr txBox="1">
            <a:spLocks noChangeArrowheads="1"/>
          </p:cNvSpPr>
          <p:nvPr/>
        </p:nvSpPr>
        <p:spPr bwMode="auto">
          <a:xfrm>
            <a:off x="2590800" y="6172200"/>
            <a:ext cx="413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10, 000 B.C. – 100 % Foragers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2146" name="Picture 2" descr="hunting_worl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228600"/>
            <a:ext cx="4630738" cy="5943600"/>
          </a:xfrm>
          <a:prstGeom prst="rect">
            <a:avLst/>
          </a:prstGeom>
          <a:noFill/>
        </p:spPr>
      </p:pic>
      <p:sp>
        <p:nvSpPr>
          <p:cNvPr id="1542147" name="Text Box 3"/>
          <p:cNvSpPr txBox="1">
            <a:spLocks noChangeArrowheads="1"/>
          </p:cNvSpPr>
          <p:nvPr/>
        </p:nvSpPr>
        <p:spPr bwMode="auto">
          <a:xfrm>
            <a:off x="3143250" y="6527800"/>
            <a:ext cx="306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i="1">
                <a:solidFill>
                  <a:schemeClr val="tx2"/>
                </a:solidFill>
                <a:latin typeface="Verdana" pitchFamily="34" charset="0"/>
              </a:rPr>
              <a:t>Ascent to Civilization</a:t>
            </a:r>
            <a:r>
              <a:rPr kumimoji="1" lang="en-US" sz="1600">
                <a:solidFill>
                  <a:schemeClr val="tx2"/>
                </a:solidFill>
                <a:latin typeface="Verdana" pitchFamily="34" charset="0"/>
              </a:rPr>
              <a:t>, p. 10.</a:t>
            </a:r>
            <a:endParaRPr kumimoji="1" lang="en-US" sz="1600" i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542149" name="Text Box 5"/>
          <p:cNvSpPr txBox="1">
            <a:spLocks noChangeArrowheads="1"/>
          </p:cNvSpPr>
          <p:nvPr/>
        </p:nvSpPr>
        <p:spPr bwMode="auto">
          <a:xfrm>
            <a:off x="2895600" y="6172200"/>
            <a:ext cx="354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A.D. 1500 – 1 % Foragers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3170" name="Picture 2" descr="hunting_worl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39687"/>
            <a:ext cx="7315200" cy="4527713"/>
          </a:xfrm>
          <a:prstGeom prst="rect">
            <a:avLst/>
          </a:prstGeom>
          <a:noFill/>
        </p:spPr>
      </p:pic>
      <p:sp>
        <p:nvSpPr>
          <p:cNvPr id="1543171" name="Text Box 3"/>
          <p:cNvSpPr txBox="1">
            <a:spLocks noChangeArrowheads="1"/>
          </p:cNvSpPr>
          <p:nvPr/>
        </p:nvSpPr>
        <p:spPr bwMode="auto">
          <a:xfrm>
            <a:off x="3143250" y="6527800"/>
            <a:ext cx="3060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i="1">
                <a:solidFill>
                  <a:schemeClr val="tx2"/>
                </a:solidFill>
                <a:latin typeface="Verdana" pitchFamily="34" charset="0"/>
              </a:rPr>
              <a:t>Ascent to Civilization</a:t>
            </a:r>
            <a:r>
              <a:rPr kumimoji="1" lang="en-US" sz="1600">
                <a:solidFill>
                  <a:schemeClr val="tx2"/>
                </a:solidFill>
                <a:latin typeface="Verdana" pitchFamily="34" charset="0"/>
              </a:rPr>
              <a:t>, p. 11.</a:t>
            </a:r>
            <a:endParaRPr kumimoji="1" lang="en-US" sz="1600" i="1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543172" name="Text Box 4"/>
          <p:cNvSpPr txBox="1">
            <a:spLocks noChangeArrowheads="1"/>
          </p:cNvSpPr>
          <p:nvPr/>
        </p:nvSpPr>
        <p:spPr bwMode="auto">
          <a:xfrm>
            <a:off x="2530475" y="6172200"/>
            <a:ext cx="432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A.D. 1982 – &lt; 0.001 % Foragers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661886" y="2968170"/>
            <a:ext cx="304800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0" y="1314450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 rot="16200000" flipH="1">
            <a:off x="4954524" y="2410895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16200000" flipH="1">
            <a:off x="4954524" y="3463182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00200" y="1722120"/>
          <a:ext cx="6477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524000"/>
                <a:gridCol w="15240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Societal Level or Stage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 Means of Socio-Cultural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Integration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Major</a:t>
                      </a:r>
                    </a:p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Characteristics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Examples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4" name="AutoShape 3"/>
          <p:cNvSpPr>
            <a:spLocks noChangeArrowheads="1"/>
          </p:cNvSpPr>
          <p:nvPr/>
        </p:nvSpPr>
        <p:spPr bwMode="auto">
          <a:xfrm rot="16200000" flipH="1">
            <a:off x="4954524" y="2044409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0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 rot="16200000" flipH="1">
            <a:off x="4954524" y="1862981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16200000" flipH="1">
            <a:off x="4958154" y="2225837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6200000" flipH="1">
            <a:off x="4954524" y="3267240"/>
            <a:ext cx="301752" cy="1828800"/>
          </a:xfrm>
          <a:prstGeom prst="downArrow">
            <a:avLst>
              <a:gd name="adj1" fmla="val 50000"/>
              <a:gd name="adj2" fmla="val 143750"/>
            </a:avLst>
          </a:prstGeom>
          <a:solidFill>
            <a:srgbClr val="D4511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66800" y="1995714"/>
            <a:ext cx="7320209" cy="3960636"/>
          </a:xfrm>
        </p:spPr>
        <p:txBody>
          <a:bodyPr wrap="none"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>
                <a:solidFill>
                  <a:srgbClr val="FFC000"/>
                </a:solidFill>
              </a:rPr>
              <a:t>V.B.	Modern </a:t>
            </a:r>
            <a:r>
              <a:rPr lang="en-US" sz="3600" b="1" dirty="0" err="1">
                <a:solidFill>
                  <a:srgbClr val="FFC000"/>
                </a:solidFill>
              </a:rPr>
              <a:t>Microcultures</a:t>
            </a:r>
            <a:endParaRPr lang="en-US" sz="3600" b="1" dirty="0">
              <a:solidFill>
                <a:srgbClr val="FFC000"/>
              </a:solidFill>
            </a:endParaRP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>
                <a:solidFill>
                  <a:srgbClr val="FFC000"/>
                </a:solidFill>
              </a:rPr>
              <a:t>V.A.	Modern Folk Societies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>
                <a:solidFill>
                  <a:srgbClr val="FFC000"/>
                </a:solidFill>
              </a:rPr>
              <a:t>IIII.	States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>
                <a:solidFill>
                  <a:srgbClr val="FFC000"/>
                </a:solidFill>
              </a:rPr>
              <a:t>III.	Chiefdoms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>
                <a:solidFill>
                  <a:srgbClr val="FFC000"/>
                </a:solidFill>
              </a:rPr>
              <a:t>II.	Tribes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 dirty="0">
                <a:solidFill>
                  <a:srgbClr val="FFC000"/>
                </a:solidFill>
              </a:rPr>
              <a:t>I.	Bands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191000" y="5182648"/>
            <a:ext cx="3982356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“Savagery”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76914" y="4344448"/>
            <a:ext cx="426720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“Barbarism”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857172" y="3367314"/>
            <a:ext cx="4572000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1" indent="-457200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“Civilization”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05283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3165475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Until the mid-1980s the !Kung model of the foraging lifeway dominated the band paradigm</a:t>
            </a:r>
          </a:p>
          <a:p>
            <a:pPr marL="0" indent="0" algn="ctr">
              <a:buFont typeface="Wingdings" pitchFamily="2" charset="2"/>
              <a:buNone/>
            </a:pPr>
            <a:endParaRPr lang="en-US" sz="4000" b="1"/>
          </a:p>
          <a:p>
            <a:pPr marL="0" indent="0" algn="ctr">
              <a:buFont typeface="Wingdings" pitchFamily="2" charset="2"/>
              <a:buNone/>
            </a:pPr>
            <a:r>
              <a:rPr lang="en-US" sz="2800"/>
              <a:t>(</a:t>
            </a:r>
            <a:r>
              <a:rPr lang="en-US" sz="2800" i="1"/>
              <a:t>Science</a:t>
            </a:r>
            <a:r>
              <a:rPr lang="en-US" sz="2800"/>
              <a:t>, May 1988)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59907" name="Picture 3" descr="!Kung_Kalahari_HuntGather_Dist_K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463550"/>
            <a:ext cx="8839200" cy="5899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Text Box 2"/>
          <p:cNvSpPr txBox="1">
            <a:spLocks noChangeArrowheads="1"/>
          </p:cNvSpPr>
          <p:nvPr/>
        </p:nvSpPr>
        <p:spPr bwMode="auto">
          <a:xfrm>
            <a:off x="7570788" y="6616700"/>
            <a:ext cx="11953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i="1">
                <a:latin typeface="Book Antiqua" pitchFamily="18" charset="0"/>
              </a:rPr>
              <a:t>Map 12-3</a:t>
            </a:r>
            <a:endParaRPr lang="en-US" altLang="en-US"/>
          </a:p>
        </p:txBody>
      </p:sp>
      <p:pic>
        <p:nvPicPr>
          <p:cNvPr id="1506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47850"/>
            <a:ext cx="4705350" cy="4705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0835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1920875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Anthropologists no longer take the !Kung as </a:t>
            </a:r>
            <a:r>
              <a:rPr lang="en-US" sz="4000" b="1" i="1"/>
              <a:t>the</a:t>
            </a:r>
            <a:r>
              <a:rPr lang="en-US" sz="4000" b="1"/>
              <a:t>  model of pre-agricultural band societies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09379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3090863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Anthropologists now recognize a much greater variability among foraging bands</a:t>
            </a:r>
          </a:p>
          <a:p>
            <a:pPr marL="0" indent="0" algn="ctr">
              <a:buFont typeface="Wingdings" pitchFamily="2" charset="2"/>
              <a:buNone/>
            </a:pPr>
            <a:endParaRPr lang="en-US" sz="4000" b="1"/>
          </a:p>
          <a:p>
            <a:pPr marL="0" indent="0" algn="ctr">
              <a:buFont typeface="Wingdings" pitchFamily="2" charset="2"/>
              <a:buNone/>
            </a:pPr>
            <a:r>
              <a:rPr lang="en-US" sz="2400"/>
              <a:t>(</a:t>
            </a:r>
            <a:r>
              <a:rPr lang="en-US" sz="2400" i="1"/>
              <a:t>Science</a:t>
            </a:r>
            <a:r>
              <a:rPr lang="en-US" sz="2400"/>
              <a:t>, May 1988)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4191000"/>
            <a:ext cx="7696200" cy="838200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3200" b="1"/>
              <a:t>But </a:t>
            </a:r>
            <a:r>
              <a:rPr lang="en-US" sz="3200" b="1" i="1"/>
              <a:t>The Desert People </a:t>
            </a:r>
            <a:r>
              <a:rPr lang="en-US" sz="3200" i="1"/>
              <a:t>are </a:t>
            </a:r>
            <a:r>
              <a:rPr lang="en-US" sz="3200" b="1" i="1"/>
              <a:t>not</a:t>
            </a:r>
            <a:r>
              <a:rPr lang="en-US" sz="3200" b="1"/>
              <a:t> hunters</a:t>
            </a:r>
            <a:endParaRPr lang="en-US" sz="3200" b="1" i="1"/>
          </a:p>
        </p:txBody>
      </p:sp>
      <p:sp>
        <p:nvSpPr>
          <p:cNvPr id="15134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9750" y="2667000"/>
            <a:ext cx="8215313" cy="914400"/>
          </a:xfrm>
        </p:spPr>
        <p:txBody>
          <a:bodyPr>
            <a:normAutofit fontScale="925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3200" b="1" i="1"/>
              <a:t>The Hunters are</a:t>
            </a:r>
            <a:r>
              <a:rPr lang="en-US" sz="3200" b="1"/>
              <a:t> hunters, for example . . .</a:t>
            </a:r>
            <a:endParaRPr lang="en-US" sz="3200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347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091" name="Picture 3" descr="24_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2175" y="228600"/>
            <a:ext cx="481965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8613" y="1941513"/>
            <a:ext cx="40243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i="1">
                <a:hlinkClick r:id="rId2"/>
              </a:rPr>
              <a:t>The Desert People</a:t>
            </a:r>
            <a:endParaRPr lang="en-US" sz="2400" b="1" i="1"/>
          </a:p>
          <a:p>
            <a:endParaRPr lang="en-US" b="1" i="1"/>
          </a:p>
          <a:p>
            <a:r>
              <a:rPr lang="en-US" sz="3200"/>
              <a:t>Pfeiffer, Ch. 15</a:t>
            </a:r>
          </a:p>
        </p:txBody>
      </p:sp>
      <p:sp>
        <p:nvSpPr>
          <p:cNvPr id="13332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13263" y="1941513"/>
            <a:ext cx="40243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i="1">
                <a:hlinkClick r:id="rId3"/>
              </a:rPr>
              <a:t>The Hunters</a:t>
            </a:r>
            <a:endParaRPr lang="en-US" sz="2400" b="1" i="1"/>
          </a:p>
          <a:p>
            <a:endParaRPr lang="en-US" i="1"/>
          </a:p>
          <a:p>
            <a:r>
              <a:rPr lang="en-US" sz="3200"/>
              <a:t>Pfeiffer, Ch.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 / Gathering</a:t>
            </a:r>
            <a:endParaRPr lang="en-US" sz="3600" dirty="0"/>
          </a:p>
        </p:txBody>
      </p:sp>
      <p:sp>
        <p:nvSpPr>
          <p:cNvPr id="133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8613" y="1941513"/>
            <a:ext cx="40243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i="1"/>
              <a:t>The Desert People</a:t>
            </a:r>
          </a:p>
          <a:p>
            <a:endParaRPr lang="en-US" i="1"/>
          </a:p>
          <a:p>
            <a:r>
              <a:rPr lang="en-US" sz="3200" b="1"/>
              <a:t>Australian “aborigines”</a:t>
            </a:r>
          </a:p>
        </p:txBody>
      </p:sp>
      <p:sp>
        <p:nvSpPr>
          <p:cNvPr id="13353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13263" y="1941513"/>
            <a:ext cx="4024312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i="1"/>
              <a:t>The Hunters</a:t>
            </a:r>
          </a:p>
          <a:p>
            <a:pPr>
              <a:lnSpc>
                <a:spcPct val="90000"/>
              </a:lnSpc>
            </a:pPr>
            <a:endParaRPr lang="en-US" i="1"/>
          </a:p>
          <a:p>
            <a:pPr>
              <a:lnSpc>
                <a:spcPct val="130000"/>
              </a:lnSpc>
            </a:pPr>
            <a:r>
              <a:rPr lang="en-US" sz="3200" b="1"/>
              <a:t>“Bushmen”</a:t>
            </a:r>
          </a:p>
          <a:p>
            <a:pPr>
              <a:lnSpc>
                <a:spcPct val="130000"/>
              </a:lnSpc>
            </a:pPr>
            <a:r>
              <a:rPr lang="en-US" sz="3200" b="1"/>
              <a:t>!Kung San</a:t>
            </a:r>
          </a:p>
          <a:p>
            <a:pPr>
              <a:lnSpc>
                <a:spcPct val="130000"/>
              </a:lnSpc>
            </a:pPr>
            <a:r>
              <a:rPr lang="en-US" sz="3200" b="1"/>
              <a:t>Khoisan</a:t>
            </a:r>
          </a:p>
          <a:p>
            <a:pPr>
              <a:lnSpc>
                <a:spcPct val="130000"/>
              </a:lnSpc>
            </a:pPr>
            <a:r>
              <a:rPr lang="en-US" sz="3200" b="1" i="1"/>
              <a:t>zhun/twasi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r>
              <a:rPr lang="en-US" sz="2800"/>
              <a:t>(“ourselves”)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300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057400"/>
            <a:ext cx="3810000" cy="3810000"/>
          </a:xfrm>
          <a:prstGeom prst="rect">
            <a:avLst/>
          </a:prstGeom>
          <a:noFill/>
        </p:spPr>
      </p:pic>
      <p:pic>
        <p:nvPicPr>
          <p:cNvPr id="1550339" name="Picture 3" descr="map-austral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3962400" cy="3779838"/>
          </a:xfrm>
          <a:prstGeom prst="rect">
            <a:avLst/>
          </a:prstGeom>
          <a:noFill/>
        </p:spPr>
      </p:pic>
      <p:sp>
        <p:nvSpPr>
          <p:cNvPr id="1550340" name="Text Box 4"/>
          <p:cNvSpPr txBox="1">
            <a:spLocks noChangeArrowheads="1"/>
          </p:cNvSpPr>
          <p:nvPr/>
        </p:nvSpPr>
        <p:spPr bwMode="auto">
          <a:xfrm>
            <a:off x="679450" y="6075363"/>
            <a:ext cx="32067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Aborigines of the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Western Australian Desert</a:t>
            </a:r>
          </a:p>
        </p:txBody>
      </p:sp>
      <p:sp>
        <p:nvSpPr>
          <p:cNvPr id="1550341" name="Text Box 5"/>
          <p:cNvSpPr txBox="1">
            <a:spLocks noChangeArrowheads="1"/>
          </p:cNvSpPr>
          <p:nvPr/>
        </p:nvSpPr>
        <p:spPr bwMode="auto">
          <a:xfrm>
            <a:off x="5678488" y="6075363"/>
            <a:ext cx="20875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!Kung San of the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Kalahari Desert</a:t>
            </a:r>
          </a:p>
        </p:txBody>
      </p:sp>
      <p:pic>
        <p:nvPicPr>
          <p:cNvPr id="1550342" name="Picture 6" descr="map-Kalaha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057400"/>
            <a:ext cx="3810000" cy="3810000"/>
          </a:xfrm>
          <a:prstGeom prst="rect">
            <a:avLst/>
          </a:prstGeom>
          <a:noFill/>
        </p:spPr>
      </p:pic>
      <p:sp>
        <p:nvSpPr>
          <p:cNvPr id="1550343" name="Oval 7"/>
          <p:cNvSpPr>
            <a:spLocks noChangeArrowheads="1"/>
          </p:cNvSpPr>
          <p:nvPr/>
        </p:nvSpPr>
        <p:spPr bwMode="auto">
          <a:xfrm rot="-421251">
            <a:off x="704850" y="3048000"/>
            <a:ext cx="1047750" cy="858838"/>
          </a:xfrm>
          <a:prstGeom prst="ellips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endParaRPr kumimoji="1" lang="en-US" sz="3200" b="1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550344" name="Rectangle 8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Hunting / Gathering</a:t>
            </a:r>
          </a:p>
        </p:txBody>
      </p:sp>
      <p:sp>
        <p:nvSpPr>
          <p:cNvPr id="1550345" name="Rectangle 9"/>
          <p:cNvSpPr>
            <a:spLocks noChangeArrowheads="1"/>
          </p:cNvSpPr>
          <p:nvPr/>
        </p:nvSpPr>
        <p:spPr bwMode="auto">
          <a:xfrm>
            <a:off x="304800" y="1790700"/>
            <a:ext cx="8610600" cy="304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50346" name="Rectangle 10"/>
          <p:cNvSpPr>
            <a:spLocks noChangeArrowheads="1"/>
          </p:cNvSpPr>
          <p:nvPr/>
        </p:nvSpPr>
        <p:spPr bwMode="auto">
          <a:xfrm>
            <a:off x="8610600" y="1981200"/>
            <a:ext cx="152400" cy="4876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0347" name="Oval 11"/>
          <p:cNvSpPr>
            <a:spLocks noChangeArrowheads="1"/>
          </p:cNvSpPr>
          <p:nvPr/>
        </p:nvSpPr>
        <p:spPr bwMode="auto">
          <a:xfrm rot="-1368864">
            <a:off x="5897563" y="1381125"/>
            <a:ext cx="1524000" cy="2327275"/>
          </a:xfrm>
          <a:prstGeom prst="ellips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0348" name="Rectangle 12"/>
          <p:cNvSpPr>
            <a:spLocks noChangeArrowheads="1"/>
          </p:cNvSpPr>
          <p:nvPr/>
        </p:nvSpPr>
        <p:spPr bwMode="auto">
          <a:xfrm>
            <a:off x="4762500" y="1752600"/>
            <a:ext cx="152400" cy="441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50349" name="Text Box 13"/>
          <p:cNvSpPr txBox="1">
            <a:spLocks noChangeArrowheads="1"/>
          </p:cNvSpPr>
          <p:nvPr/>
        </p:nvSpPr>
        <p:spPr bwMode="auto">
          <a:xfrm>
            <a:off x="7924800" y="6583363"/>
            <a:ext cx="11953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200" i="1">
                <a:latin typeface="Book Antiqua" pitchFamily="18" charset="0"/>
              </a:rPr>
              <a:t>Map 12-3</a:t>
            </a:r>
            <a:endParaRPr lang="en-US" altLang="en-US"/>
          </a:p>
        </p:txBody>
      </p:sp>
      <p:sp>
        <p:nvSpPr>
          <p:cNvPr id="1550350" name="Rectangle 14"/>
          <p:cNvSpPr>
            <a:spLocks noChangeArrowheads="1"/>
          </p:cNvSpPr>
          <p:nvPr/>
        </p:nvSpPr>
        <p:spPr bwMode="auto">
          <a:xfrm>
            <a:off x="304800" y="5791200"/>
            <a:ext cx="8534400" cy="228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3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687" y="547914"/>
            <a:ext cx="451928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868056" y="1110342"/>
            <a:ext cx="1524000" cy="3810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72114" y="5105400"/>
            <a:ext cx="1524000" cy="3810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0" y="5105400"/>
            <a:ext cx="3048000" cy="4061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Multilinear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471886" y="1008744"/>
            <a:ext cx="2777670" cy="764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Unilinear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Evolution</a:t>
            </a:r>
          </a:p>
          <a:p>
            <a:pPr marL="0" marR="0" lvl="1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(19</a:t>
            </a:r>
            <a:r>
              <a:rPr lang="en-US" sz="1800" baseline="30000" dirty="0" smtClean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Century Evolution)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75544" y="794658"/>
            <a:ext cx="1600200" cy="10074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“Civilization”</a:t>
            </a:r>
          </a:p>
          <a:p>
            <a:pPr marL="0" lvl="1" algn="ctr" defTabSz="120015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“Barbarism</a:t>
            </a:r>
            <a:r>
              <a:rPr lang="en-US" sz="1600" b="1" dirty="0" smtClean="0">
                <a:solidFill>
                  <a:srgbClr val="000000"/>
                </a:solidFill>
              </a:rPr>
              <a:t>”</a:t>
            </a:r>
          </a:p>
          <a:p>
            <a:pPr marL="0" lvl="1" algn="ctr" defTabSz="120015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“Savagery”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0227" name="Picture 10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828800"/>
            <a:ext cx="3810000" cy="3810000"/>
          </a:xfrm>
          <a:prstGeom prst="rect">
            <a:avLst/>
          </a:prstGeom>
          <a:noFill/>
        </p:spPr>
      </p:pic>
      <p:pic>
        <p:nvPicPr>
          <p:cNvPr id="1460228" name="Picture 1028" descr="map-australi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58963"/>
            <a:ext cx="3962400" cy="3779837"/>
          </a:xfrm>
          <a:prstGeom prst="rect">
            <a:avLst/>
          </a:prstGeom>
          <a:noFill/>
        </p:spPr>
      </p:pic>
      <p:sp>
        <p:nvSpPr>
          <p:cNvPr id="1460229" name="Text Box 1029"/>
          <p:cNvSpPr txBox="1">
            <a:spLocks noChangeArrowheads="1"/>
          </p:cNvSpPr>
          <p:nvPr/>
        </p:nvSpPr>
        <p:spPr bwMode="auto">
          <a:xfrm>
            <a:off x="762000" y="623888"/>
            <a:ext cx="3279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 b="1">
                <a:latin typeface="Verdana" pitchFamily="34" charset="0"/>
              </a:rPr>
              <a:t>desert dwellers</a:t>
            </a:r>
          </a:p>
        </p:txBody>
      </p:sp>
      <p:sp>
        <p:nvSpPr>
          <p:cNvPr id="1460230" name="Text Box 1030"/>
          <p:cNvSpPr txBox="1">
            <a:spLocks noChangeArrowheads="1"/>
          </p:cNvSpPr>
          <p:nvPr/>
        </p:nvSpPr>
        <p:spPr bwMode="auto">
          <a:xfrm>
            <a:off x="679450" y="5770563"/>
            <a:ext cx="32067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Aborigines of the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Western Australian Desert</a:t>
            </a:r>
          </a:p>
        </p:txBody>
      </p:sp>
      <p:sp>
        <p:nvSpPr>
          <p:cNvPr id="1460231" name="Text Box 1031"/>
          <p:cNvSpPr txBox="1">
            <a:spLocks noChangeArrowheads="1"/>
          </p:cNvSpPr>
          <p:nvPr/>
        </p:nvSpPr>
        <p:spPr bwMode="auto">
          <a:xfrm>
            <a:off x="5678488" y="5770563"/>
            <a:ext cx="20875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!Kung San of the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Kalahari Desert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300" name="Picture 1028" descr="map-austral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58963"/>
            <a:ext cx="3962400" cy="3779837"/>
          </a:xfrm>
          <a:prstGeom prst="rect">
            <a:avLst/>
          </a:prstGeom>
          <a:noFill/>
        </p:spPr>
      </p:pic>
      <p:sp>
        <p:nvSpPr>
          <p:cNvPr id="1463301" name="Text Box 1029"/>
          <p:cNvSpPr txBox="1">
            <a:spLocks noChangeArrowheads="1"/>
          </p:cNvSpPr>
          <p:nvPr/>
        </p:nvSpPr>
        <p:spPr bwMode="auto">
          <a:xfrm>
            <a:off x="762000" y="623888"/>
            <a:ext cx="3279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 b="1">
                <a:latin typeface="Verdana" pitchFamily="34" charset="0"/>
              </a:rPr>
              <a:t>desert dwellers</a:t>
            </a:r>
          </a:p>
        </p:txBody>
      </p:sp>
      <p:sp>
        <p:nvSpPr>
          <p:cNvPr id="1463302" name="Text Box 1030"/>
          <p:cNvSpPr txBox="1">
            <a:spLocks noChangeArrowheads="1"/>
          </p:cNvSpPr>
          <p:nvPr/>
        </p:nvSpPr>
        <p:spPr bwMode="auto">
          <a:xfrm>
            <a:off x="679450" y="5770563"/>
            <a:ext cx="320675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Aborigines of the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Western Australian Desert</a:t>
            </a:r>
          </a:p>
        </p:txBody>
      </p:sp>
      <p:sp>
        <p:nvSpPr>
          <p:cNvPr id="1463303" name="Text Box 1031"/>
          <p:cNvSpPr txBox="1">
            <a:spLocks noChangeArrowheads="1"/>
          </p:cNvSpPr>
          <p:nvPr/>
        </p:nvSpPr>
        <p:spPr bwMode="auto">
          <a:xfrm>
            <a:off x="5678488" y="5770563"/>
            <a:ext cx="2087562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!Kung San of the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1600" b="1">
                <a:latin typeface="Verdana" pitchFamily="34" charset="0"/>
              </a:rPr>
              <a:t>Kalahari Desert</a:t>
            </a:r>
          </a:p>
        </p:txBody>
      </p:sp>
      <p:pic>
        <p:nvPicPr>
          <p:cNvPr id="1463304" name="Picture 1032" descr="map-Kalah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831975"/>
            <a:ext cx="3730625" cy="37306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8613" y="1941513"/>
            <a:ext cx="40243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/>
              <a:t>The Desert People</a:t>
            </a:r>
          </a:p>
          <a:p>
            <a:endParaRPr lang="en-US" sz="3200" i="1"/>
          </a:p>
          <a:p>
            <a:r>
              <a:rPr lang="en-US" sz="3600" b="1"/>
              <a:t>simple material culture</a:t>
            </a:r>
          </a:p>
        </p:txBody>
      </p:sp>
      <p:sp>
        <p:nvSpPr>
          <p:cNvPr id="13373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13263" y="1941513"/>
            <a:ext cx="4024312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/>
              <a:t>The Hunters</a:t>
            </a:r>
          </a:p>
          <a:p>
            <a:endParaRPr lang="en-US" i="1"/>
          </a:p>
          <a:p>
            <a:r>
              <a:rPr lang="en-US" sz="3600" b="1"/>
              <a:t>simple material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9" name="Rectangle 5"/>
          <p:cNvSpPr>
            <a:spLocks noChangeArrowheads="1"/>
          </p:cNvSpPr>
          <p:nvPr/>
        </p:nvSpPr>
        <p:spPr bwMode="auto">
          <a:xfrm>
            <a:off x="838200" y="2667000"/>
            <a:ext cx="8305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3200" b="1">
                <a:latin typeface="Verdana" pitchFamily="34" charset="0"/>
              </a:rPr>
              <a:t>The households come together </a:t>
            </a:r>
            <a:br>
              <a:rPr kumimoji="1" lang="en-US" sz="3200" b="1">
                <a:latin typeface="Verdana" pitchFamily="34" charset="0"/>
              </a:rPr>
            </a:br>
            <a:r>
              <a:rPr kumimoji="1" lang="en-US" sz="3200" b="1">
                <a:latin typeface="Verdana" pitchFamily="34" charset="0"/>
              </a:rPr>
              <a:t>at certain times of the year, depending on their foraging patterns and ritual schedule</a:t>
            </a:r>
            <a:br>
              <a:rPr kumimoji="1" lang="en-US" sz="3200" b="1">
                <a:latin typeface="Verdana" pitchFamily="34" charset="0"/>
              </a:rPr>
            </a:br>
            <a:endParaRPr kumimoji="1" lang="en-US" sz="3200" b="1">
              <a:latin typeface="Verdana" pitchFamily="34" charset="0"/>
            </a:endParaRP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3939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81275"/>
            <a:ext cx="7773987" cy="2676525"/>
          </a:xfr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None/>
              <a:tabLst>
                <a:tab pos="342900" algn="l"/>
              </a:tabLst>
            </a:pPr>
            <a:r>
              <a:rPr lang="en-US" sz="4000" b="1"/>
              <a:t>Moving puts a premium </a:t>
            </a:r>
          </a:p>
          <a:p>
            <a:pPr marL="285750" indent="-285750" algn="ctr">
              <a:buFont typeface="Wingdings" pitchFamily="2" charset="2"/>
              <a:buNone/>
              <a:tabLst>
                <a:tab pos="342900" algn="l"/>
              </a:tabLst>
            </a:pPr>
            <a:r>
              <a:rPr lang="en-US" sz="4000" b="1"/>
              <a:t>on multi-purpose tools</a:t>
            </a:r>
          </a:p>
          <a:p>
            <a:pPr marL="285750" indent="-285750" algn="ctr">
              <a:buFont typeface="Wingdings" pitchFamily="2" charset="2"/>
              <a:buNone/>
              <a:tabLst>
                <a:tab pos="342900" algn="l"/>
              </a:tabLst>
            </a:pPr>
            <a:endParaRPr lang="en-US" b="1"/>
          </a:p>
          <a:p>
            <a:pPr marL="285750" indent="-285750" algn="ctr">
              <a:tabLst>
                <a:tab pos="342900" algn="l"/>
              </a:tabLst>
            </a:pPr>
            <a:r>
              <a:rPr lang="en-US" b="1"/>
              <a:t>e.g., digging stick, blade tools . . .</a:t>
            </a:r>
            <a:r>
              <a:rPr lang="en-US" sz="3600" b="1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 / Gathering</a:t>
            </a:r>
            <a:endParaRPr lang="en-US" sz="3600" dirty="0"/>
          </a:p>
        </p:txBody>
      </p:sp>
      <p:sp>
        <p:nvSpPr>
          <p:cNvPr id="1606659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3140075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While foraging groups are usually bilineal in descent and inheritance, some early hunting groups may have been  patrilineal bands . .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Hunting / Gathering</a:t>
            </a:r>
          </a:p>
        </p:txBody>
      </p:sp>
      <p:sp>
        <p:nvSpPr>
          <p:cNvPr id="1555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285750" indent="57150"/>
            <a:r>
              <a:rPr lang="en-US" sz="2400" b="1" i="1"/>
              <a:t>The Desert People</a:t>
            </a:r>
          </a:p>
          <a:p>
            <a:pPr marL="285750" indent="57150"/>
            <a:endParaRPr lang="en-US" i="1"/>
          </a:p>
          <a:p>
            <a:pPr marL="285750" indent="57150"/>
            <a:r>
              <a:rPr lang="en-US" b="1"/>
              <a:t>“band” society</a:t>
            </a:r>
          </a:p>
        </p:txBody>
      </p:sp>
      <p:sp>
        <p:nvSpPr>
          <p:cNvPr id="1555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828800"/>
            <a:ext cx="3810000" cy="4114800"/>
          </a:xfrm>
        </p:spPr>
        <p:txBody>
          <a:bodyPr/>
          <a:lstStyle/>
          <a:p>
            <a:pPr marL="285750" indent="57150"/>
            <a:r>
              <a:rPr lang="en-US" sz="2400" b="1" i="1"/>
              <a:t>The Hunters</a:t>
            </a:r>
          </a:p>
          <a:p>
            <a:pPr marL="285750" indent="57150"/>
            <a:endParaRPr lang="en-US" i="1"/>
          </a:p>
          <a:p>
            <a:pPr marL="285750" indent="57150"/>
            <a:r>
              <a:rPr lang="en-US" b="1"/>
              <a:t>“band” society</a:t>
            </a:r>
          </a:p>
          <a:p>
            <a:pPr marL="285750" indent="57150"/>
            <a:endParaRPr lang="en-US" b="1"/>
          </a:p>
        </p:txBody>
      </p:sp>
      <p:sp>
        <p:nvSpPr>
          <p:cNvPr id="1555461" name="Text Box 5"/>
          <p:cNvSpPr txBox="1">
            <a:spLocks noChangeArrowheads="1"/>
          </p:cNvSpPr>
          <p:nvPr/>
        </p:nvSpPr>
        <p:spPr bwMode="auto">
          <a:xfrm>
            <a:off x="1243013" y="4857750"/>
            <a:ext cx="66055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latin typeface="Arial" charset="0"/>
              </a:rPr>
              <a:t>and many hunting band societies</a:t>
            </a:r>
          </a:p>
          <a:p>
            <a:pPr algn="ctr" eaLnBrk="0" hangingPunct="0"/>
            <a:r>
              <a:rPr lang="en-US" sz="3200" b="1">
                <a:latin typeface="Arial" charset="0"/>
              </a:rPr>
              <a:t>are still patrilineal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46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15208"/>
            <a:ext cx="7315200" cy="4123592"/>
          </a:xfrm>
          <a:prstGeom prst="rect">
            <a:avLst/>
          </a:prstGeom>
          <a:noFill/>
        </p:spPr>
      </p:pic>
      <p:sp>
        <p:nvSpPr>
          <p:cNvPr id="1556483" name="Text Box 3"/>
          <p:cNvSpPr txBox="1">
            <a:spLocks noChangeArrowheads="1"/>
          </p:cNvSpPr>
          <p:nvPr/>
        </p:nvSpPr>
        <p:spPr bwMode="auto">
          <a:xfrm>
            <a:off x="2971800" y="6229350"/>
            <a:ext cx="327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b="1">
                <a:latin typeface="Verdana" pitchFamily="34" charset="0"/>
              </a:rPr>
              <a:t>patrilineal kinship</a:t>
            </a:r>
          </a:p>
        </p:txBody>
      </p:sp>
      <p:sp>
        <p:nvSpPr>
          <p:cNvPr id="1556484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Hunting / Gathering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Hunting / Gathering</a:t>
            </a:r>
          </a:p>
        </p:txBody>
      </p:sp>
      <p:pic>
        <p:nvPicPr>
          <p:cNvPr id="1557507" name="Picture 3" descr="Patrilineal_Desc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46289"/>
            <a:ext cx="7315200" cy="3566445"/>
          </a:xfrm>
          <a:prstGeom prst="rect">
            <a:avLst/>
          </a:prstGeom>
          <a:noFill/>
        </p:spPr>
      </p:pic>
      <p:sp>
        <p:nvSpPr>
          <p:cNvPr id="1557508" name="Text Box 4"/>
          <p:cNvSpPr txBox="1">
            <a:spLocks noChangeArrowheads="1"/>
          </p:cNvSpPr>
          <p:nvPr/>
        </p:nvSpPr>
        <p:spPr bwMode="auto">
          <a:xfrm>
            <a:off x="2971800" y="6229350"/>
            <a:ext cx="327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b="1">
                <a:latin typeface="Verdana" pitchFamily="34" charset="0"/>
              </a:rPr>
              <a:t>patrilineal kinship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Hunting / Gathering</a:t>
            </a:r>
          </a:p>
        </p:txBody>
      </p:sp>
      <p:pic>
        <p:nvPicPr>
          <p:cNvPr id="1558531" name="Picture 3" descr="Extend_Household-Forms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4572000" cy="4157663"/>
          </a:xfrm>
          <a:prstGeom prst="rect">
            <a:avLst/>
          </a:prstGeom>
          <a:noFill/>
        </p:spPr>
      </p:pic>
      <p:sp>
        <p:nvSpPr>
          <p:cNvPr id="1558532" name="Text Box 4"/>
          <p:cNvSpPr txBox="1">
            <a:spLocks noChangeArrowheads="1"/>
          </p:cNvSpPr>
          <p:nvPr/>
        </p:nvSpPr>
        <p:spPr bwMode="auto">
          <a:xfrm>
            <a:off x="2743200" y="6248400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b="1">
                <a:latin typeface="Verdana" pitchFamily="34" charset="0"/>
              </a:rPr>
              <a:t>patrilocal residence</a:t>
            </a:r>
          </a:p>
        </p:txBody>
      </p:sp>
      <p:sp>
        <p:nvSpPr>
          <p:cNvPr id="1558533" name="Text Box 5"/>
          <p:cNvSpPr txBox="1">
            <a:spLocks noChangeArrowheads="1"/>
          </p:cNvSpPr>
          <p:nvPr/>
        </p:nvSpPr>
        <p:spPr bwMode="auto">
          <a:xfrm>
            <a:off x="1219200" y="1782763"/>
            <a:ext cx="6586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Arial" charset="0"/>
              </a:rPr>
              <a:t>patrilineal societies are patrilocal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687" y="547914"/>
            <a:ext cx="451928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3868056" y="1110342"/>
            <a:ext cx="1524000" cy="3810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72114" y="5105400"/>
            <a:ext cx="1524000" cy="381000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0" y="5105400"/>
            <a:ext cx="3048000" cy="40613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Multilinear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Evolution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471886" y="1008744"/>
            <a:ext cx="2777670" cy="764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Unilinear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Evolution</a:t>
            </a:r>
          </a:p>
          <a:p>
            <a:pPr marL="0" marR="0" lvl="1" algn="l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defRPr/>
            </a:pP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(19</a:t>
            </a:r>
            <a:r>
              <a:rPr lang="en-US" sz="1800" baseline="30000" dirty="0" smtClean="0">
                <a:solidFill>
                  <a:srgbClr val="000000"/>
                </a:solidFill>
                <a:latin typeface="+mn-lt"/>
              </a:rPr>
              <a:t>th</a:t>
            </a:r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 Century Evolution)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075544" y="794658"/>
            <a:ext cx="1600200" cy="100745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“Civilization”</a:t>
            </a:r>
          </a:p>
          <a:p>
            <a:pPr marL="0" lvl="1" algn="ctr" defTabSz="120015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“Barbarism</a:t>
            </a:r>
            <a:r>
              <a:rPr lang="en-US" sz="1600" b="1" dirty="0" smtClean="0">
                <a:solidFill>
                  <a:srgbClr val="000000"/>
                </a:solidFill>
              </a:rPr>
              <a:t>”</a:t>
            </a:r>
          </a:p>
          <a:p>
            <a:pPr marL="0" lvl="1" algn="ctr" defTabSz="120015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tabLst>
                <a:tab pos="19431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“Savagery”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14400" y="4606080"/>
            <a:ext cx="2667000" cy="14137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defTabSz="120015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Marshall 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Sahlins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lvl="1" defTabSz="120015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Elman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Service</a:t>
            </a:r>
          </a:p>
          <a:p>
            <a:pPr marL="0" lvl="1" defTabSz="1200150" fontAlgn="auto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90000"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Julian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Steward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4038600"/>
            <a:ext cx="7315200" cy="1175706"/>
          </a:xfrm>
        </p:spPr>
        <p:txBody>
          <a:bodyPr>
            <a:spAutoFit/>
          </a:bodyPr>
          <a:lstStyle/>
          <a:p>
            <a:r>
              <a:rPr lang="en-US" b="1" dirty="0"/>
              <a:t>small groups of families</a:t>
            </a:r>
          </a:p>
          <a:p>
            <a:pPr lvl="1"/>
            <a:r>
              <a:rPr lang="en-US" sz="3200" b="1" i="1" dirty="0"/>
              <a:t>ca</a:t>
            </a:r>
            <a:r>
              <a:rPr lang="en-US" sz="3200" b="1" dirty="0"/>
              <a:t>. 20 – 50 / group</a:t>
            </a:r>
          </a:p>
        </p:txBody>
      </p:sp>
      <p:sp>
        <p:nvSpPr>
          <p:cNvPr id="1341445" name="Rectangle 5"/>
          <p:cNvSpPr>
            <a:spLocks noChangeArrowheads="1"/>
          </p:cNvSpPr>
          <p:nvPr/>
        </p:nvSpPr>
        <p:spPr bwMode="auto">
          <a:xfrm>
            <a:off x="914400" y="2667000"/>
            <a:ext cx="731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r>
              <a:rPr kumimoji="1" lang="en-US" sz="3200" b="1" dirty="0">
                <a:latin typeface="Verdana" pitchFamily="34" charset="0"/>
              </a:rPr>
              <a:t>simplest level of social organization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43" grpId="0" build="p" bldLvl="2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idx="1"/>
          </p:nvPr>
        </p:nvSpPr>
        <p:spPr>
          <a:xfrm>
            <a:off x="3448050" y="6338888"/>
            <a:ext cx="2419350" cy="366712"/>
          </a:xfrm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800" b="1"/>
              <a:t>!Kung San in Camps</a:t>
            </a:r>
          </a:p>
        </p:txBody>
      </p:sp>
      <p:pic>
        <p:nvPicPr>
          <p:cNvPr id="1342469" name="Picture 5" descr="sanca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49438"/>
            <a:ext cx="5486400" cy="4246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667000"/>
            <a:ext cx="7773987" cy="3173413"/>
          </a:xfrm>
        </p:spPr>
        <p:txBody>
          <a:bodyPr>
            <a:spAutoFit/>
          </a:bodyPr>
          <a:lstStyle/>
          <a:p>
            <a:r>
              <a:rPr lang="en-US" sz="3600" b="1"/>
              <a:t>20 – 500 persons integrated by a shared language and a sense of common identity</a:t>
            </a:r>
          </a:p>
          <a:p>
            <a:pPr>
              <a:lnSpc>
                <a:spcPct val="70000"/>
              </a:lnSpc>
            </a:pPr>
            <a:endParaRPr lang="en-US" sz="3600" b="1"/>
          </a:p>
          <a:p>
            <a:pPr lvl="1"/>
            <a:r>
              <a:rPr lang="en-US"/>
              <a:t>exact numbers depend on the carrying capacity of their geographic area</a:t>
            </a:r>
            <a:endParaRPr lang="en-US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14499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667000"/>
            <a:ext cx="7773987" cy="641350"/>
          </a:xfrm>
        </p:spPr>
        <p:txBody>
          <a:bodyPr>
            <a:spAutoFit/>
          </a:bodyPr>
          <a:lstStyle/>
          <a:p>
            <a:r>
              <a:rPr lang="en-US" sz="3600" b="1"/>
              <a:t>“magic numbers” are 25 and 500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2371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3140075"/>
          </a:xfrm>
        </p:spPr>
        <p:txBody>
          <a:bodyPr>
            <a:spAutoFit/>
          </a:bodyPr>
          <a:lstStyle/>
          <a:p>
            <a:r>
              <a:rPr lang="en-US" sz="4000" b="1"/>
              <a:t>External conflict between groups is rare since territories of different bands are widely separated and the population density is low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47587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3384550"/>
          </a:xfrm>
        </p:spPr>
        <p:txBody>
          <a:bodyPr>
            <a:spAutoFit/>
          </a:bodyPr>
          <a:lstStyle/>
          <a:p>
            <a:r>
              <a:rPr lang="en-US" sz="4000" b="1"/>
              <a:t>Band membership is flexible</a:t>
            </a:r>
          </a:p>
          <a:p>
            <a:endParaRPr lang="en-US" sz="4000" b="1"/>
          </a:p>
          <a:p>
            <a:r>
              <a:rPr lang="en-US" sz="4000" b="1"/>
              <a:t>Band composition is fluid as people shift residence frequently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15523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1843088"/>
            <a:ext cx="7773987" cy="3871912"/>
          </a:xfrm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endParaRPr lang="en-US" sz="4000" b="1"/>
          </a:p>
          <a:p>
            <a:r>
              <a:rPr lang="en-US" sz="4000" b="1"/>
              <a:t>If a person has a serious disagreement with another person or a spouse, one option is to leave that band and join another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2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455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3408363"/>
            <a:ext cx="7772400" cy="3297237"/>
          </a:xfrm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/>
              <a:t>no official leaders</a:t>
            </a:r>
          </a:p>
          <a:p>
            <a:pPr>
              <a:lnSpc>
                <a:spcPct val="110000"/>
              </a:lnSpc>
            </a:pPr>
            <a:r>
              <a:rPr lang="en-US" sz="2800" b="1"/>
              <a:t>leadership is informal</a:t>
            </a:r>
          </a:p>
          <a:p>
            <a:pPr>
              <a:lnSpc>
                <a:spcPct val="110000"/>
              </a:lnSpc>
            </a:pPr>
            <a:r>
              <a:rPr lang="en-US" sz="2800" b="1"/>
              <a:t>leader has no power and only limited authority</a:t>
            </a:r>
          </a:p>
          <a:p>
            <a:pPr>
              <a:lnSpc>
                <a:spcPct val="110000"/>
              </a:lnSpc>
            </a:pPr>
            <a:r>
              <a:rPr lang="en-US" sz="2800" b="1"/>
              <a:t>position carries no rewards of power or riches</a:t>
            </a:r>
          </a:p>
        </p:txBody>
      </p:sp>
      <p:sp>
        <p:nvSpPr>
          <p:cNvPr id="1345540" name="Rectangle 4"/>
          <p:cNvSpPr>
            <a:spLocks noChangeArrowheads="1"/>
          </p:cNvSpPr>
          <p:nvPr/>
        </p:nvSpPr>
        <p:spPr bwMode="auto">
          <a:xfrm>
            <a:off x="549275" y="2574925"/>
            <a:ext cx="825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>
                <a:latin typeface="Verdana" pitchFamily="34" charset="0"/>
              </a:rPr>
              <a:t>Leadership is “charismatic”: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5539" grpId="0" build="p" bldLvl="2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1859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2652713"/>
          </a:xfrm>
        </p:spPr>
        <p:txBody>
          <a:bodyPr>
            <a:spAutoFit/>
          </a:bodyPr>
          <a:lstStyle/>
          <a:p>
            <a:r>
              <a:rPr lang="en-US" sz="4000" b="1"/>
              <a:t>Leadership is based on the quality of the individual’s advice and personality</a:t>
            </a:r>
          </a:p>
          <a:p>
            <a:endParaRPr 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19619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2652713"/>
          </a:xfrm>
        </p:spPr>
        <p:txBody>
          <a:bodyPr>
            <a:spAutoFit/>
          </a:bodyPr>
          <a:lstStyle/>
          <a:p>
            <a:r>
              <a:rPr lang="en-US" sz="4000" b="1"/>
              <a:t>Band leaders have limited authority or influence, but no power</a:t>
            </a:r>
          </a:p>
          <a:p>
            <a:endParaRPr 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96455" y="6399442"/>
            <a:ext cx="234551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800" dirty="0" smtClean="0">
                <a:solidFill>
                  <a:srgbClr val="FFFFFF"/>
                </a:solidFill>
                <a:latin typeface="Arial" charset="0"/>
                <a:hlinkClick r:id="rId3"/>
              </a:rPr>
              <a:t>http://en.wikipedia.org/wiki/Multilineal_evolution</a:t>
            </a:r>
            <a:endParaRPr kumimoji="1" lang="en-US" sz="800" baseline="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4114800"/>
            <a:ext cx="7070725" cy="2381250"/>
          </a:xfrm>
        </p:spPr>
        <p:txBody>
          <a:bodyPr>
            <a:spAutoFit/>
          </a:bodyPr>
          <a:lstStyle/>
          <a:p>
            <a:r>
              <a:rPr lang="en-US" b="1"/>
              <a:t>strongly male dominated</a:t>
            </a:r>
          </a:p>
          <a:p>
            <a:pPr>
              <a:lnSpc>
                <a:spcPct val="30000"/>
              </a:lnSpc>
            </a:pPr>
            <a:endParaRPr lang="en-US" b="1"/>
          </a:p>
          <a:p>
            <a:r>
              <a:rPr lang="en-US" b="1"/>
              <a:t>but the old people -- male and female -- are respected and are influential</a:t>
            </a:r>
          </a:p>
        </p:txBody>
      </p:sp>
      <p:sp>
        <p:nvSpPr>
          <p:cNvPr id="1346564" name="Rectangle 4"/>
          <p:cNvSpPr>
            <a:spLocks noChangeArrowheads="1"/>
          </p:cNvSpPr>
          <p:nvPr/>
        </p:nvSpPr>
        <p:spPr bwMode="auto">
          <a:xfrm>
            <a:off x="1001713" y="1965325"/>
            <a:ext cx="72532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>
                <a:latin typeface="Verdana" pitchFamily="34" charset="0"/>
              </a:rPr>
              <a:t>Age and sex </a:t>
            </a:r>
            <a:br>
              <a:rPr kumimoji="1" lang="en-US" sz="4000" b="1">
                <a:latin typeface="Verdana" pitchFamily="34" charset="0"/>
              </a:rPr>
            </a:br>
            <a:r>
              <a:rPr kumimoji="1" lang="en-US" sz="4000" b="1">
                <a:latin typeface="Verdana" pitchFamily="34" charset="0"/>
              </a:rPr>
              <a:t>generally determine </a:t>
            </a:r>
            <a:br>
              <a:rPr kumimoji="1" lang="en-US" sz="4000" b="1">
                <a:latin typeface="Verdana" pitchFamily="34" charset="0"/>
              </a:rPr>
            </a:br>
            <a:r>
              <a:rPr kumimoji="1" lang="en-US" sz="4000" b="1">
                <a:latin typeface="Verdana" pitchFamily="34" charset="0"/>
              </a:rPr>
              <a:t>who will exert influence: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6563" grpId="0" build="p" bldLvl="2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410051" name="Rectangle 2051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3629025"/>
          </a:xfrm>
        </p:spPr>
        <p:txBody>
          <a:bodyPr>
            <a:spAutoFit/>
          </a:bodyPr>
          <a:lstStyle/>
          <a:p>
            <a:r>
              <a:rPr lang="en-US" sz="4000" b="1"/>
              <a:t>influence may dissolve or be created in an instant</a:t>
            </a:r>
          </a:p>
          <a:p>
            <a:pPr>
              <a:lnSpc>
                <a:spcPct val="40000"/>
              </a:lnSpc>
            </a:pPr>
            <a:endParaRPr lang="en-US" sz="4000" b="1"/>
          </a:p>
          <a:p>
            <a:r>
              <a:rPr lang="en-US" sz="4000" b="1"/>
              <a:t>a person may come to the fore as a leader for specific tasks or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411075" name="Rectangle 1027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1311275"/>
          </a:xfrm>
        </p:spPr>
        <p:txBody>
          <a:bodyPr>
            <a:spAutoFit/>
          </a:bodyPr>
          <a:lstStyle/>
          <a:p>
            <a:r>
              <a:rPr lang="en-US" sz="4000" b="1"/>
              <a:t>status positions are fluid from generation to generation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17571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2652713"/>
          </a:xfrm>
        </p:spPr>
        <p:txBody>
          <a:bodyPr>
            <a:spAutoFit/>
          </a:bodyPr>
          <a:lstStyle/>
          <a:p>
            <a:r>
              <a:rPr lang="en-US" sz="4000" b="1"/>
              <a:t>There is no social stratification between leaders and followers</a:t>
            </a:r>
          </a:p>
          <a:p>
            <a:endParaRPr lang="en-US" sz="4000" b="1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34963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1311275"/>
          </a:xfrm>
        </p:spPr>
        <p:txBody>
          <a:bodyPr>
            <a:spAutoFit/>
          </a:bodyPr>
          <a:lstStyle/>
          <a:p>
            <a:r>
              <a:rPr lang="en-US" sz="4000" b="1"/>
              <a:t>Group decisions are made by consensus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21667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3749675"/>
          </a:xfrm>
        </p:spPr>
        <p:txBody>
          <a:bodyPr>
            <a:spAutoFit/>
          </a:bodyPr>
          <a:lstStyle/>
          <a:p>
            <a:r>
              <a:rPr lang="en-US" sz="4000" b="1"/>
              <a:t>Political activity in bands involves mainly decision making about migration, food distribution, and interpersonal conflict resolution 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/>
              <a:t>Band Societies</a:t>
            </a:r>
          </a:p>
        </p:txBody>
      </p:sp>
      <p:sp>
        <p:nvSpPr>
          <p:cNvPr id="1524739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3749675"/>
          </a:xfrm>
        </p:spPr>
        <p:txBody>
          <a:bodyPr>
            <a:spAutoFit/>
          </a:bodyPr>
          <a:lstStyle/>
          <a:p>
            <a:r>
              <a:rPr lang="en-US" sz="4000" b="1"/>
              <a:t>Marriages are through alliances with members of other bands</a:t>
            </a:r>
          </a:p>
          <a:p>
            <a:pPr>
              <a:buFont typeface="Wingdings" pitchFamily="2" charset="2"/>
              <a:buNone/>
            </a:pPr>
            <a:endParaRPr lang="en-US" sz="4000" b="1"/>
          </a:p>
          <a:p>
            <a:pPr algn="ctr">
              <a:buFont typeface="Wingdings" pitchFamily="2" charset="2"/>
              <a:buNone/>
            </a:pPr>
            <a:r>
              <a:rPr lang="en-US" i="1"/>
              <a:t>Video: </a:t>
            </a:r>
            <a:r>
              <a:rPr lang="en-US" i="1">
                <a:hlinkClick r:id="rId2"/>
              </a:rPr>
              <a:t>N!ai, The Story Of A !Kung Woman</a:t>
            </a:r>
            <a:endParaRPr lang="en-US" i="1"/>
          </a:p>
          <a:p>
            <a:pPr>
              <a:buFont typeface="Wingdings" pitchFamily="2" charset="2"/>
              <a:buNone/>
            </a:pPr>
            <a:r>
              <a:rPr lang="en-US" sz="2800" b="1" i="1"/>
              <a:t> 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4" name="Rectangle 4"/>
          <p:cNvSpPr>
            <a:spLocks noChangeArrowheads="1"/>
          </p:cNvSpPr>
          <p:nvPr/>
        </p:nvSpPr>
        <p:spPr bwMode="auto">
          <a:xfrm>
            <a:off x="473075" y="2601913"/>
            <a:ext cx="839787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>
                <a:latin typeface="Arial" charset="0"/>
              </a:rPr>
              <a:t>Bands are often nomadic</a:t>
            </a:r>
          </a:p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>
                <a:latin typeface="Arial" charset="0"/>
              </a:rPr>
              <a:t>hunting-gathering groups</a:t>
            </a:r>
          </a:p>
        </p:txBody>
      </p:sp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62947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4800600"/>
            <a:ext cx="5564188" cy="1190625"/>
          </a:xfrm>
        </p:spPr>
        <p:txBody>
          <a:bodyPr>
            <a:spAutoFit/>
          </a:bodyPr>
          <a:lstStyle/>
          <a:p>
            <a:r>
              <a:rPr lang="en-US" sz="3600" b="1"/>
              <a:t>usually there are male associations</a:t>
            </a:r>
          </a:p>
        </p:txBody>
      </p:sp>
      <p:sp>
        <p:nvSpPr>
          <p:cNvPr id="1362948" name="Rectangle 4"/>
          <p:cNvSpPr>
            <a:spLocks noChangeArrowheads="1"/>
          </p:cNvSpPr>
          <p:nvPr/>
        </p:nvSpPr>
        <p:spPr bwMode="auto">
          <a:xfrm>
            <a:off x="685800" y="2590800"/>
            <a:ext cx="7959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</a:pPr>
            <a:r>
              <a:rPr kumimoji="1" lang="en-US" sz="4000" b="1">
                <a:latin typeface="Arial" charset="0"/>
              </a:rPr>
              <a:t>When bands are hunters,</a:t>
            </a:r>
            <a:br>
              <a:rPr kumimoji="1" lang="en-US" sz="4000" b="1">
                <a:latin typeface="Arial" charset="0"/>
              </a:rPr>
            </a:br>
            <a:r>
              <a:rPr kumimoji="1" lang="en-US" sz="4000" b="1">
                <a:latin typeface="Arial" charset="0"/>
              </a:rPr>
              <a:t> male – male relationships</a:t>
            </a:r>
            <a:br>
              <a:rPr kumimoji="1" lang="en-US" sz="4000" b="1">
                <a:latin typeface="Arial" charset="0"/>
              </a:rPr>
            </a:br>
            <a:r>
              <a:rPr kumimoji="1" lang="en-US" sz="4000" b="1">
                <a:latin typeface="Arial" charset="0"/>
              </a:rPr>
              <a:t>dominate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947" grpId="0" build="p" bldLvl="2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63971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2774950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Difference between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young males and old males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is intensified in hunting societies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324428" y="4920342"/>
            <a:ext cx="1143000" cy="67128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6601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90800"/>
            <a:ext cx="7773988" cy="1920875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Ability to hunt signifies change of status and may be required for adulthood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68067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13013"/>
            <a:ext cx="7773987" cy="1554162"/>
          </a:xfrm>
        </p:spPr>
        <p:txBody>
          <a:bodyPr>
            <a:spAutoFit/>
          </a:bodyPr>
          <a:lstStyle/>
          <a:p>
            <a:pPr marL="0" indent="0"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4000" b="1"/>
              <a:t>Hunting intensifies</a:t>
            </a:r>
          </a:p>
          <a:p>
            <a:pPr marL="0" indent="0" algn="ctr">
              <a:lnSpc>
                <a:spcPct val="110000"/>
              </a:lnSpc>
              <a:buFont typeface="Wingdings" pitchFamily="2" charset="2"/>
              <a:buNone/>
            </a:pPr>
            <a:r>
              <a:rPr lang="en-US" sz="4000" b="1"/>
              <a:t>differences between sexes . . .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69091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605088"/>
            <a:ext cx="7773987" cy="2043112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Hunting creates a “male world”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 and a “world of the women and children”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7011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1311275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Hunting increases the division of labor between sexes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461251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74925"/>
            <a:ext cx="7773987" cy="1920875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But hunting thus also creates more need for</a:t>
            </a:r>
            <a:br>
              <a:rPr lang="en-US" sz="4000" b="1"/>
            </a:br>
            <a:r>
              <a:rPr lang="en-US" sz="4000" b="1"/>
              <a:t>cooperating between sexes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46227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2043113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In hunting societies, sharing becomes important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for survival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71139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1433513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Females specialize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in collecting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645571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608263"/>
            <a:ext cx="7773987" cy="3335337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75 % of “hunters”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rely more heavily on collecting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than on hunting</a:t>
            </a:r>
          </a:p>
          <a:p>
            <a:pPr marL="0" indent="0" algn="r">
              <a:buFont typeface="Wingdings" pitchFamily="2" charset="2"/>
              <a:buNone/>
            </a:pPr>
            <a:endParaRPr lang="en-US" sz="4000" b="1"/>
          </a:p>
          <a:p>
            <a:pPr marL="0" indent="0" algn="ctr">
              <a:buFont typeface="Wingdings" pitchFamily="2" charset="2"/>
              <a:buNone/>
            </a:pPr>
            <a:r>
              <a:rPr lang="en-US" sz="2400"/>
              <a:t>(Martin and Voorhies, 1975)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6465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05000"/>
            <a:ext cx="7772400" cy="2617788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3600" b="1"/>
              <a:t>In the Gibson Desert, for e.g.,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600" b="1"/>
              <a:t>90 % of the time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600" b="1"/>
              <a:t>women furnish at least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3600" b="1"/>
              <a:t>80 % of the food</a:t>
            </a:r>
          </a:p>
        </p:txBody>
      </p:sp>
      <p:pic>
        <p:nvPicPr>
          <p:cNvPr id="1646596" name="Picture 4" descr="map-austral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724400"/>
            <a:ext cx="2667000" cy="1912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7523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438400"/>
            <a:ext cx="7773987" cy="2408238"/>
          </a:xfrm>
        </p:spPr>
        <p:txBody>
          <a:bodyPr>
            <a:spAutoFit/>
          </a:bodyPr>
          <a:lstStyle/>
          <a:p>
            <a:pPr marL="0" indent="0" algn="ctr">
              <a:lnSpc>
                <a:spcPct val="130000"/>
              </a:lnSpc>
              <a:buFont typeface="Wingdings" pitchFamily="2" charset="2"/>
              <a:buNone/>
            </a:pPr>
            <a:r>
              <a:rPr lang="en-US" sz="4000" b="1"/>
              <a:t>In hunting societies</a:t>
            </a:r>
            <a:br>
              <a:rPr lang="en-US" sz="4000" b="1"/>
            </a:br>
            <a:r>
              <a:rPr lang="en-US" sz="4000" b="1"/>
              <a:t>females stay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in the home base more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86" y="1147536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324428" y="4920342"/>
            <a:ext cx="1143000" cy="671286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95286" y="3185886"/>
            <a:ext cx="3995058" cy="547914"/>
          </a:xfrm>
          <a:prstGeom prst="roundRect">
            <a:avLst/>
          </a:prstGeom>
          <a:noFill/>
          <a:ln w="76200">
            <a:solidFill>
              <a:srgbClr val="D451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76259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1433513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Female division of labor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by 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77283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1433513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Home base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changes socialization patterns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78307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2701925"/>
          </a:xfrm>
        </p:spPr>
        <p:txBody>
          <a:bodyPr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4000" b="1"/>
              <a:t>Delayed maturity is related to home base</a:t>
            </a:r>
          </a:p>
          <a:p>
            <a:pPr marL="0" indent="0">
              <a:buFont typeface="Wingdings" pitchFamily="2" charset="2"/>
              <a:buNone/>
            </a:pPr>
            <a:endParaRPr lang="en-US" sz="4000" b="1"/>
          </a:p>
          <a:p>
            <a:pPr lvl="1"/>
            <a:r>
              <a:rPr lang="en-US" sz="3600" b="1"/>
              <a:t>emphasis is placed on learning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8307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80355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2044700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From the child’s point of view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/>
              <a:t>the home base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/>
              <a:t>= a self-contained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14400" y="722313"/>
            <a:ext cx="7315200" cy="646331"/>
          </a:xfrm>
        </p:spPr>
        <p:txBody>
          <a:bodyPr/>
          <a:lstStyle/>
          <a:p>
            <a:r>
              <a:rPr lang="en-US" sz="3600" dirty="0" smtClean="0"/>
              <a:t>Hunting</a:t>
            </a:r>
            <a:endParaRPr lang="en-US" sz="3600" dirty="0"/>
          </a:p>
        </p:txBody>
      </p:sp>
      <p:sp>
        <p:nvSpPr>
          <p:cNvPr id="1382403" name="Rectangle 3"/>
          <p:cNvSpPr>
            <a:spLocks noGrp="1" noChangeArrowheads="1"/>
          </p:cNvSpPr>
          <p:nvPr>
            <p:ph idx="1"/>
          </p:nvPr>
        </p:nvSpPr>
        <p:spPr>
          <a:xfrm>
            <a:off x="760413" y="2590800"/>
            <a:ext cx="7773987" cy="1433513"/>
          </a:xfrm>
        </p:spPr>
        <p:txBody>
          <a:bodyPr>
            <a:spAutoFit/>
          </a:bodyPr>
          <a:lstStyle/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Home base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4000" b="1"/>
              <a:t>allows sick to survive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Text Box 2"/>
          <p:cNvSpPr txBox="1">
            <a:spLocks noChangeArrowheads="1"/>
          </p:cNvSpPr>
          <p:nvPr/>
        </p:nvSpPr>
        <p:spPr bwMode="auto">
          <a:xfrm>
            <a:off x="803275" y="6399213"/>
            <a:ext cx="75342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>
                <a:solidFill>
                  <a:schemeClr val="tx2"/>
                </a:solidFill>
                <a:latin typeface="Verdana" pitchFamily="34" charset="0"/>
              </a:rPr>
              <a:t>Understanding Physical Anthropology and Archaeology, 8th Ed.</a:t>
            </a:r>
            <a:r>
              <a:rPr lang="en-US" sz="1600">
                <a:solidFill>
                  <a:schemeClr val="tx2"/>
                </a:solidFill>
                <a:latin typeface="Verdana" pitchFamily="34" charset="0"/>
              </a:rPr>
              <a:t>, p. 117.</a:t>
            </a:r>
          </a:p>
        </p:txBody>
      </p:sp>
      <p:sp>
        <p:nvSpPr>
          <p:cNvPr id="1564675" name="Text Box 3"/>
          <p:cNvSpPr txBox="1">
            <a:spLocks noChangeArrowheads="1"/>
          </p:cNvSpPr>
          <p:nvPr/>
        </p:nvSpPr>
        <p:spPr bwMode="auto">
          <a:xfrm>
            <a:off x="227013" y="5943600"/>
            <a:ext cx="8942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Paleopathologists Wil Salo (left) and Art Aufderheide (right).</a:t>
            </a:r>
          </a:p>
        </p:txBody>
      </p:sp>
      <p:pic>
        <p:nvPicPr>
          <p:cNvPr id="15646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8425"/>
            <a:ext cx="7848600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451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3" name="Rectangle 3"/>
          <p:cNvSpPr>
            <a:spLocks noGrp="1" noChangeArrowheads="1"/>
          </p:cNvSpPr>
          <p:nvPr>
            <p:ph idx="1"/>
          </p:nvPr>
        </p:nvSpPr>
        <p:spPr>
          <a:xfrm>
            <a:off x="723900" y="1831975"/>
            <a:ext cx="6978650" cy="4268788"/>
          </a:xfrm>
        </p:spPr>
        <p:txBody>
          <a:bodyPr wrap="none">
            <a:spAutoFit/>
          </a:bodyPr>
          <a:lstStyle/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V.B.	Modern Microcultures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V.A.	Modern Folk Societies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IIII.	States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III.	Chiefdoms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II.	Tribes</a:t>
            </a:r>
          </a:p>
          <a:p>
            <a:pPr marL="914400" lvl="1" indent="-457200" defTabSz="1200150">
              <a:lnSpc>
                <a:spcPct val="110000"/>
              </a:lnSpc>
              <a:tabLst>
                <a:tab pos="1943100" algn="l"/>
              </a:tabLst>
            </a:pPr>
            <a:r>
              <a:rPr lang="en-US" sz="3600" b="1"/>
              <a:t>I.	Bands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886" y="759154"/>
            <a:ext cx="7315200" cy="369332"/>
          </a:xfrm>
          <a:prstGeom prst="rect">
            <a:avLst/>
          </a:prstGeom>
        </p:spPr>
        <p:txBody>
          <a:bodyPr lIns="91440" tIns="45720" rIns="91440">
            <a:spAutoFit/>
          </a:bodyPr>
          <a:lstStyle/>
          <a:p>
            <a:pPr marL="2400300" indent="-2400300" algn="ctr" eaLnBrk="0" hangingPunct="0">
              <a:defRPr/>
            </a:pPr>
            <a:r>
              <a:rPr kumimoji="1" lang="en-US" sz="1800" b="1" i="1" dirty="0" smtClean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 charset="0"/>
              </a:rPr>
              <a:t>Political Organization and Leadership</a:t>
            </a:r>
            <a:endParaRPr kumimoji="1" lang="en-US" sz="1800" b="1" i="1" dirty="0" smtClean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hite">
  <a:themeElements>
    <a:clrScheme name="white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whi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white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Designs\Artsy.pot</Template>
  <TotalTime>4336</TotalTime>
  <Words>1221</Words>
  <Application>Microsoft Office PowerPoint</Application>
  <PresentationFormat>On-screen Show (4:3)</PresentationFormat>
  <Paragraphs>346</Paragraphs>
  <Slides>96</Slides>
  <Notes>24</Notes>
  <HiddenSlides>6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96</vt:i4>
      </vt:variant>
    </vt:vector>
  </HeadingPairs>
  <TitlesOfParts>
    <vt:vector size="107" baseType="lpstr">
      <vt:lpstr>white</vt:lpstr>
      <vt:lpstr>Meadow</vt:lpstr>
      <vt:lpstr>41_Default Design</vt:lpstr>
      <vt:lpstr>Foundry</vt:lpstr>
      <vt:lpstr>1_Meadow</vt:lpstr>
      <vt:lpstr>2_Meadow</vt:lpstr>
      <vt:lpstr>3_Meadow</vt:lpstr>
      <vt:lpstr>1_Foundry</vt:lpstr>
      <vt:lpstr>4_Meadow</vt:lpstr>
      <vt:lpstr>5_Meadow</vt:lpstr>
      <vt:lpstr>2_Foundry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Band Societies</vt:lpstr>
      <vt:lpstr>Hunting / Gathering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Band Societies</vt:lpstr>
      <vt:lpstr>Slide 41</vt:lpstr>
      <vt:lpstr>Slide 42</vt:lpstr>
      <vt:lpstr>Band Societies</vt:lpstr>
      <vt:lpstr>Band Societies</vt:lpstr>
      <vt:lpstr>Band Societies</vt:lpstr>
      <vt:lpstr>Slide 46</vt:lpstr>
      <vt:lpstr>Band Societies</vt:lpstr>
      <vt:lpstr>Hunting / Gathering</vt:lpstr>
      <vt:lpstr>Slide 49</vt:lpstr>
      <vt:lpstr>Slide 50</vt:lpstr>
      <vt:lpstr>Slide 51</vt:lpstr>
      <vt:lpstr>Band Societies</vt:lpstr>
      <vt:lpstr>Band Societies</vt:lpstr>
      <vt:lpstr>Band Societies</vt:lpstr>
      <vt:lpstr>Hunting / Gathering</vt:lpstr>
      <vt:lpstr>Hunting / Gathering</vt:lpstr>
      <vt:lpstr>Slide 57</vt:lpstr>
      <vt:lpstr>Hunting / Gathering</vt:lpstr>
      <vt:lpstr>Hunting / Gathering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Band Societies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Hunting</vt:lpstr>
      <vt:lpstr>Slide 95</vt:lpstr>
      <vt:lpstr>Slide 96</vt:lpstr>
    </vt:vector>
  </TitlesOfParts>
  <Company>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404</cp:revision>
  <dcterms:created xsi:type="dcterms:W3CDTF">2000-06-25T20:57:16Z</dcterms:created>
  <dcterms:modified xsi:type="dcterms:W3CDTF">2010-06-24T04:16:08Z</dcterms:modified>
</cp:coreProperties>
</file>