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29" r:id="rId1"/>
    <p:sldMasterId id="2147484053" r:id="rId2"/>
    <p:sldMasterId id="2147484066" r:id="rId3"/>
    <p:sldMasterId id="2147484116" r:id="rId4"/>
    <p:sldMasterId id="2147484144" r:id="rId5"/>
    <p:sldMasterId id="2147484603" r:id="rId6"/>
    <p:sldMasterId id="2147484922" r:id="rId7"/>
    <p:sldMasterId id="2147484958" r:id="rId8"/>
    <p:sldMasterId id="2147485044" r:id="rId9"/>
    <p:sldMasterId id="2147485116" r:id="rId10"/>
    <p:sldMasterId id="2147485273" r:id="rId11"/>
    <p:sldMasterId id="2147485417" r:id="rId12"/>
    <p:sldMasterId id="2147485429" r:id="rId13"/>
    <p:sldMasterId id="2147485441" r:id="rId14"/>
    <p:sldMasterId id="2147485573" r:id="rId15"/>
    <p:sldMasterId id="2147485611" r:id="rId16"/>
    <p:sldMasterId id="2147485623" r:id="rId17"/>
    <p:sldMasterId id="2147485635" r:id="rId18"/>
    <p:sldMasterId id="2147485647" r:id="rId19"/>
    <p:sldMasterId id="2147485659" r:id="rId20"/>
  </p:sldMasterIdLst>
  <p:notesMasterIdLst>
    <p:notesMasterId r:id="rId130"/>
  </p:notesMasterIdLst>
  <p:handoutMasterIdLst>
    <p:handoutMasterId r:id="rId131"/>
  </p:handoutMasterIdLst>
  <p:sldIdLst>
    <p:sldId id="1307" r:id="rId21"/>
    <p:sldId id="1323" r:id="rId22"/>
    <p:sldId id="1263" r:id="rId23"/>
    <p:sldId id="1265" r:id="rId24"/>
    <p:sldId id="1268" r:id="rId25"/>
    <p:sldId id="1262" r:id="rId26"/>
    <p:sldId id="1153" r:id="rId27"/>
    <p:sldId id="1154" r:id="rId28"/>
    <p:sldId id="1287" r:id="rId29"/>
    <p:sldId id="1155" r:id="rId30"/>
    <p:sldId id="1156" r:id="rId31"/>
    <p:sldId id="1288" r:id="rId32"/>
    <p:sldId id="1158" r:id="rId33"/>
    <p:sldId id="1289" r:id="rId34"/>
    <p:sldId id="1159" r:id="rId35"/>
    <p:sldId id="1324" r:id="rId36"/>
    <p:sldId id="1325" r:id="rId37"/>
    <p:sldId id="1160" r:id="rId38"/>
    <p:sldId id="1321" r:id="rId39"/>
    <p:sldId id="1322" r:id="rId40"/>
    <p:sldId id="1106" r:id="rId41"/>
    <p:sldId id="1107" r:id="rId42"/>
    <p:sldId id="1102" r:id="rId43"/>
    <p:sldId id="1161" r:id="rId44"/>
    <p:sldId id="1291" r:id="rId45"/>
    <p:sldId id="1293" r:id="rId46"/>
    <p:sldId id="1292" r:id="rId47"/>
    <p:sldId id="1162" r:id="rId48"/>
    <p:sldId id="1326" r:id="rId49"/>
    <p:sldId id="1163" r:id="rId50"/>
    <p:sldId id="582" r:id="rId51"/>
    <p:sldId id="1172" r:id="rId52"/>
    <p:sldId id="1244" r:id="rId53"/>
    <p:sldId id="1173" r:id="rId54"/>
    <p:sldId id="1174" r:id="rId55"/>
    <p:sldId id="1212" r:id="rId56"/>
    <p:sldId id="1176" r:id="rId57"/>
    <p:sldId id="1178" r:id="rId58"/>
    <p:sldId id="1283" r:id="rId59"/>
    <p:sldId id="1285" r:id="rId60"/>
    <p:sldId id="1179" r:id="rId61"/>
    <p:sldId id="1180" r:id="rId62"/>
    <p:sldId id="1269" r:id="rId63"/>
    <p:sldId id="1181" r:id="rId64"/>
    <p:sldId id="1320" r:id="rId65"/>
    <p:sldId id="1294" r:id="rId66"/>
    <p:sldId id="1184" r:id="rId67"/>
    <p:sldId id="1274" r:id="rId68"/>
    <p:sldId id="1185" r:id="rId69"/>
    <p:sldId id="1275" r:id="rId70"/>
    <p:sldId id="1295" r:id="rId71"/>
    <p:sldId id="1261" r:id="rId72"/>
    <p:sldId id="1297" r:id="rId73"/>
    <p:sldId id="1187" r:id="rId74"/>
    <p:sldId id="1188" r:id="rId75"/>
    <p:sldId id="1276" r:id="rId76"/>
    <p:sldId id="1189" r:id="rId77"/>
    <p:sldId id="1190" r:id="rId78"/>
    <p:sldId id="1298" r:id="rId79"/>
    <p:sldId id="1308" r:id="rId80"/>
    <p:sldId id="1192" r:id="rId81"/>
    <p:sldId id="1211" r:id="rId82"/>
    <p:sldId id="1193" r:id="rId83"/>
    <p:sldId id="1299" r:id="rId84"/>
    <p:sldId id="1256" r:id="rId85"/>
    <p:sldId id="1195" r:id="rId86"/>
    <p:sldId id="1196" r:id="rId87"/>
    <p:sldId id="1197" r:id="rId88"/>
    <p:sldId id="1198" r:id="rId89"/>
    <p:sldId id="1199" r:id="rId90"/>
    <p:sldId id="1200" r:id="rId91"/>
    <p:sldId id="1201" r:id="rId92"/>
    <p:sldId id="1257" r:id="rId93"/>
    <p:sldId id="1300" r:id="rId94"/>
    <p:sldId id="1205" r:id="rId95"/>
    <p:sldId id="1206" r:id="rId96"/>
    <p:sldId id="1207" r:id="rId97"/>
    <p:sldId id="1301" r:id="rId98"/>
    <p:sldId id="1208" r:id="rId99"/>
    <p:sldId id="1104" r:id="rId100"/>
    <p:sldId id="1209" r:id="rId101"/>
    <p:sldId id="1302" r:id="rId102"/>
    <p:sldId id="1210" r:id="rId103"/>
    <p:sldId id="1309" r:id="rId104"/>
    <p:sldId id="1310" r:id="rId105"/>
    <p:sldId id="1311" r:id="rId106"/>
    <p:sldId id="1312" r:id="rId107"/>
    <p:sldId id="1213" r:id="rId108"/>
    <p:sldId id="1214" r:id="rId109"/>
    <p:sldId id="1215" r:id="rId110"/>
    <p:sldId id="1216" r:id="rId111"/>
    <p:sldId id="1278" r:id="rId112"/>
    <p:sldId id="1279" r:id="rId113"/>
    <p:sldId id="1218" r:id="rId114"/>
    <p:sldId id="1280" r:id="rId115"/>
    <p:sldId id="1327" r:id="rId116"/>
    <p:sldId id="1314" r:id="rId117"/>
    <p:sldId id="1282" r:id="rId118"/>
    <p:sldId id="1220" r:id="rId119"/>
    <p:sldId id="1313" r:id="rId120"/>
    <p:sldId id="1223" r:id="rId121"/>
    <p:sldId id="1281" r:id="rId122"/>
    <p:sldId id="1315" r:id="rId123"/>
    <p:sldId id="1224" r:id="rId124"/>
    <p:sldId id="1316" r:id="rId125"/>
    <p:sldId id="1222" r:id="rId126"/>
    <p:sldId id="1318" r:id="rId127"/>
    <p:sldId id="1319" r:id="rId128"/>
    <p:sldId id="1317" r:id="rId1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0600"/>
    <a:srgbClr val="BADDE1"/>
    <a:srgbClr val="91E3B0"/>
    <a:srgbClr val="D79694"/>
    <a:srgbClr val="64D890"/>
    <a:srgbClr val="FF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815" autoAdjust="0"/>
    <p:restoredTop sz="94660"/>
  </p:normalViewPr>
  <p:slideViewPr>
    <p:cSldViewPr snapToGrid="0">
      <p:cViewPr>
        <p:scale>
          <a:sx n="50" d="100"/>
          <a:sy n="50" d="100"/>
        </p:scale>
        <p:origin x="-966" y="-522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82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theme" Target="theme/theme1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1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59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48FEF-DB8D-421E-B696-A5A74C8F24F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384D3F-06E6-48A4-9642-F50A5334E15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384D3F-06E6-48A4-9642-F50A5334E15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384D3F-06E6-48A4-9642-F50A5334E15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9B691D-7881-4281-8682-E8197C58216D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097BC-A1B4-4A72-9F76-A1A6AEFBF0BB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7BD45B-98D5-40B9-900D-6218B1B3C8A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7BD45B-98D5-40B9-900D-6218B1B3C8A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49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50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497301-8260-4515-94A7-8682578571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52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1E37DA-5999-40DD-BD06-B4C1A9CD29FF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55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1E37DA-5999-40DD-BD06-B4C1A9CD29FF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56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6F4478-E6A3-4C26-8C81-0B78A4BD27D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63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75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2CB92B-C43E-412F-9182-E90CD62B5A0C}" type="slidenum">
              <a:rPr lang="en-US" sz="1200" baseline="30000">
                <a:solidFill>
                  <a:srgbClr val="000000"/>
                </a:solidFill>
                <a:latin typeface="Verdana" pitchFamily="34" charset="0"/>
              </a:rPr>
              <a:pPr algn="r"/>
              <a:t>79</a:t>
            </a:fld>
            <a:endParaRPr lang="en-US" sz="1200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2E2D08-3A54-4803-971F-CA455DA08B25}" type="slidenum">
              <a:rPr lang="en-US" sz="1200">
                <a:solidFill>
                  <a:prstClr val="black"/>
                </a:solidFill>
                <a:latin typeface="Arial" charset="0"/>
              </a:rPr>
              <a:pPr algn="r"/>
              <a:t>80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EA7926-D1F2-43A2-AC0E-81ADBC4EF7AC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4BF666-18D6-4827-875A-DA253F328E7F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BD5B351-4C1E-4561-9AB8-6642141AF4D5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87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F232A1-71BF-4E28-A8D2-4FAAFCDD611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F232A1-71BF-4E28-A8D2-4FAAFCDD611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FBFE8C-FF1B-4927-9A1E-D188D0DEA2F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EA1860-45DC-437D-B871-AE7F474300B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EA1860-45DC-437D-B871-AE7F474300B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97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98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BF5D5C-E683-47E0-A23A-919257B52E90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99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3D756E9-C9C6-45DB-AADB-B1E4214DE03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101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102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103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104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105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19083-7B2F-4531-8954-5757E5AC769C}" type="slidenum">
              <a:rPr kumimoji="1" lang="en-US" b="1" i="1" smtClean="0">
                <a:solidFill>
                  <a:srgbClr val="FF0000"/>
                </a:solidFill>
              </a:rPr>
              <a:pPr/>
              <a:t>106</a:t>
            </a:fld>
            <a:endParaRPr kumimoji="1" lang="en-US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3ADDA3-DA6F-4171-9719-09DA80252F32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F63DA4-C921-40D4-8DE6-AE6DA5704BA4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8C85-7E1A-4043-BA25-1A8E44D939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10AA9-6ACD-4A8E-BE58-21F2CD8C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0190-E2A2-4221-A9F0-88B63CFF7F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163F3-D0B1-433E-B990-54AFFD53AC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C1816-47BA-4F43-B910-41FDDA0E8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091C3-3455-431C-A39C-8E1D20351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9B46-D726-404E-93AF-E3A87D4F1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7066D-A20E-40F1-B0A7-385F8F0B5A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9A673-9B5D-4B81-94B1-3A7F26990D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F838-73D6-43AF-B61A-5DAC881144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A012F-B950-4185-9C94-7AF6A55879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1284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84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83187EF-2B5A-40F5-8568-3A2190FAE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3A01B-55B9-4C46-B314-83C3050133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C8D9F-CC6B-45BE-83FB-0DE6B8E0402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54C4-5BCD-4B08-918F-C438062D53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82E69-11BB-4253-AD8A-1B6AC5B237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4CA85-5AFC-48E8-ADAE-DAE756A128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5C51B-5146-4147-BD8E-28B8C576A80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8F1B6-67C3-40E3-9311-BD14E77BDE7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C6DDC-22A1-4FE4-B423-A22FA67D8B6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FB67D-86B1-42A3-AD7B-601567F8B67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66669-B1AC-4D54-AAC9-16C05C9F4E0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B3A6-67D6-4960-87AA-7A9C99F56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F3683-DF1B-4CFE-A2E2-FC72DBE4A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6757E-4B4A-493D-99E5-AA73CCCD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D348F-A50D-4279-89A8-C485933A4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C5AEE-B4E6-4A7D-B24B-5985FBB09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A1302-E675-4795-8632-7E91099A8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41E1-6C63-43EF-A5C9-5E7999365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2FCEC-DF8B-48CB-B998-0975CECED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1A77-C03D-47B4-A907-59D2101B2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B70ED-A95A-41A1-AEFB-8974F4096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C5027-5A09-453E-83A0-67687DB7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5585B-BEAB-413E-9FC2-697FAF9AC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5BF9C-3B96-4C0F-8E54-56846F9E3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63B5-EAC2-4793-BB53-73333277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D25B8-C041-4C05-9784-7FEADDB7E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CB2D-F0F7-4C6C-87BE-F8B37AB09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905A1-3AC8-4439-BB61-B4F20E972C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6A02-9354-473A-A4B7-5C75A0233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0E215-4140-4455-8996-BED6ED025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E9D83-BFCF-4EC8-80E3-F25C74A2E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059FC-A7AC-4711-8A2E-EC321F804C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1EA40-1A34-438A-9A55-E72B03BEAE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12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50"/>
            <a:ext cx="73152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0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9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8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3543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1789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55036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31369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7579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84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72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44467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9061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57132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9692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4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721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387CA-3132-4D26-B1D4-C197F4932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E163E-1D5C-4D8D-8E03-6E5E726C6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7C4BB-36BE-43BD-B584-366A628B9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13A9-C948-4465-93F8-58F1E689A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5F5D0-8359-41E9-88A6-981D248FC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760BC-A33F-4311-9E79-D42F35E38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F5DEE-0DE8-419B-9AB6-72C3AAF3C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F142-A38E-4BB6-A7F6-6D8CDBA18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E40DD-1EBF-4C93-BB8A-378B704FA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0F0AB-7835-4352-9DA8-4C62CDD12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03259-B8FE-4BF5-936B-DD7C67750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D200-C28B-4A95-96C5-786CFAC46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D749D-CBDB-4F86-8786-3CAD79F28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7A49-E2C9-453C-A8C5-43CDA4A69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99E4A-6905-4FC0-90AA-382083C52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AE27-A178-45BB-8131-796936F54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245B4-4F14-4BDE-9651-695C646D2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117F2-955F-439C-A2C6-A5FC37D29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4ACB-7C53-4AB3-A6C7-3FD83D219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31176-ED17-4222-A71C-C0C5910CC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C5125-5324-445B-AB67-8EE491820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50A70-9FDB-4637-8BDB-CFC4955D2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1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6317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317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39DFB29-8D0C-4D6E-901A-4F907734D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7856D-F42C-4689-B96B-AF62DD496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16D5-59A0-44A0-BD62-64F9571B5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3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7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7F0-61A5-4DF6-A321-959E0E5EE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1E4D9-C262-4AA1-82A8-0A47E61D7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4EBC-6FEA-48E5-8AF4-D9E9F739F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9890B-8706-4C1C-BCAF-E68F0AFE5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388C1-ED5A-475A-ABFC-FCB61FB30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238C6-C15E-418F-A3C3-9F4ED8B7A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35A1D-40E6-4DC1-8767-DD15A5760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FEFF9-8E2C-4D14-8D1E-26BD8E83D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2685E7-A79F-4DD8-A540-35659360553A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9B02B9-A875-4CC6-9C4B-A14CD091AB9B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C9ECA7-C0AD-4CC6-A802-93370399D1DE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FCF228-EC68-4391-B0E6-020D6880F3BA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B408FD-69EA-4F34-8409-67A3BBC48343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98A792-E9F4-4804-BE74-6F109F4AB473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7504B8-70A4-408E-B8C9-2B0995B92B9C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D97D10-103C-4E1F-8ACE-83FC99A47714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2C5112E-5963-4B12-9B0E-109E078E46BE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5EA95B1-9EED-4938-BC29-94BD578297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4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1274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E5757740-855E-494B-B46A-8479212BE63B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8" r:id="rId1"/>
    <p:sldLayoutId id="2147485419" r:id="rId2"/>
    <p:sldLayoutId id="2147485420" r:id="rId3"/>
    <p:sldLayoutId id="2147485421" r:id="rId4"/>
    <p:sldLayoutId id="2147485422" r:id="rId5"/>
    <p:sldLayoutId id="2147485423" r:id="rId6"/>
    <p:sldLayoutId id="2147485424" r:id="rId7"/>
    <p:sldLayoutId id="2147485425" r:id="rId8"/>
    <p:sldLayoutId id="2147485426" r:id="rId9"/>
    <p:sldLayoutId id="2147485427" r:id="rId10"/>
    <p:sldLayoutId id="214748542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baseline="30000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baseline="30000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BE1205C-4669-4199-87DA-5B3144CF62D7}" type="slidenum">
              <a:rPr lang="en-US" baseline="30000"/>
              <a:pPr>
                <a:defRPr/>
              </a:pPr>
              <a:t>‹#›</a:t>
            </a:fld>
            <a:endParaRPr lang="en-US" baseline="30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DFF22A0-51A6-4E05-A3DD-02F6850D50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2" r:id="rId1"/>
    <p:sldLayoutId id="2147485443" r:id="rId2"/>
    <p:sldLayoutId id="2147485444" r:id="rId3"/>
    <p:sldLayoutId id="2147485445" r:id="rId4"/>
    <p:sldLayoutId id="2147485446" r:id="rId5"/>
    <p:sldLayoutId id="2147485447" r:id="rId6"/>
    <p:sldLayoutId id="2147485448" r:id="rId7"/>
    <p:sldLayoutId id="2147485449" r:id="rId8"/>
    <p:sldLayoutId id="2147485450" r:id="rId9"/>
    <p:sldLayoutId id="2147485451" r:id="rId10"/>
    <p:sldLayoutId id="21474854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3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BA79C02-B57F-4A26-9EAE-DFFD4248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4A4BF4F-6812-40C3-901E-DA1CB166C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4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4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5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E634E6DB-B227-4CAC-A81C-5E872601E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E8C2D59-AAE9-4FC3-9DE8-139537A56C40}" type="slidenum">
              <a:rPr lang="en-US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9.png"/><Relationship Id="rId4" Type="http://schemas.openxmlformats.org/officeDocument/2006/relationships/hyperlink" Target="http://en.wikipedia.org/wiki/Exorcism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272689.stm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oceseduluth.org/index.php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oceseduluth.org/index.php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http://en.wikipedia.org/wiki/Plato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http://en.wikipedia.org/wiki/Plato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en.wikipedia.org/wiki/Psychological_nativism" TargetMode="Externa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://en.wikipedia.org/wiki/Aristotle" TargetMode="External"/><Relationship Id="rId4" Type="http://schemas.openxmlformats.org/officeDocument/2006/relationships/hyperlink" Target="http://en.wikipedia.org/wiki/Plat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n.wikipedia.org/wiki/Nature_versus_nurture" TargetMode="Externa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8394991.s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8195762.s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bes.com/lifestyle/health/feeds/hscout/2006/03/07/hscout531389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3.interscience.wiley.com/journal/123232350/abstract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http://en.wikipedia.org/wiki/Plat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en.wikipedia.org/wiki/Nature_versus_nurture" TargetMode="Externa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en.wikipedia.org/wiki/Image:Mendoza_HumanSacrifice.jpg" TargetMode="Externa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en.wikipedia.org/wiki/Image:Mendoza_HumanSacrifice.jpg" TargetMode="Externa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2.png"/><Relationship Id="rId4" Type="http://schemas.openxmlformats.org/officeDocument/2006/relationships/hyperlink" Target="http://rawstory.com/news/afp/Bush_says_Iraq_war_about_al_Qaeda_07242007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rawstory.com/news/afp/Bush_says_Iraq_war_about_al_Qaeda_07242007.html" TargetMode="External"/><Relationship Id="rId4" Type="http://schemas.openxmlformats.org/officeDocument/2006/relationships/hyperlink" Target="http://news.bbc.co.uk/2/hi/science/nature/7144337.s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http://news.bbc.co.uk/2/hi/science/nature/3023685.st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rawstory.com/news/afp/Bush_says_Iraq_war_about_al_Qaeda_07242007.html" TargetMode="External"/><Relationship Id="rId4" Type="http://schemas.openxmlformats.org/officeDocument/2006/relationships/hyperlink" Target="http://news.bbc.co.uk/2/hi/science/nature/7144337.stm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news.aol.com/political-machine/2008/09/02/sarah-palin-iraq-war-gods-plan/" TargetMode="External"/><Relationship Id="rId4" Type="http://schemas.openxmlformats.org/officeDocument/2006/relationships/hyperlink" Target="http://news.bbc.co.uk/2/hi/science/nature/7144337.st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news.aol.com/political-machine/2008/09/02/sarah-palin-iraq-war-gods-plan/" TargetMode="External"/><Relationship Id="rId4" Type="http://schemas.openxmlformats.org/officeDocument/2006/relationships/hyperlink" Target="http://news.bbc.co.uk/2/hi/science/nature/7144337.st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hyperlink" Target="http://news.aol.com/political-machine/2008/09/02/sarah-palin-iraq-war-gods-plan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en.wikipedia.org/wiki/File:Rick_Perry_photo_portrait,_August_28,_2004.jpg" TargetMode="External"/><Relationship Id="rId7" Type="http://schemas.openxmlformats.org/officeDocument/2006/relationships/hyperlink" Target="http://en.wikipedia.org/wiki/Michele_Bachman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11" Type="http://schemas.openxmlformats.org/officeDocument/2006/relationships/hyperlink" Target="http://en.wikipedia.org/wiki/Sara_palen" TargetMode="External"/><Relationship Id="rId5" Type="http://schemas.openxmlformats.org/officeDocument/2006/relationships/hyperlink" Target="http://en.wikipedia.org/wiki/Rick_Perry" TargetMode="External"/><Relationship Id="rId10" Type="http://schemas.openxmlformats.org/officeDocument/2006/relationships/hyperlink" Target="http://en.wikipedia.org/wiki/Tim_pawlenty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9.png"/><Relationship Id="rId4" Type="http://schemas.openxmlformats.org/officeDocument/2006/relationships/hyperlink" Target="http://en.wikipedia.org/wiki/Crusade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9.png"/><Relationship Id="rId4" Type="http://schemas.openxmlformats.org/officeDocument/2006/relationships/hyperlink" Target="http://en.wikipedia.org/wiki/Crusad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0.png"/><Relationship Id="rId4" Type="http://schemas.openxmlformats.org/officeDocument/2006/relationships/hyperlink" Target="http://en.wikipedia.org/wiki/Joan_of_ar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http://news.bbc.co.uk/2/hi/science/nature/3023685.stm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0.png"/><Relationship Id="rId4" Type="http://schemas.openxmlformats.org/officeDocument/2006/relationships/hyperlink" Target="http://en.wikipedia.org/wiki/Joan_of_arc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thecaucus.blogs.nytimes.com/2010/02/19/pawlentys-principles-gods-in-charge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3.png"/><Relationship Id="rId4" Type="http://schemas.openxmlformats.org/officeDocument/2006/relationships/hyperlink" Target="http://www.abc.net.au/news/stories/2007/09/17/2034283.ht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www.abc.net.au/news/stories/2007/09/17/2034283.htm" TargetMode="External"/><Relationship Id="rId4" Type="http://schemas.openxmlformats.org/officeDocument/2006/relationships/hyperlink" Target="http://news.bbc.co.uk/2/hi/science/nature/7144337.stm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://en.wikipedia.org/wiki/The_Two_Cultures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8.xml"/><Relationship Id="rId4" Type="http://schemas.openxmlformats.org/officeDocument/2006/relationships/hyperlink" Target="http://en.wikipedia.org/wiki/Multivitamin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verbnation.com/data_public/artist/userfiles/97034/shine04.09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news.com/story/0,2933,405765,00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press.com/business/dp-biz_endangered_wheat_0528may28,0,3094328.story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3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en.wikipedia.org/wiki/Cultural_materialism_(anthropology)" TargetMode="External"/><Relationship Id="rId4" Type="http://schemas.openxmlformats.org/officeDocument/2006/relationships/hyperlink" Target="http://news.bbc.co.uk/2/hi/science/nature/7144337.stm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hyperlink" Target="http://www.cultural-materialism.org/cultural-materialism/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www.wenatcheeworld.com/apps/pbcs.dll/article?AID=/20080122/FOOD/373497927/1030/rss1030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www.wenatcheeworld.com/apps/pbcs.dll/article?AID=/20080122/FOOD/373497927/1030/rss1030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www.wenatcheeworld.com/apps/pbcs.dll/article?AID=/20080122/FOOD/373497927/1030/rss1030" TargetMode="External"/><Relationship Id="rId4" Type="http://schemas.openxmlformats.org/officeDocument/2006/relationships/hyperlink" Target="http://news.bbc.co.uk/2/hi/science/nature/7144337.stm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6.png"/><Relationship Id="rId4" Type="http://schemas.openxmlformats.org/officeDocument/2006/relationships/hyperlink" Target="http://www.cafepress.com/metalstar.71120928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6.png"/><Relationship Id="rId4" Type="http://schemas.openxmlformats.org/officeDocument/2006/relationships/hyperlink" Target="http://www.cafepress.com/metalstar.71120928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7999000.stm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8.png"/><Relationship Id="rId4" Type="http://schemas.openxmlformats.org/officeDocument/2006/relationships/hyperlink" Target="http://en.wikipedia.org/wiki/Exorcis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0" y="2408"/>
            <a:ext cx="9137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281804" y="337799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</a:t>
            </a:r>
            <a:r>
              <a:rPr kumimoji="1" lang="en-US" sz="2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 </a:t>
            </a:r>
            <a:r>
              <a:rPr kumimoji="1" lang="en-US" sz="2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up/down arrow keys and/or </a:t>
            </a:r>
          </a:p>
          <a:p>
            <a:pPr algn="ctr" eaLnBrk="0" hangingPunct="0"/>
            <a:r>
              <a:rPr kumimoji="1" lang="en-US" sz="28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space bar to advance the slides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384259" y="5879468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406027" y="6118946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804990" y="6341528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86602" y="5945401"/>
            <a:ext cx="2057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</a:t>
            </a:r>
            <a:r>
              <a:rPr kumimoji="1" lang="en-US" sz="1200" b="1" i="1" kern="0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Selam</a:t>
            </a: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aka "Lucy's Baby”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42258" y="2592597"/>
            <a:ext cx="78486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Three Major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Perennial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Debates</a:t>
            </a: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Prehistoric Cultures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6"/>
            <a:ext cx="7358062" cy="3687163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	vs. Cultural </a:t>
            </a:r>
            <a:r>
              <a:rPr lang="en-US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/>
              <a:t>(“nature vs. nurture”)</a:t>
            </a:r>
            <a:br>
              <a:rPr lang="en-US" sz="2800" b="1" dirty="0" smtClean="0"/>
            </a:br>
            <a:r>
              <a:rPr lang="en-US" sz="2800" b="1" dirty="0" smtClean="0"/>
              <a:t>	(“inherited vs. learned”)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/>
              <a:t>			(“</a:t>
            </a:r>
            <a:r>
              <a:rPr lang="en-US" sz="2800" b="1" dirty="0" err="1" smtClean="0"/>
              <a:t>nativism</a:t>
            </a:r>
            <a:r>
              <a:rPr lang="en-US" sz="2800" b="1" dirty="0" smtClean="0"/>
              <a:t>” vs. “empiricism”)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37217" y="6394693"/>
            <a:ext cx="18389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http://en.wikipedia.org/wiki/Exorcism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56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50" y="205726"/>
            <a:ext cx="37433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82089" y="5690523"/>
            <a:ext cx="47371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dirty="0" smtClean="0">
                <a:solidFill>
                  <a:srgbClr val="FFFFFF"/>
                </a:solidFill>
                <a:latin typeface="Arial" charset="0"/>
              </a:rPr>
              <a:t>Saint </a:t>
            </a:r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Francis </a:t>
            </a:r>
            <a:r>
              <a:rPr kumimoji="1" lang="en-US" dirty="0" smtClean="0">
                <a:solidFill>
                  <a:srgbClr val="FFFFFF"/>
                </a:solidFill>
                <a:latin typeface="Arial" charset="0"/>
              </a:rPr>
              <a:t>Borgia performing </a:t>
            </a:r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an </a:t>
            </a:r>
            <a:r>
              <a:rPr kumimoji="1" lang="en-US" dirty="0" smtClean="0">
                <a:solidFill>
                  <a:srgbClr val="FFFFFF"/>
                </a:solidFill>
                <a:latin typeface="Arial" charset="0"/>
              </a:rPr>
              <a:t>exorcism</a:t>
            </a:r>
          </a:p>
          <a:p>
            <a:pPr algn="ctr" eaLnBrk="0" hangingPunct="0"/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Francisco Goya 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040805" y="6395818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http://news.bbc.co.uk/1/hi/world/europe/4272689.stm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63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6350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32790" y="3675690"/>
            <a:ext cx="68580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His Holiness the Pope recently increased efforts to train Roman Catholic priests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in exorcism . . .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2046518" y="5050972"/>
            <a:ext cx="3991429" cy="508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b="1" i="1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2046518" y="5050972"/>
            <a:ext cx="3991429" cy="508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b="1" i="1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86052" y="3254784"/>
            <a:ext cx="7358062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charset="0"/>
              </a:rPr>
              <a:t>each diocese in the Church of England provides a priest to exorcise demons . . .</a:t>
            </a:r>
            <a:endParaRPr kumimoji="0" lang="en-US" sz="2400" b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417505" y="6395818"/>
            <a:ext cx="2299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http://www.dioceseduluth.org/index.php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417505" y="6395818"/>
            <a:ext cx="22990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http://www.dioceseduluth.org/index.php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4444938"/>
            <a:ext cx="7358062" cy="172354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and even the Diocese of Duluth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has an exorcist . . .</a:t>
            </a:r>
          </a:p>
          <a:p>
            <a:pPr algn="ctr"/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although he’s not listed on the Diocesan web page . . .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1" y="114662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8882" y="3715197"/>
            <a:ext cx="6400800" cy="138885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70" y="2558079"/>
            <a:ext cx="7358062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it’s Official Catholic doctrine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. . .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725" y="0"/>
            <a:ext cx="6439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185278" y="62351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  <a:hlinkClick r:id="rId4"/>
              </a:rPr>
              <a:t>Plato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750" y="3777734"/>
            <a:ext cx="6496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40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the debates continue . . .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725" y="0"/>
            <a:ext cx="6439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185278" y="62351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  <a:hlinkClick r:id="rId4"/>
              </a:rPr>
              <a:t>Plato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5450" y="4558785"/>
            <a:ext cx="6191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they’re . . .  well . . .</a:t>
            </a:r>
          </a:p>
          <a:p>
            <a:pPr algn="ctr">
              <a:lnSpc>
                <a:spcPct val="150000"/>
              </a:lnSpc>
            </a:pP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they’re “perennial”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0" y="3777734"/>
            <a:ext cx="6496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40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the debates continue . . .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" y="-14514"/>
            <a:ext cx="9137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384259" y="5879468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406027" y="6118946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2010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804990" y="6341528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86602" y="5945401"/>
            <a:ext cx="2057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</a:t>
            </a:r>
            <a:r>
              <a:rPr kumimoji="1" lang="en-US" sz="1200" b="1" i="1" kern="0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Selam</a:t>
            </a: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aka "Lucy's Baby”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42258" y="2331345"/>
            <a:ext cx="78486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s</a:t>
            </a: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 </a:t>
            </a: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</a:t>
            </a:r>
          </a:p>
          <a:p>
            <a:pPr algn="ctr">
              <a:spcBef>
                <a:spcPts val="600"/>
              </a:spcBef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</a:t>
            </a: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ebates </a:t>
            </a:r>
            <a:endParaRPr kumimoji="1" lang="en-US" sz="48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ts val="600"/>
              </a:spcBef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g</a:t>
            </a: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 </a:t>
            </a:r>
            <a:endParaRPr kumimoji="1" lang="en-US" sz="4800" b="1" i="1" kern="0" dirty="0" smtClean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ts val="6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on and on.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20"/>
            <a:ext cx="7358062" cy="3422475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chemeClr val="accent1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vs. Cultural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400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000" b="1" dirty="0" smtClean="0">
                <a:solidFill>
                  <a:schemeClr val="accent1"/>
                </a:solidFill>
              </a:rPr>
              <a:t>nature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vs. nurture”)</a:t>
            </a:r>
            <a:b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	(“inherited vs. learned”)</a:t>
            </a:r>
            <a:endParaRPr lang="en-US" sz="2800" b="1" dirty="0" smtClean="0">
              <a:solidFill>
                <a:schemeClr val="accent1">
                  <a:lumMod val="90000"/>
                </a:schemeClr>
              </a:solidFill>
            </a:endParaRP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</a:t>
            </a:r>
            <a:r>
              <a:rPr lang="en-US" b="1" dirty="0" smtClean="0">
                <a:solidFill>
                  <a:srgbClr val="000000"/>
                </a:solidFill>
              </a:rPr>
              <a:t>(“</a:t>
            </a:r>
            <a:r>
              <a:rPr lang="en-US" b="1" dirty="0" err="1" smtClean="0">
                <a:solidFill>
                  <a:srgbClr val="000000"/>
                </a:solidFill>
              </a:rPr>
              <a:t>nativism</a:t>
            </a:r>
            <a:r>
              <a:rPr lang="en-US" b="1" dirty="0" smtClean="0">
                <a:solidFill>
                  <a:srgbClr val="000000"/>
                </a:solidFill>
              </a:rPr>
              <a:t>” vs. “empiricism”)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three major contemporary debates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27588" y="6394010"/>
            <a:ext cx="24817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http://en.wikipedia.org/wiki/Psychological_nativism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673" y="2160588"/>
            <a:ext cx="7772400" cy="278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 bwMode="auto">
          <a:xfrm>
            <a:off x="4180118" y="2293268"/>
            <a:ext cx="1248229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246895" y="3171368"/>
            <a:ext cx="1505877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973942" y="3585022"/>
            <a:ext cx="2079173" cy="3773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71130" y="6394010"/>
            <a:ext cx="23679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</a:rPr>
              <a:t>http://en.wikipedia.org/wiki/Tabula_rasa#History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67" y="11611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3628571" y="2815773"/>
            <a:ext cx="1045030" cy="3773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43205" y="3113313"/>
            <a:ext cx="791055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71130" y="6394010"/>
            <a:ext cx="23679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</a:rPr>
              <a:t>http://en.wikipedia.org/wiki/Tabula_rasa#History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67" y="11611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3628571" y="2815773"/>
            <a:ext cx="1045030" cy="37737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43205" y="3113313"/>
            <a:ext cx="791055" cy="377371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163" y="1162056"/>
            <a:ext cx="3710064" cy="485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868091" y="38729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hlinkClick r:id="rId4"/>
              </a:rPr>
              <a:t>Plato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20584" y="349198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hlinkClick r:id="rId5"/>
              </a:rPr>
              <a:t>Aristotle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27590" y="6394010"/>
            <a:ext cx="24721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http://en.wikipedia.org/wiki/Nature_versus_nurture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64278" y="2641645"/>
            <a:ext cx="7358062" cy="258532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(“nature vs. nurture”)</a:t>
            </a:r>
          </a:p>
          <a:p>
            <a:pPr marL="514350" indent="-514350" algn="ctr">
              <a:lnSpc>
                <a:spcPct val="15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(“inherited vs. learned”)</a:t>
            </a:r>
          </a:p>
          <a:p>
            <a:pPr marL="285750" indent="-285750" algn="ctr">
              <a:lnSpc>
                <a:spcPct val="15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	(“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nativism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” vs. “empiricism”)</a:t>
            </a:r>
            <a:endParaRPr lang="en-US" sz="20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1145277"/>
            <a:ext cx="6908800" cy="526297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omething else you will see often </a:t>
            </a:r>
            <a:r>
              <a:rPr kumimoji="1" lang="en-US" sz="3600" dirty="0" smtClean="0">
                <a:solidFill>
                  <a:srgbClr val="FFFFFF"/>
                </a:solidFill>
                <a:latin typeface="Arial" charset="0"/>
              </a:rPr>
              <a:t>(and often repeated)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in American Anthropology are discussions of the relationship between the physical and the cultural aspects of humans . . .</a:t>
            </a:r>
          </a:p>
          <a:p>
            <a:pPr algn="ctr" eaLnBrk="0" hangingPunct="0"/>
            <a:endParaRPr kumimoji="1" lang="en-US" sz="12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Here’s a good instance of that . . .</a:t>
            </a:r>
            <a:endParaRPr kumimoji="1"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54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1145277"/>
            <a:ext cx="6908800" cy="526297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>
                <a:solidFill>
                  <a:srgbClr val="BADDE1"/>
                </a:solidFill>
                <a:latin typeface="Arial" charset="0"/>
              </a:rPr>
              <a:t>s</a:t>
            </a:r>
            <a:r>
              <a:rPr kumimoji="1" lang="en-US" sz="3600" b="1" dirty="0" smtClean="0">
                <a:solidFill>
                  <a:srgbClr val="BADDE1"/>
                </a:solidFill>
                <a:latin typeface="Arial" charset="0"/>
              </a:rPr>
              <a:t>omething else you will see often </a:t>
            </a:r>
            <a:r>
              <a:rPr kumimoji="1" lang="en-US" sz="3600" dirty="0" smtClean="0">
                <a:solidFill>
                  <a:srgbClr val="BADDE1"/>
                </a:solidFill>
                <a:latin typeface="Arial" charset="0"/>
              </a:rPr>
              <a:t>(and often repeated)</a:t>
            </a:r>
            <a:r>
              <a:rPr kumimoji="1" lang="en-US" sz="3600" b="1" dirty="0" smtClean="0">
                <a:solidFill>
                  <a:srgbClr val="BADDE1"/>
                </a:solidFill>
                <a:latin typeface="Arial" charset="0"/>
              </a:rPr>
              <a:t> in American Anthropology are discussions of the relationship between the physical and the cultural aspects of humans . . .</a:t>
            </a:r>
          </a:p>
          <a:p>
            <a:pPr algn="ctr" eaLnBrk="0" hangingPunct="0"/>
            <a:endParaRPr kumimoji="1" lang="en-US" sz="12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h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ere’s a good instance of that</a:t>
            </a:r>
            <a:b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</a:b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72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6"/>
            <a:ext cx="7358062" cy="3687163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rgbClr val="000000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vs. Cultural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800" b="1" dirty="0" smtClean="0">
                <a:solidFill>
                  <a:srgbClr val="000000"/>
                </a:solidFill>
              </a:rPr>
              <a:t>nature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vs. nurture”)</a:t>
            </a:r>
            <a:b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(“</a:t>
            </a:r>
            <a:r>
              <a:rPr lang="en-US" sz="2800" b="1" dirty="0" smtClean="0">
                <a:solidFill>
                  <a:srgbClr val="000000"/>
                </a:solidFill>
              </a:rPr>
              <a:t>inherited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 vs. learned”)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(“</a:t>
            </a:r>
            <a:r>
              <a:rPr lang="en-US" sz="2800" b="1" dirty="0" err="1" smtClean="0">
                <a:solidFill>
                  <a:srgbClr val="000000"/>
                </a:solidFill>
              </a:rPr>
              <a:t>nativism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 vs. “empiricism”)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296250" y="371482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" y="293431"/>
            <a:ext cx="8229600" cy="626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080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0" y="2408"/>
            <a:ext cx="9137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384259" y="5879468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406027" y="6118946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804990" y="6341528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86602" y="5945401"/>
            <a:ext cx="2057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</a:t>
            </a:r>
            <a:r>
              <a:rPr kumimoji="1" lang="en-US" sz="1200" b="1" i="1" kern="0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Selam</a:t>
            </a: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aka "Lucy's Baby”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42258" y="2592597"/>
            <a:ext cx="78486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Three Major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Perennial</a:t>
            </a:r>
          </a:p>
          <a:p>
            <a:pPr lvl="0"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Debates</a:t>
            </a: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Prehistoric Cultures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7799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91" y="215737"/>
            <a:ext cx="390378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57492" y="6195965"/>
            <a:ext cx="2214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Arial" charset="0"/>
              </a:rPr>
              <a:t>Three Rivers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Press, 2006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71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3413801" y="6397625"/>
            <a:ext cx="2289409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3"/>
              </a:rPr>
              <a:t>http://news.bbc.co.uk/2/hi/health/8394991.stm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08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70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3219037" y="6397625"/>
            <a:ext cx="2678938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3"/>
              </a:rPr>
              <a:t>http://news.bbc.co.uk/2/hi/science/nature/8195762.stm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15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579466" y="6400800"/>
            <a:ext cx="39533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http://www.forbes.com/lifestyle/health/feeds/hscout/2006/03/07/hscout531389.html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30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6"/>
            <a:ext cx="7358062" cy="3687163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chemeClr val="accent1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vs. </a:t>
            </a:r>
            <a:r>
              <a:rPr lang="en-US" b="1" i="1" dirty="0" smtClean="0">
                <a:solidFill>
                  <a:srgbClr val="000000"/>
                </a:solidFill>
              </a:rPr>
              <a:t>Cultural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800" b="1" dirty="0" smtClean="0">
                <a:solidFill>
                  <a:schemeClr val="accent1"/>
                </a:solidFill>
              </a:rPr>
              <a:t>nature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vs. </a:t>
            </a:r>
            <a:r>
              <a:rPr lang="en-US" sz="2800" b="1" dirty="0" smtClean="0">
                <a:solidFill>
                  <a:srgbClr val="000000"/>
                </a:solidFill>
              </a:rPr>
              <a:t>nurture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”)</a:t>
            </a:r>
            <a:b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(“inherited vs. </a:t>
            </a:r>
            <a:r>
              <a:rPr lang="en-US" sz="2800" b="1" dirty="0" smtClean="0">
                <a:solidFill>
                  <a:srgbClr val="000000"/>
                </a:solidFill>
              </a:rPr>
              <a:t>learned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(“</a:t>
            </a:r>
            <a:r>
              <a:rPr lang="en-US" sz="2800" b="1" dirty="0" err="1" smtClean="0">
                <a:solidFill>
                  <a:schemeClr val="accent1">
                    <a:lumMod val="90000"/>
                  </a:schemeClr>
                </a:solidFill>
              </a:rPr>
              <a:t>nativism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 vs. “</a:t>
            </a:r>
            <a:r>
              <a:rPr lang="en-US" sz="2800" b="1" dirty="0" smtClean="0">
                <a:solidFill>
                  <a:srgbClr val="000000"/>
                </a:solidFill>
              </a:rPr>
              <a:t>empiricism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5184536" y="995584"/>
            <a:ext cx="485775" cy="182880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631355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</a:t>
            </a:r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, of course,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question of how they relate to one another in causing or influencing something is at the root of many of the arguments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2320664"/>
            <a:ext cx="6908800" cy="32932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“correct” answer,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of course, is . . .</a:t>
            </a:r>
          </a:p>
          <a:p>
            <a:pPr algn="ctr" eaLnBrk="0" hangingPunct="0"/>
            <a:r>
              <a:rPr kumimoji="1" lang="en-US" sz="2400" b="1" dirty="0" smtClean="0">
                <a:solidFill>
                  <a:srgbClr val="000000"/>
                </a:solidFill>
                <a:latin typeface="Arial" charset="0"/>
              </a:rPr>
              <a:t>(at least to most serious observers)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that they both contribute.</a:t>
            </a:r>
          </a:p>
          <a:p>
            <a:pPr algn="ctr" eaLnBrk="0" hangingPunct="0"/>
            <a:endParaRPr kumimoji="1"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So it’s . . . </a:t>
            </a:r>
            <a:endParaRPr kumimoji="1"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20664"/>
            <a:ext cx="6908800" cy="32932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“correct” answer,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of course, is . . .</a:t>
            </a:r>
          </a:p>
          <a:p>
            <a:pPr algn="ctr" eaLnBrk="0" hangingPunct="0"/>
            <a:r>
              <a:rPr kumimoji="1" lang="en-US" sz="2400" b="1" dirty="0" smtClean="0">
                <a:solidFill>
                  <a:srgbClr val="FFFFFF"/>
                </a:solidFill>
                <a:latin typeface="Arial" charset="0"/>
              </a:rPr>
              <a:t>(</a:t>
            </a:r>
            <a:r>
              <a:rPr kumimoji="1" lang="en-US" sz="2400" dirty="0" smtClean="0">
                <a:solidFill>
                  <a:srgbClr val="FFFFFF"/>
                </a:solidFill>
                <a:latin typeface="Arial" charset="0"/>
              </a:rPr>
              <a:t>at least to most serious observers)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that they both contribute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so it’s . . . 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358116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smtClean="0">
                <a:solidFill>
                  <a:srgbClr val="000000"/>
                </a:solidFill>
              </a:rPr>
              <a:t>Biological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Determinism </a:t>
            </a:r>
            <a:b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</a:rPr>
              <a:t>and</a:t>
            </a:r>
            <a:r>
              <a:rPr lang="en-US" sz="40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rgbClr val="000000"/>
                </a:solidFill>
              </a:rPr>
              <a:t>Cultural</a:t>
            </a: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1">
                    <a:lumMod val="90000"/>
                  </a:schemeClr>
                </a:solidFill>
              </a:rPr>
              <a:t>Constructionism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(“</a:t>
            </a:r>
            <a:r>
              <a:rPr lang="en-US" sz="2800" b="1" dirty="0" smtClean="0">
                <a:solidFill>
                  <a:schemeClr val="accent1"/>
                </a:solidFill>
              </a:rPr>
              <a:t>nature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</a:rPr>
              <a:t>and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nurture”)</a:t>
            </a:r>
            <a:b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(“inherited </a:t>
            </a:r>
            <a:r>
              <a:rPr lang="en-US" sz="3600" b="1" dirty="0" smtClean="0">
                <a:solidFill>
                  <a:srgbClr val="000000"/>
                </a:solidFill>
              </a:rPr>
              <a:t>and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learned”)</a:t>
            </a:r>
          </a:p>
          <a:p>
            <a:pPr marL="285750" lvl="0" indent="-285750" eaLnBrk="1" hangingPunct="1">
              <a:lnSpc>
                <a:spcPct val="150000"/>
              </a:lnSpc>
              <a:buNone/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			(“</a:t>
            </a:r>
            <a:r>
              <a:rPr lang="en-US" sz="2800" b="1" dirty="0" err="1" smtClean="0">
                <a:solidFill>
                  <a:schemeClr val="accent1">
                    <a:lumMod val="90000"/>
                  </a:schemeClr>
                </a:solidFill>
              </a:rPr>
              <a:t>nativism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” </a:t>
            </a:r>
            <a:r>
              <a:rPr lang="en-US" sz="3600" b="1" dirty="0" smtClean="0">
                <a:solidFill>
                  <a:srgbClr val="000000"/>
                </a:solidFill>
              </a:rPr>
              <a:t>and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</a:rPr>
              <a:t>“empiricism”)</a:t>
            </a:r>
            <a:endParaRPr lang="en-US" sz="2400" b="1" dirty="0" smtClean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037344" y="6394007"/>
            <a:ext cx="30636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http://www3.interscience.wiley.com/journal/123232350/abstract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7" y="113211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1310148" y="2409145"/>
            <a:ext cx="3030537" cy="49371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598947" y="5355776"/>
            <a:ext cx="5642198" cy="65314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28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725" y="0"/>
            <a:ext cx="6439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185278" y="62351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b="1" dirty="0" smtClean="0">
                <a:solidFill>
                  <a:srgbClr val="000000"/>
                </a:solidFill>
                <a:latin typeface="Arial" charset="0"/>
                <a:hlinkClick r:id="rId4"/>
              </a:rPr>
              <a:t>Plato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7800" y="3472944"/>
            <a:ext cx="61919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5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</a:t>
            </a: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ome debates going on today have been going on since at least the days of Socrates, Plato, and Aristotle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327590" y="6394010"/>
            <a:ext cx="24721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charset="0"/>
                <a:hlinkClick r:id="rId2"/>
              </a:rPr>
              <a:t>http://en.wikipedia.org/wiki/Nature_versus_nurture</a:t>
            </a:r>
            <a:endParaRPr kumimoji="1" lang="en-US" sz="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331" y="726851"/>
            <a:ext cx="7772400" cy="541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914406" y="1299017"/>
            <a:ext cx="2641599" cy="529784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805549" y="4673599"/>
            <a:ext cx="7003143" cy="1233727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2514816" y="6394020"/>
            <a:ext cx="41008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99CC00"/>
                </a:solidFill>
              </a:rPr>
              <a:t>www.washingtonpost.com/wp-dyn/content/article/2008/09/01/AR2008090102087.html</a:t>
            </a:r>
          </a:p>
        </p:txBody>
      </p:sp>
      <p:pic>
        <p:nvPicPr>
          <p:cNvPr id="1945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655" y="528638"/>
            <a:ext cx="7589837" cy="57578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714375" y="1320834"/>
            <a:ext cx="3030538" cy="49371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421210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FF0000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</a:t>
            </a:r>
            <a:r>
              <a:rPr lang="en-US" sz="2400" b="1" dirty="0" smtClean="0">
                <a:solidFill>
                  <a:srgbClr val="BADDE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three major contemporary debates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735142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Bef>
                <a:spcPts val="2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Bef>
                <a:spcPts val="2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4000" b="1" i="1" dirty="0" err="1" smtClean="0">
                <a:solidFill>
                  <a:srgbClr val="FF0000"/>
                </a:solidFill>
              </a:rPr>
              <a:t>Idea</a:t>
            </a:r>
            <a:r>
              <a:rPr lang="en-US" sz="2800" b="1" i="1" dirty="0" err="1" smtClean="0">
                <a:solidFill>
                  <a:schemeClr val="accent1"/>
                </a:solidFill>
              </a:rPr>
              <a:t>tionism</a:t>
            </a:r>
            <a:r>
              <a:rPr lang="en-US" sz="2800" b="1" i="1" dirty="0" smtClean="0">
                <a:solidFill>
                  <a:schemeClr val="accent1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</a:t>
            </a:r>
            <a:r>
              <a:rPr lang="en-US" sz="2400" b="1" dirty="0" smtClean="0">
                <a:solidFill>
                  <a:srgbClr val="BADDE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b="1" i="1" dirty="0" smtClean="0">
                <a:solidFill>
                  <a:srgbClr val="BADDE1"/>
                </a:solidFill>
              </a:rPr>
              <a:t> </a:t>
            </a:r>
            <a:r>
              <a:rPr lang="en-US" sz="2800" b="1" i="1" dirty="0" smtClean="0">
                <a:solidFill>
                  <a:srgbClr val="BADDE1"/>
                </a:solidFill>
              </a:rPr>
              <a:t>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07843" y="4369032"/>
            <a:ext cx="7505068" cy="224676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e.g., Aztecs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must sacrifice and eat humans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in order to please the gods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in order that the gods allow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the sun to rise each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day,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so that the world doesn’t end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86052" y="2514612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Ideationism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vs. Cultural Materialism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Text Box 2"/>
          <p:cNvSpPr txBox="1">
            <a:spLocks noChangeArrowheads="1"/>
          </p:cNvSpPr>
          <p:nvPr/>
        </p:nvSpPr>
        <p:spPr bwMode="auto">
          <a:xfrm>
            <a:off x="3003543" y="6395599"/>
            <a:ext cx="31085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http://en.wikipedia.org/wiki/Image:Mendoza_HumanSacrifice.jpg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5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3744" y="368074"/>
            <a:ext cx="520293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04" name="Text Box 2"/>
          <p:cNvSpPr txBox="1">
            <a:spLocks noChangeArrowheads="1"/>
          </p:cNvSpPr>
          <p:nvPr/>
        </p:nvSpPr>
        <p:spPr bwMode="auto">
          <a:xfrm>
            <a:off x="1312869" y="5894395"/>
            <a:ext cx="6519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Aztec human 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sacrifice as shown in the Codex </a:t>
            </a:r>
            <a:r>
              <a:rPr lang="en-US" dirty="0" err="1">
                <a:solidFill>
                  <a:srgbClr val="FFFFFF"/>
                </a:solidFill>
                <a:latin typeface="Arial" charset="0"/>
              </a:rPr>
              <a:t>Magliabechiano</a:t>
            </a:r>
            <a:endParaRPr kumimoji="1"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585704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chemeClr val="bg1"/>
                </a:solidFill>
              </a:rPr>
              <a:t>Ideationism</a:t>
            </a:r>
            <a:r>
              <a:rPr lang="en-US" sz="2800" b="1" i="1" dirty="0" smtClean="0">
                <a:solidFill>
                  <a:schemeClr val="bg1"/>
                </a:solidFill>
              </a:rPr>
              <a:t> vs. </a:t>
            </a:r>
            <a:r>
              <a:rPr lang="en-US" b="1" i="1" dirty="0" smtClean="0">
                <a:solidFill>
                  <a:schemeClr val="bg1"/>
                </a:solidFill>
              </a:rPr>
              <a:t>Cultural Materialism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5801" y="3234222"/>
            <a:ext cx="7772400" cy="3357078"/>
          </a:xfrm>
          <a:prstGeom prst="rect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r>
              <a:rPr lang="en-US" sz="2800" b="1" kern="0" dirty="0" smtClean="0">
                <a:solidFill>
                  <a:srgbClr val="000000"/>
                </a:solidFill>
                <a:latin typeface="Arial" charset="0"/>
              </a:rPr>
              <a:t>e.g.,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Aztecs sacrificed and ate humans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in order to control population size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in order to preserve their property,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to terrorize their neighbors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so they will continue to provide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goods and services as tribute,</a:t>
            </a:r>
          </a:p>
          <a:p>
            <a:pPr algn="ctr"/>
            <a:r>
              <a:rPr lang="en-US" sz="2800" b="1" kern="0" dirty="0" smtClean="0">
                <a:solidFill>
                  <a:srgbClr val="000000"/>
                </a:solidFill>
                <a:latin typeface="Arial" charset="0"/>
              </a:rPr>
              <a:t>and because they tasted good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86052" y="1237370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000" b="1" i="1" kern="0" dirty="0" err="1" smtClean="0">
                <a:solidFill>
                  <a:srgbClr val="BBE0E3"/>
                </a:solidFill>
                <a:latin typeface="Arial"/>
              </a:rPr>
              <a:t>Ideationism</a:t>
            </a:r>
            <a:r>
              <a:rPr lang="en-US" sz="28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000" b="1" i="1" kern="0" dirty="0" smtClean="0">
                <a:solidFill>
                  <a:srgbClr val="BBE0E3"/>
                </a:solidFill>
                <a:latin typeface="Arial"/>
              </a:rPr>
              <a:t>vs. </a:t>
            </a:r>
            <a:r>
              <a:rPr lang="en-US" sz="3200" b="1" i="1" kern="0" dirty="0" smtClean="0">
                <a:solidFill>
                  <a:srgbClr val="FF0000"/>
                </a:solidFill>
                <a:latin typeface="Arial"/>
              </a:rPr>
              <a:t>Cultural Materialism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3003543" y="6395599"/>
            <a:ext cx="31085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http://en.wikipedia.org/wiki/Image:Mendoza_HumanSacrifice.jpg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7251" name="Text Box 2"/>
          <p:cNvSpPr txBox="1">
            <a:spLocks noChangeArrowheads="1"/>
          </p:cNvSpPr>
          <p:nvPr/>
        </p:nvSpPr>
        <p:spPr bwMode="auto">
          <a:xfrm>
            <a:off x="1065223" y="5908909"/>
            <a:ext cx="6917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600" i="1" dirty="0">
                <a:solidFill>
                  <a:srgbClr val="FFFFFF"/>
                </a:solidFill>
                <a:latin typeface="Arial" charset="0"/>
              </a:rPr>
              <a:t>A </a:t>
            </a:r>
            <a:r>
              <a:rPr kumimoji="1" lang="en-US" sz="1600" i="1" dirty="0" err="1">
                <a:solidFill>
                  <a:srgbClr val="FFFFFF"/>
                </a:solidFill>
                <a:latin typeface="Arial" charset="0"/>
              </a:rPr>
              <a:t>tzompantli</a:t>
            </a:r>
            <a:r>
              <a:rPr kumimoji="1" lang="en-US" sz="1600" i="1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kumimoji="1" lang="en-US" sz="1600" dirty="0">
                <a:solidFill>
                  <a:srgbClr val="FFFFFF"/>
                </a:solidFill>
                <a:latin typeface="Arial" charset="0"/>
              </a:rPr>
              <a:t>or skull rack, as shown in the post-Conquest Ramirez </a:t>
            </a:r>
            <a:r>
              <a:rPr kumimoji="1" lang="en-US" sz="1600" dirty="0" smtClean="0">
                <a:solidFill>
                  <a:srgbClr val="FFFFFF"/>
                </a:solidFill>
                <a:latin typeface="Arial" charset="0"/>
              </a:rPr>
              <a:t>Codex</a:t>
            </a:r>
            <a:endParaRPr kumimoji="1" lang="en-US" sz="16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72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802" y="608720"/>
            <a:ext cx="7315200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539289" y="6539839"/>
            <a:ext cx="40559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http://rawstory.com/news/afp/Bush_says_Iraq_war_about_al_Qaeda_07242007.html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167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3424"/>
            <a:ext cx="822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403350" y="900137"/>
            <a:ext cx="4078288" cy="1265237"/>
          </a:xfrm>
          <a:custGeom>
            <a:avLst/>
            <a:gdLst>
              <a:gd name="connsiteX0" fmla="*/ 1644953 w 4078515"/>
              <a:gd name="connsiteY0" fmla="*/ 1132114 h 1265161"/>
              <a:gd name="connsiteX1" fmla="*/ 861182 w 4078515"/>
              <a:gd name="connsiteY1" fmla="*/ 1190171 h 1265161"/>
              <a:gd name="connsiteX2" fmla="*/ 280610 w 4078515"/>
              <a:gd name="connsiteY2" fmla="*/ 1190171 h 1265161"/>
              <a:gd name="connsiteX3" fmla="*/ 33867 w 4078515"/>
              <a:gd name="connsiteY3" fmla="*/ 740228 h 1265161"/>
              <a:gd name="connsiteX4" fmla="*/ 77410 w 4078515"/>
              <a:gd name="connsiteY4" fmla="*/ 217714 h 1265161"/>
              <a:gd name="connsiteX5" fmla="*/ 411239 w 4078515"/>
              <a:gd name="connsiteY5" fmla="*/ 0 h 1265161"/>
              <a:gd name="connsiteX6" fmla="*/ 1354667 w 4078515"/>
              <a:gd name="connsiteY6" fmla="*/ 217714 h 1265161"/>
              <a:gd name="connsiteX7" fmla="*/ 1891696 w 4078515"/>
              <a:gd name="connsiteY7" fmla="*/ 275771 h 1265161"/>
              <a:gd name="connsiteX8" fmla="*/ 2530324 w 4078515"/>
              <a:gd name="connsiteY8" fmla="*/ 333828 h 1265161"/>
              <a:gd name="connsiteX9" fmla="*/ 3110896 w 4078515"/>
              <a:gd name="connsiteY9" fmla="*/ 348343 h 1265161"/>
              <a:gd name="connsiteX10" fmla="*/ 3720496 w 4078515"/>
              <a:gd name="connsiteY10" fmla="*/ 348343 h 1265161"/>
              <a:gd name="connsiteX11" fmla="*/ 4025296 w 4078515"/>
              <a:gd name="connsiteY11" fmla="*/ 551543 h 1265161"/>
              <a:gd name="connsiteX12" fmla="*/ 4039810 w 4078515"/>
              <a:gd name="connsiteY12" fmla="*/ 798285 h 1265161"/>
              <a:gd name="connsiteX13" fmla="*/ 3807582 w 4078515"/>
              <a:gd name="connsiteY13" fmla="*/ 885371 h 1265161"/>
              <a:gd name="connsiteX14" fmla="*/ 3372153 w 4078515"/>
              <a:gd name="connsiteY14" fmla="*/ 943428 h 1265161"/>
              <a:gd name="connsiteX15" fmla="*/ 2951239 w 4078515"/>
              <a:gd name="connsiteY15" fmla="*/ 986971 h 1265161"/>
              <a:gd name="connsiteX16" fmla="*/ 1572382 w 4078515"/>
              <a:gd name="connsiteY16" fmla="*/ 1146628 h 12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8515" h="1265161">
                <a:moveTo>
                  <a:pt x="1644953" y="1132114"/>
                </a:moveTo>
                <a:cubicBezTo>
                  <a:pt x="1366762" y="1156304"/>
                  <a:pt x="1088572" y="1180495"/>
                  <a:pt x="861182" y="1190171"/>
                </a:cubicBezTo>
                <a:cubicBezTo>
                  <a:pt x="633792" y="1199847"/>
                  <a:pt x="418496" y="1265161"/>
                  <a:pt x="280610" y="1190171"/>
                </a:cubicBezTo>
                <a:cubicBezTo>
                  <a:pt x="142724" y="1115181"/>
                  <a:pt x="67734" y="902304"/>
                  <a:pt x="33867" y="740228"/>
                </a:cubicBezTo>
                <a:cubicBezTo>
                  <a:pt x="0" y="578152"/>
                  <a:pt x="14515" y="341085"/>
                  <a:pt x="77410" y="217714"/>
                </a:cubicBezTo>
                <a:cubicBezTo>
                  <a:pt x="140305" y="94343"/>
                  <a:pt x="198363" y="0"/>
                  <a:pt x="411239" y="0"/>
                </a:cubicBezTo>
                <a:cubicBezTo>
                  <a:pt x="624115" y="0"/>
                  <a:pt x="1107924" y="171752"/>
                  <a:pt x="1354667" y="217714"/>
                </a:cubicBezTo>
                <a:cubicBezTo>
                  <a:pt x="1601410" y="263676"/>
                  <a:pt x="1891696" y="275771"/>
                  <a:pt x="1891696" y="275771"/>
                </a:cubicBezTo>
                <a:cubicBezTo>
                  <a:pt x="2087639" y="295123"/>
                  <a:pt x="2327124" y="321733"/>
                  <a:pt x="2530324" y="333828"/>
                </a:cubicBezTo>
                <a:cubicBezTo>
                  <a:pt x="2733524" y="345923"/>
                  <a:pt x="2912534" y="345924"/>
                  <a:pt x="3110896" y="348343"/>
                </a:cubicBezTo>
                <a:cubicBezTo>
                  <a:pt x="3309258" y="350762"/>
                  <a:pt x="3568096" y="314476"/>
                  <a:pt x="3720496" y="348343"/>
                </a:cubicBezTo>
                <a:cubicBezTo>
                  <a:pt x="3872896" y="382210"/>
                  <a:pt x="3972077" y="476553"/>
                  <a:pt x="4025296" y="551543"/>
                </a:cubicBezTo>
                <a:cubicBezTo>
                  <a:pt x="4078515" y="626533"/>
                  <a:pt x="4076096" y="742647"/>
                  <a:pt x="4039810" y="798285"/>
                </a:cubicBezTo>
                <a:cubicBezTo>
                  <a:pt x="4003524" y="853923"/>
                  <a:pt x="3918858" y="861180"/>
                  <a:pt x="3807582" y="885371"/>
                </a:cubicBezTo>
                <a:cubicBezTo>
                  <a:pt x="3696306" y="909562"/>
                  <a:pt x="3514877" y="926495"/>
                  <a:pt x="3372153" y="943428"/>
                </a:cubicBezTo>
                <a:cubicBezTo>
                  <a:pt x="3229429" y="960361"/>
                  <a:pt x="2951239" y="986971"/>
                  <a:pt x="2951239" y="986971"/>
                </a:cubicBezTo>
                <a:lnTo>
                  <a:pt x="1572382" y="1146628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24"/>
            <a:ext cx="822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54210" y="2336801"/>
            <a:ext cx="5950732" cy="353943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Peace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Justice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Security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Freedom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Honor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[God’s will  / Allah’s will . . .] </a:t>
            </a:r>
          </a:p>
          <a:p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03350" y="900137"/>
            <a:ext cx="4078288" cy="1265237"/>
          </a:xfrm>
          <a:custGeom>
            <a:avLst/>
            <a:gdLst>
              <a:gd name="connsiteX0" fmla="*/ 1644953 w 4078515"/>
              <a:gd name="connsiteY0" fmla="*/ 1132114 h 1265161"/>
              <a:gd name="connsiteX1" fmla="*/ 861182 w 4078515"/>
              <a:gd name="connsiteY1" fmla="*/ 1190171 h 1265161"/>
              <a:gd name="connsiteX2" fmla="*/ 280610 w 4078515"/>
              <a:gd name="connsiteY2" fmla="*/ 1190171 h 1265161"/>
              <a:gd name="connsiteX3" fmla="*/ 33867 w 4078515"/>
              <a:gd name="connsiteY3" fmla="*/ 740228 h 1265161"/>
              <a:gd name="connsiteX4" fmla="*/ 77410 w 4078515"/>
              <a:gd name="connsiteY4" fmla="*/ 217714 h 1265161"/>
              <a:gd name="connsiteX5" fmla="*/ 411239 w 4078515"/>
              <a:gd name="connsiteY5" fmla="*/ 0 h 1265161"/>
              <a:gd name="connsiteX6" fmla="*/ 1354667 w 4078515"/>
              <a:gd name="connsiteY6" fmla="*/ 217714 h 1265161"/>
              <a:gd name="connsiteX7" fmla="*/ 1891696 w 4078515"/>
              <a:gd name="connsiteY7" fmla="*/ 275771 h 1265161"/>
              <a:gd name="connsiteX8" fmla="*/ 2530324 w 4078515"/>
              <a:gd name="connsiteY8" fmla="*/ 333828 h 1265161"/>
              <a:gd name="connsiteX9" fmla="*/ 3110896 w 4078515"/>
              <a:gd name="connsiteY9" fmla="*/ 348343 h 1265161"/>
              <a:gd name="connsiteX10" fmla="*/ 3720496 w 4078515"/>
              <a:gd name="connsiteY10" fmla="*/ 348343 h 1265161"/>
              <a:gd name="connsiteX11" fmla="*/ 4025296 w 4078515"/>
              <a:gd name="connsiteY11" fmla="*/ 551543 h 1265161"/>
              <a:gd name="connsiteX12" fmla="*/ 4039810 w 4078515"/>
              <a:gd name="connsiteY12" fmla="*/ 798285 h 1265161"/>
              <a:gd name="connsiteX13" fmla="*/ 3807582 w 4078515"/>
              <a:gd name="connsiteY13" fmla="*/ 885371 h 1265161"/>
              <a:gd name="connsiteX14" fmla="*/ 3372153 w 4078515"/>
              <a:gd name="connsiteY14" fmla="*/ 943428 h 1265161"/>
              <a:gd name="connsiteX15" fmla="*/ 2951239 w 4078515"/>
              <a:gd name="connsiteY15" fmla="*/ 986971 h 1265161"/>
              <a:gd name="connsiteX16" fmla="*/ 1572382 w 4078515"/>
              <a:gd name="connsiteY16" fmla="*/ 1146628 h 12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8515" h="1265161">
                <a:moveTo>
                  <a:pt x="1644953" y="1132114"/>
                </a:moveTo>
                <a:cubicBezTo>
                  <a:pt x="1366762" y="1156304"/>
                  <a:pt x="1088572" y="1180495"/>
                  <a:pt x="861182" y="1190171"/>
                </a:cubicBezTo>
                <a:cubicBezTo>
                  <a:pt x="633792" y="1199847"/>
                  <a:pt x="418496" y="1265161"/>
                  <a:pt x="280610" y="1190171"/>
                </a:cubicBezTo>
                <a:cubicBezTo>
                  <a:pt x="142724" y="1115181"/>
                  <a:pt x="67734" y="902304"/>
                  <a:pt x="33867" y="740228"/>
                </a:cubicBezTo>
                <a:cubicBezTo>
                  <a:pt x="0" y="578152"/>
                  <a:pt x="14515" y="341085"/>
                  <a:pt x="77410" y="217714"/>
                </a:cubicBezTo>
                <a:cubicBezTo>
                  <a:pt x="140305" y="94343"/>
                  <a:pt x="198363" y="0"/>
                  <a:pt x="411239" y="0"/>
                </a:cubicBezTo>
                <a:cubicBezTo>
                  <a:pt x="624115" y="0"/>
                  <a:pt x="1107924" y="171752"/>
                  <a:pt x="1354667" y="217714"/>
                </a:cubicBezTo>
                <a:cubicBezTo>
                  <a:pt x="1601410" y="263676"/>
                  <a:pt x="1891696" y="275771"/>
                  <a:pt x="1891696" y="275771"/>
                </a:cubicBezTo>
                <a:cubicBezTo>
                  <a:pt x="2087639" y="295123"/>
                  <a:pt x="2327124" y="321733"/>
                  <a:pt x="2530324" y="333828"/>
                </a:cubicBezTo>
                <a:cubicBezTo>
                  <a:pt x="2733524" y="345923"/>
                  <a:pt x="2912534" y="345924"/>
                  <a:pt x="3110896" y="348343"/>
                </a:cubicBezTo>
                <a:cubicBezTo>
                  <a:pt x="3309258" y="350762"/>
                  <a:pt x="3568096" y="314476"/>
                  <a:pt x="3720496" y="348343"/>
                </a:cubicBezTo>
                <a:cubicBezTo>
                  <a:pt x="3872896" y="382210"/>
                  <a:pt x="3972077" y="476553"/>
                  <a:pt x="4025296" y="551543"/>
                </a:cubicBezTo>
                <a:cubicBezTo>
                  <a:pt x="4078515" y="626533"/>
                  <a:pt x="4076096" y="742647"/>
                  <a:pt x="4039810" y="798285"/>
                </a:cubicBezTo>
                <a:cubicBezTo>
                  <a:pt x="4003524" y="853923"/>
                  <a:pt x="3918858" y="861180"/>
                  <a:pt x="3807582" y="885371"/>
                </a:cubicBezTo>
                <a:cubicBezTo>
                  <a:pt x="3696306" y="909562"/>
                  <a:pt x="3514877" y="926495"/>
                  <a:pt x="3372153" y="943428"/>
                </a:cubicBezTo>
                <a:cubicBezTo>
                  <a:pt x="3229429" y="960361"/>
                  <a:pt x="2951239" y="986971"/>
                  <a:pt x="2951239" y="986971"/>
                </a:cubicBezTo>
                <a:lnTo>
                  <a:pt x="1572382" y="1146628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539289" y="6539839"/>
            <a:ext cx="40559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http://rawstory.com/news/afp/Bush_says_Iraq_war_about_al_Qaeda_07242007.html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" y="0"/>
            <a:ext cx="3815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05050" y="3853934"/>
            <a:ext cx="6230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and probably even the </a:t>
            </a:r>
            <a:r>
              <a:rPr kumimoji="1" lang="en-US" sz="3600" b="1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Neandertals</a:t>
            </a: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argued </a:t>
            </a:r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about the same sort of things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47175" y="6349494"/>
            <a:ext cx="845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000" b="1" dirty="0" err="1" smtClean="0">
                <a:solidFill>
                  <a:srgbClr val="000000"/>
                </a:solidFill>
                <a:latin typeface="Arial" charset="0"/>
                <a:hlinkClick r:id="rId4"/>
              </a:rPr>
              <a:t>Neandertal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24"/>
            <a:ext cx="822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54210" y="2336801"/>
            <a:ext cx="5950732" cy="353943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Peace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Justice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Security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Freedom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Honor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[God’s will  / Allah’s will . . .] </a:t>
            </a:r>
          </a:p>
          <a:p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03350" y="900137"/>
            <a:ext cx="4078288" cy="1265237"/>
          </a:xfrm>
          <a:custGeom>
            <a:avLst/>
            <a:gdLst>
              <a:gd name="connsiteX0" fmla="*/ 1644953 w 4078515"/>
              <a:gd name="connsiteY0" fmla="*/ 1132114 h 1265161"/>
              <a:gd name="connsiteX1" fmla="*/ 861182 w 4078515"/>
              <a:gd name="connsiteY1" fmla="*/ 1190171 h 1265161"/>
              <a:gd name="connsiteX2" fmla="*/ 280610 w 4078515"/>
              <a:gd name="connsiteY2" fmla="*/ 1190171 h 1265161"/>
              <a:gd name="connsiteX3" fmla="*/ 33867 w 4078515"/>
              <a:gd name="connsiteY3" fmla="*/ 740228 h 1265161"/>
              <a:gd name="connsiteX4" fmla="*/ 77410 w 4078515"/>
              <a:gd name="connsiteY4" fmla="*/ 217714 h 1265161"/>
              <a:gd name="connsiteX5" fmla="*/ 411239 w 4078515"/>
              <a:gd name="connsiteY5" fmla="*/ 0 h 1265161"/>
              <a:gd name="connsiteX6" fmla="*/ 1354667 w 4078515"/>
              <a:gd name="connsiteY6" fmla="*/ 217714 h 1265161"/>
              <a:gd name="connsiteX7" fmla="*/ 1891696 w 4078515"/>
              <a:gd name="connsiteY7" fmla="*/ 275771 h 1265161"/>
              <a:gd name="connsiteX8" fmla="*/ 2530324 w 4078515"/>
              <a:gd name="connsiteY8" fmla="*/ 333828 h 1265161"/>
              <a:gd name="connsiteX9" fmla="*/ 3110896 w 4078515"/>
              <a:gd name="connsiteY9" fmla="*/ 348343 h 1265161"/>
              <a:gd name="connsiteX10" fmla="*/ 3720496 w 4078515"/>
              <a:gd name="connsiteY10" fmla="*/ 348343 h 1265161"/>
              <a:gd name="connsiteX11" fmla="*/ 4025296 w 4078515"/>
              <a:gd name="connsiteY11" fmla="*/ 551543 h 1265161"/>
              <a:gd name="connsiteX12" fmla="*/ 4039810 w 4078515"/>
              <a:gd name="connsiteY12" fmla="*/ 798285 h 1265161"/>
              <a:gd name="connsiteX13" fmla="*/ 3807582 w 4078515"/>
              <a:gd name="connsiteY13" fmla="*/ 885371 h 1265161"/>
              <a:gd name="connsiteX14" fmla="*/ 3372153 w 4078515"/>
              <a:gd name="connsiteY14" fmla="*/ 943428 h 1265161"/>
              <a:gd name="connsiteX15" fmla="*/ 2951239 w 4078515"/>
              <a:gd name="connsiteY15" fmla="*/ 986971 h 1265161"/>
              <a:gd name="connsiteX16" fmla="*/ 1572382 w 4078515"/>
              <a:gd name="connsiteY16" fmla="*/ 1146628 h 12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8515" h="1265161">
                <a:moveTo>
                  <a:pt x="1644953" y="1132114"/>
                </a:moveTo>
                <a:cubicBezTo>
                  <a:pt x="1366762" y="1156304"/>
                  <a:pt x="1088572" y="1180495"/>
                  <a:pt x="861182" y="1190171"/>
                </a:cubicBezTo>
                <a:cubicBezTo>
                  <a:pt x="633792" y="1199847"/>
                  <a:pt x="418496" y="1265161"/>
                  <a:pt x="280610" y="1190171"/>
                </a:cubicBezTo>
                <a:cubicBezTo>
                  <a:pt x="142724" y="1115181"/>
                  <a:pt x="67734" y="902304"/>
                  <a:pt x="33867" y="740228"/>
                </a:cubicBezTo>
                <a:cubicBezTo>
                  <a:pt x="0" y="578152"/>
                  <a:pt x="14515" y="341085"/>
                  <a:pt x="77410" y="217714"/>
                </a:cubicBezTo>
                <a:cubicBezTo>
                  <a:pt x="140305" y="94343"/>
                  <a:pt x="198363" y="0"/>
                  <a:pt x="411239" y="0"/>
                </a:cubicBezTo>
                <a:cubicBezTo>
                  <a:pt x="624115" y="0"/>
                  <a:pt x="1107924" y="171752"/>
                  <a:pt x="1354667" y="217714"/>
                </a:cubicBezTo>
                <a:cubicBezTo>
                  <a:pt x="1601410" y="263676"/>
                  <a:pt x="1891696" y="275771"/>
                  <a:pt x="1891696" y="275771"/>
                </a:cubicBezTo>
                <a:cubicBezTo>
                  <a:pt x="2087639" y="295123"/>
                  <a:pt x="2327124" y="321733"/>
                  <a:pt x="2530324" y="333828"/>
                </a:cubicBezTo>
                <a:cubicBezTo>
                  <a:pt x="2733524" y="345923"/>
                  <a:pt x="2912534" y="345924"/>
                  <a:pt x="3110896" y="348343"/>
                </a:cubicBezTo>
                <a:cubicBezTo>
                  <a:pt x="3309258" y="350762"/>
                  <a:pt x="3568096" y="314476"/>
                  <a:pt x="3720496" y="348343"/>
                </a:cubicBezTo>
                <a:cubicBezTo>
                  <a:pt x="3872896" y="382210"/>
                  <a:pt x="3972077" y="476553"/>
                  <a:pt x="4025296" y="551543"/>
                </a:cubicBezTo>
                <a:cubicBezTo>
                  <a:pt x="4078515" y="626533"/>
                  <a:pt x="4076096" y="742647"/>
                  <a:pt x="4039810" y="798285"/>
                </a:cubicBezTo>
                <a:cubicBezTo>
                  <a:pt x="4003524" y="853923"/>
                  <a:pt x="3918858" y="861180"/>
                  <a:pt x="3807582" y="885371"/>
                </a:cubicBezTo>
                <a:cubicBezTo>
                  <a:pt x="3696306" y="909562"/>
                  <a:pt x="3514877" y="926495"/>
                  <a:pt x="3372153" y="943428"/>
                </a:cubicBezTo>
                <a:cubicBezTo>
                  <a:pt x="3229429" y="960361"/>
                  <a:pt x="2951239" y="986971"/>
                  <a:pt x="2951239" y="986971"/>
                </a:cubicBezTo>
                <a:lnTo>
                  <a:pt x="1572382" y="1146628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  <p:sp>
        <p:nvSpPr>
          <p:cNvPr id="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539289" y="6539839"/>
            <a:ext cx="40559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http://rawstory.com/news/afp/Bush_says_Iraq_war_about_al_Qaeda_07242007.html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b="1" i="1" dirty="0" smtClean="0">
                <a:solidFill>
                  <a:srgbClr val="BADDE1"/>
                </a:solidFill>
              </a:rPr>
              <a:t> </a:t>
            </a:r>
            <a:r>
              <a:rPr lang="en-US" sz="2800" b="1" i="1" dirty="0" smtClean="0">
                <a:solidFill>
                  <a:srgbClr val="BADDE1"/>
                </a:solidFill>
              </a:rPr>
              <a:t>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67013" y="4267200"/>
            <a:ext cx="34599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Peace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Justice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Security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Freedom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Honor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God’s  will / Allah’s will . . 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750" y="698524"/>
            <a:ext cx="5978525" cy="541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279537" y="322263"/>
            <a:ext cx="4506913" cy="874712"/>
          </a:xfrm>
          <a:custGeom>
            <a:avLst/>
            <a:gdLst>
              <a:gd name="connsiteX0" fmla="*/ 2000553 w 4506686"/>
              <a:gd name="connsiteY0" fmla="*/ 810380 h 875694"/>
              <a:gd name="connsiteX1" fmla="*/ 1245810 w 4506686"/>
              <a:gd name="connsiteY1" fmla="*/ 810380 h 875694"/>
              <a:gd name="connsiteX2" fmla="*/ 795867 w 4506686"/>
              <a:gd name="connsiteY2" fmla="*/ 810380 h 875694"/>
              <a:gd name="connsiteX3" fmla="*/ 244324 w 4506686"/>
              <a:gd name="connsiteY3" fmla="*/ 795866 h 875694"/>
              <a:gd name="connsiteX4" fmla="*/ 55638 w 4506686"/>
              <a:gd name="connsiteY4" fmla="*/ 505580 h 875694"/>
              <a:gd name="connsiteX5" fmla="*/ 578153 w 4506686"/>
              <a:gd name="connsiteY5" fmla="*/ 70152 h 875694"/>
              <a:gd name="connsiteX6" fmla="*/ 1652210 w 4506686"/>
              <a:gd name="connsiteY6" fmla="*/ 84666 h 875694"/>
              <a:gd name="connsiteX7" fmla="*/ 2813353 w 4506686"/>
              <a:gd name="connsiteY7" fmla="*/ 99180 h 875694"/>
              <a:gd name="connsiteX8" fmla="*/ 3379410 w 4506686"/>
              <a:gd name="connsiteY8" fmla="*/ 99180 h 875694"/>
              <a:gd name="connsiteX9" fmla="*/ 4119638 w 4506686"/>
              <a:gd name="connsiteY9" fmla="*/ 113695 h 875694"/>
              <a:gd name="connsiteX10" fmla="*/ 4453467 w 4506686"/>
              <a:gd name="connsiteY10" fmla="*/ 403980 h 875694"/>
              <a:gd name="connsiteX11" fmla="*/ 4438953 w 4506686"/>
              <a:gd name="connsiteY11" fmla="*/ 766837 h 875694"/>
              <a:gd name="connsiteX12" fmla="*/ 4134153 w 4506686"/>
              <a:gd name="connsiteY12" fmla="*/ 868437 h 875694"/>
              <a:gd name="connsiteX13" fmla="*/ 3335867 w 4506686"/>
              <a:gd name="connsiteY13" fmla="*/ 810380 h 875694"/>
              <a:gd name="connsiteX14" fmla="*/ 2987524 w 4506686"/>
              <a:gd name="connsiteY14" fmla="*/ 824895 h 875694"/>
              <a:gd name="connsiteX15" fmla="*/ 2450495 w 4506686"/>
              <a:gd name="connsiteY15" fmla="*/ 795866 h 875694"/>
              <a:gd name="connsiteX16" fmla="*/ 1782838 w 4506686"/>
              <a:gd name="connsiteY16" fmla="*/ 810380 h 87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06686" h="875694">
                <a:moveTo>
                  <a:pt x="2000553" y="810380"/>
                </a:moveTo>
                <a:lnTo>
                  <a:pt x="1245810" y="810380"/>
                </a:lnTo>
                <a:lnTo>
                  <a:pt x="795867" y="810380"/>
                </a:lnTo>
                <a:cubicBezTo>
                  <a:pt x="628953" y="807961"/>
                  <a:pt x="367695" y="846666"/>
                  <a:pt x="244324" y="795866"/>
                </a:cubicBezTo>
                <a:cubicBezTo>
                  <a:pt x="120953" y="745066"/>
                  <a:pt x="0" y="626532"/>
                  <a:pt x="55638" y="505580"/>
                </a:cubicBezTo>
                <a:cubicBezTo>
                  <a:pt x="111276" y="384628"/>
                  <a:pt x="312058" y="140304"/>
                  <a:pt x="578153" y="70152"/>
                </a:cubicBezTo>
                <a:cubicBezTo>
                  <a:pt x="844248" y="0"/>
                  <a:pt x="1652210" y="84666"/>
                  <a:pt x="1652210" y="84666"/>
                </a:cubicBezTo>
                <a:lnTo>
                  <a:pt x="2813353" y="99180"/>
                </a:lnTo>
                <a:lnTo>
                  <a:pt x="3379410" y="99180"/>
                </a:lnTo>
                <a:cubicBezTo>
                  <a:pt x="3597124" y="101599"/>
                  <a:pt x="3940629" y="62895"/>
                  <a:pt x="4119638" y="113695"/>
                </a:cubicBezTo>
                <a:cubicBezTo>
                  <a:pt x="4298648" y="164495"/>
                  <a:pt x="4400248" y="295123"/>
                  <a:pt x="4453467" y="403980"/>
                </a:cubicBezTo>
                <a:cubicBezTo>
                  <a:pt x="4506686" y="512837"/>
                  <a:pt x="4492172" y="689428"/>
                  <a:pt x="4438953" y="766837"/>
                </a:cubicBezTo>
                <a:cubicBezTo>
                  <a:pt x="4385734" y="844246"/>
                  <a:pt x="4318001" y="861180"/>
                  <a:pt x="4134153" y="868437"/>
                </a:cubicBezTo>
                <a:cubicBezTo>
                  <a:pt x="3950305" y="875694"/>
                  <a:pt x="3526972" y="817637"/>
                  <a:pt x="3335867" y="810380"/>
                </a:cubicBezTo>
                <a:cubicBezTo>
                  <a:pt x="3144762" y="803123"/>
                  <a:pt x="3135086" y="827314"/>
                  <a:pt x="2987524" y="824895"/>
                </a:cubicBezTo>
                <a:cubicBezTo>
                  <a:pt x="2839962" y="822476"/>
                  <a:pt x="2450495" y="795866"/>
                  <a:pt x="2450495" y="795866"/>
                </a:cubicBezTo>
                <a:lnTo>
                  <a:pt x="1782838" y="81038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618738" y="6394699"/>
            <a:ext cx="38763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http://news.aol.com/political-machine/2008/09/02/sarah-palin-iraq-war-gods-plan/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750" y="698524"/>
            <a:ext cx="5978525" cy="541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279537" y="322263"/>
            <a:ext cx="4506913" cy="874712"/>
          </a:xfrm>
          <a:custGeom>
            <a:avLst/>
            <a:gdLst>
              <a:gd name="connsiteX0" fmla="*/ 2000553 w 4506686"/>
              <a:gd name="connsiteY0" fmla="*/ 810380 h 875694"/>
              <a:gd name="connsiteX1" fmla="*/ 1245810 w 4506686"/>
              <a:gd name="connsiteY1" fmla="*/ 810380 h 875694"/>
              <a:gd name="connsiteX2" fmla="*/ 795867 w 4506686"/>
              <a:gd name="connsiteY2" fmla="*/ 810380 h 875694"/>
              <a:gd name="connsiteX3" fmla="*/ 244324 w 4506686"/>
              <a:gd name="connsiteY3" fmla="*/ 795866 h 875694"/>
              <a:gd name="connsiteX4" fmla="*/ 55638 w 4506686"/>
              <a:gd name="connsiteY4" fmla="*/ 505580 h 875694"/>
              <a:gd name="connsiteX5" fmla="*/ 578153 w 4506686"/>
              <a:gd name="connsiteY5" fmla="*/ 70152 h 875694"/>
              <a:gd name="connsiteX6" fmla="*/ 1652210 w 4506686"/>
              <a:gd name="connsiteY6" fmla="*/ 84666 h 875694"/>
              <a:gd name="connsiteX7" fmla="*/ 2813353 w 4506686"/>
              <a:gd name="connsiteY7" fmla="*/ 99180 h 875694"/>
              <a:gd name="connsiteX8" fmla="*/ 3379410 w 4506686"/>
              <a:gd name="connsiteY8" fmla="*/ 99180 h 875694"/>
              <a:gd name="connsiteX9" fmla="*/ 4119638 w 4506686"/>
              <a:gd name="connsiteY9" fmla="*/ 113695 h 875694"/>
              <a:gd name="connsiteX10" fmla="*/ 4453467 w 4506686"/>
              <a:gd name="connsiteY10" fmla="*/ 403980 h 875694"/>
              <a:gd name="connsiteX11" fmla="*/ 4438953 w 4506686"/>
              <a:gd name="connsiteY11" fmla="*/ 766837 h 875694"/>
              <a:gd name="connsiteX12" fmla="*/ 4134153 w 4506686"/>
              <a:gd name="connsiteY12" fmla="*/ 868437 h 875694"/>
              <a:gd name="connsiteX13" fmla="*/ 3335867 w 4506686"/>
              <a:gd name="connsiteY13" fmla="*/ 810380 h 875694"/>
              <a:gd name="connsiteX14" fmla="*/ 2987524 w 4506686"/>
              <a:gd name="connsiteY14" fmla="*/ 824895 h 875694"/>
              <a:gd name="connsiteX15" fmla="*/ 2450495 w 4506686"/>
              <a:gd name="connsiteY15" fmla="*/ 795866 h 875694"/>
              <a:gd name="connsiteX16" fmla="*/ 1782838 w 4506686"/>
              <a:gd name="connsiteY16" fmla="*/ 810380 h 87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06686" h="875694">
                <a:moveTo>
                  <a:pt x="2000553" y="810380"/>
                </a:moveTo>
                <a:lnTo>
                  <a:pt x="1245810" y="810380"/>
                </a:lnTo>
                <a:lnTo>
                  <a:pt x="795867" y="810380"/>
                </a:lnTo>
                <a:cubicBezTo>
                  <a:pt x="628953" y="807961"/>
                  <a:pt x="367695" y="846666"/>
                  <a:pt x="244324" y="795866"/>
                </a:cubicBezTo>
                <a:cubicBezTo>
                  <a:pt x="120953" y="745066"/>
                  <a:pt x="0" y="626532"/>
                  <a:pt x="55638" y="505580"/>
                </a:cubicBezTo>
                <a:cubicBezTo>
                  <a:pt x="111276" y="384628"/>
                  <a:pt x="312058" y="140304"/>
                  <a:pt x="578153" y="70152"/>
                </a:cubicBezTo>
                <a:cubicBezTo>
                  <a:pt x="844248" y="0"/>
                  <a:pt x="1652210" y="84666"/>
                  <a:pt x="1652210" y="84666"/>
                </a:cubicBezTo>
                <a:lnTo>
                  <a:pt x="2813353" y="99180"/>
                </a:lnTo>
                <a:lnTo>
                  <a:pt x="3379410" y="99180"/>
                </a:lnTo>
                <a:cubicBezTo>
                  <a:pt x="3597124" y="101599"/>
                  <a:pt x="3940629" y="62895"/>
                  <a:pt x="4119638" y="113695"/>
                </a:cubicBezTo>
                <a:cubicBezTo>
                  <a:pt x="4298648" y="164495"/>
                  <a:pt x="4400248" y="295123"/>
                  <a:pt x="4453467" y="403980"/>
                </a:cubicBezTo>
                <a:cubicBezTo>
                  <a:pt x="4506686" y="512837"/>
                  <a:pt x="4492172" y="689428"/>
                  <a:pt x="4438953" y="766837"/>
                </a:cubicBezTo>
                <a:cubicBezTo>
                  <a:pt x="4385734" y="844246"/>
                  <a:pt x="4318001" y="861180"/>
                  <a:pt x="4134153" y="868437"/>
                </a:cubicBezTo>
                <a:cubicBezTo>
                  <a:pt x="3950305" y="875694"/>
                  <a:pt x="3526972" y="817637"/>
                  <a:pt x="3335867" y="810380"/>
                </a:cubicBezTo>
                <a:cubicBezTo>
                  <a:pt x="3144762" y="803123"/>
                  <a:pt x="3135086" y="827314"/>
                  <a:pt x="2987524" y="824895"/>
                </a:cubicBezTo>
                <a:cubicBezTo>
                  <a:pt x="2839962" y="822476"/>
                  <a:pt x="2450495" y="795866"/>
                  <a:pt x="2450495" y="795866"/>
                </a:cubicBezTo>
                <a:lnTo>
                  <a:pt x="1782838" y="81038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  <p:sp>
        <p:nvSpPr>
          <p:cNvPr id="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618738" y="6394699"/>
            <a:ext cx="38763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http://news.aol.com/political-machine/2008/09/02/sarah-palin-iraq-war-gods-plan/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618738" y="6394699"/>
            <a:ext cx="38763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http://news.aol.com/political-machine/2008/09/02/sarah-palin-iraq-war-gods-plan/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20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925" y="1185865"/>
            <a:ext cx="731520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289050" y="2257425"/>
            <a:ext cx="3608388" cy="1150938"/>
          </a:xfrm>
          <a:custGeom>
            <a:avLst/>
            <a:gdLst>
              <a:gd name="connsiteX0" fmla="*/ 147562 w 3609219"/>
              <a:gd name="connsiteY0" fmla="*/ 181428 h 1151466"/>
              <a:gd name="connsiteX1" fmla="*/ 771676 w 3609219"/>
              <a:gd name="connsiteY1" fmla="*/ 21771 h 1151466"/>
              <a:gd name="connsiteX2" fmla="*/ 1352247 w 3609219"/>
              <a:gd name="connsiteY2" fmla="*/ 50799 h 1151466"/>
              <a:gd name="connsiteX3" fmla="*/ 2397276 w 3609219"/>
              <a:gd name="connsiteY3" fmla="*/ 137885 h 1151466"/>
              <a:gd name="connsiteX4" fmla="*/ 3297162 w 3609219"/>
              <a:gd name="connsiteY4" fmla="*/ 181428 h 1151466"/>
              <a:gd name="connsiteX5" fmla="*/ 3413276 w 3609219"/>
              <a:gd name="connsiteY5" fmla="*/ 515256 h 1151466"/>
              <a:gd name="connsiteX6" fmla="*/ 3543905 w 3609219"/>
              <a:gd name="connsiteY6" fmla="*/ 921656 h 1151466"/>
              <a:gd name="connsiteX7" fmla="*/ 3021390 w 3609219"/>
              <a:gd name="connsiteY7" fmla="*/ 1139371 h 1151466"/>
              <a:gd name="connsiteX8" fmla="*/ 1947333 w 3609219"/>
              <a:gd name="connsiteY8" fmla="*/ 994228 h 1151466"/>
              <a:gd name="connsiteX9" fmla="*/ 1163562 w 3609219"/>
              <a:gd name="connsiteY9" fmla="*/ 1066799 h 1151466"/>
              <a:gd name="connsiteX10" fmla="*/ 539447 w 3609219"/>
              <a:gd name="connsiteY10" fmla="*/ 979714 h 1151466"/>
              <a:gd name="connsiteX11" fmla="*/ 74990 w 3609219"/>
              <a:gd name="connsiteY11" fmla="*/ 820056 h 1151466"/>
              <a:gd name="connsiteX12" fmla="*/ 89505 w 3609219"/>
              <a:gd name="connsiteY12" fmla="*/ 500742 h 1151466"/>
              <a:gd name="connsiteX13" fmla="*/ 118533 w 3609219"/>
              <a:gd name="connsiteY13" fmla="*/ 283028 h 1151466"/>
              <a:gd name="connsiteX14" fmla="*/ 205619 w 3609219"/>
              <a:gd name="connsiteY14" fmla="*/ 137885 h 11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9219" h="1151466">
                <a:moveTo>
                  <a:pt x="147562" y="181428"/>
                </a:moveTo>
                <a:cubicBezTo>
                  <a:pt x="359228" y="112485"/>
                  <a:pt x="570895" y="43542"/>
                  <a:pt x="771676" y="21771"/>
                </a:cubicBezTo>
                <a:cubicBezTo>
                  <a:pt x="972457" y="0"/>
                  <a:pt x="1081314" y="31447"/>
                  <a:pt x="1352247" y="50799"/>
                </a:cubicBezTo>
                <a:cubicBezTo>
                  <a:pt x="1623180" y="70151"/>
                  <a:pt x="2073124" y="116114"/>
                  <a:pt x="2397276" y="137885"/>
                </a:cubicBezTo>
                <a:cubicBezTo>
                  <a:pt x="2721428" y="159656"/>
                  <a:pt x="3127829" y="118533"/>
                  <a:pt x="3297162" y="181428"/>
                </a:cubicBezTo>
                <a:cubicBezTo>
                  <a:pt x="3466495" y="244323"/>
                  <a:pt x="3372152" y="391885"/>
                  <a:pt x="3413276" y="515256"/>
                </a:cubicBezTo>
                <a:cubicBezTo>
                  <a:pt x="3454400" y="638627"/>
                  <a:pt x="3609219" y="817637"/>
                  <a:pt x="3543905" y="921656"/>
                </a:cubicBezTo>
                <a:cubicBezTo>
                  <a:pt x="3478591" y="1025675"/>
                  <a:pt x="3287485" y="1127276"/>
                  <a:pt x="3021390" y="1139371"/>
                </a:cubicBezTo>
                <a:cubicBezTo>
                  <a:pt x="2755295" y="1151466"/>
                  <a:pt x="2256971" y="1006323"/>
                  <a:pt x="1947333" y="994228"/>
                </a:cubicBezTo>
                <a:cubicBezTo>
                  <a:pt x="1637695" y="982133"/>
                  <a:pt x="1398210" y="1069218"/>
                  <a:pt x="1163562" y="1066799"/>
                </a:cubicBezTo>
                <a:cubicBezTo>
                  <a:pt x="928914" y="1064380"/>
                  <a:pt x="720876" y="1020838"/>
                  <a:pt x="539447" y="979714"/>
                </a:cubicBezTo>
                <a:cubicBezTo>
                  <a:pt x="358018" y="938590"/>
                  <a:pt x="149980" y="899885"/>
                  <a:pt x="74990" y="820056"/>
                </a:cubicBezTo>
                <a:cubicBezTo>
                  <a:pt x="0" y="740227"/>
                  <a:pt x="82248" y="590246"/>
                  <a:pt x="89505" y="500742"/>
                </a:cubicBezTo>
                <a:cubicBezTo>
                  <a:pt x="96762" y="411238"/>
                  <a:pt x="99181" y="343504"/>
                  <a:pt x="118533" y="283028"/>
                </a:cubicBezTo>
                <a:cubicBezTo>
                  <a:pt x="137885" y="222552"/>
                  <a:pt x="169333" y="166914"/>
                  <a:pt x="205619" y="13788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78793" y="460826"/>
            <a:ext cx="7358062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on building a new natural gas pipeline in Alaska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=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49" y="698263"/>
            <a:ext cx="15716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1334" y="3191978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 tooltip="Rick Perry"/>
              </a:rPr>
              <a:t>Rick Perry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20" y="1197839"/>
            <a:ext cx="20955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18195" y="3834635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Michele Bachmann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71" y="698263"/>
            <a:ext cx="1641985" cy="205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87" y="3507925"/>
            <a:ext cx="2095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78584" y="2763719"/>
            <a:ext cx="1561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Tim </a:t>
            </a:r>
            <a:r>
              <a:rPr lang="en-US" dirty="0" err="1">
                <a:hlinkClick r:id="rId10"/>
              </a:rPr>
              <a:t>Pawlenty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39787" y="6172726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Sarah Palin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03041" y="4590111"/>
            <a:ext cx="456086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candidates called by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God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to run for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President of the United States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08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1705111"/>
            <a:ext cx="6908800" cy="45243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 </a:t>
            </a:r>
            <a:r>
              <a:rPr lang="en-US" sz="3600" b="1" dirty="0" err="1" smtClean="0">
                <a:solidFill>
                  <a:srgbClr val="FF0000"/>
                </a:solidFill>
              </a:rPr>
              <a:t>Ideationism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</a:rPr>
              <a:t>has been around “forever”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take my Church</a:t>
            </a:r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, for e.g.,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 Holy Roman Catholic Church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they “fought“ the Crusades ideationally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69006" y="6539833"/>
            <a:ext cx="18069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http://en.wikipedia.org/wiki/Crusade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2496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8287" y="303213"/>
            <a:ext cx="3706813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964" name="Rectangle 4"/>
          <p:cNvSpPr>
            <a:spLocks noChangeArrowheads="1"/>
          </p:cNvSpPr>
          <p:nvPr/>
        </p:nvSpPr>
        <p:spPr bwMode="auto">
          <a:xfrm>
            <a:off x="1741488" y="5899174"/>
            <a:ext cx="5675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charset="0"/>
              </a:rPr>
              <a:t>The Siege of Antioch, from a medieval miniature painting, during the First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Crusade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69006" y="6539833"/>
            <a:ext cx="18069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http://en.wikipedia.org/wiki/Crusade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2496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8287" y="303213"/>
            <a:ext cx="3706813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964" name="Rectangle 4"/>
          <p:cNvSpPr>
            <a:spLocks noChangeArrowheads="1"/>
          </p:cNvSpPr>
          <p:nvPr/>
        </p:nvSpPr>
        <p:spPr bwMode="auto">
          <a:xfrm>
            <a:off x="1741488" y="5899174"/>
            <a:ext cx="5675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</a:rPr>
              <a:t>The Siege of Antioch, from a medieval miniature painting, during the First Crusade.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66655" y="6554347"/>
            <a:ext cx="1986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http://en.wikipedia.org/wiki/Joan_of_arc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7011" name="Rectangle 4"/>
          <p:cNvSpPr>
            <a:spLocks noChangeArrowheads="1"/>
          </p:cNvSpPr>
          <p:nvPr/>
        </p:nvSpPr>
        <p:spPr bwMode="auto">
          <a:xfrm>
            <a:off x="1755787" y="5594350"/>
            <a:ext cx="5675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</a:rPr>
              <a:t>Saint Joan of Arc</a:t>
            </a:r>
            <a:br>
              <a:rPr lang="en-US">
                <a:solidFill>
                  <a:srgbClr val="FFFFFF"/>
                </a:solidFill>
                <a:latin typeface="Arial" charset="0"/>
              </a:rPr>
            </a:br>
            <a:r>
              <a:rPr lang="en-US" sz="1200">
                <a:solidFill>
                  <a:srgbClr val="FFFFFF"/>
                </a:solidFill>
                <a:latin typeface="Arial" charset="0"/>
              </a:rPr>
              <a:t>Burned at the stake by an ecclesiastical court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For leading the French Armey by divine guidance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During the Hundred Years’ War (1337 to 1453</a:t>
            </a:r>
            <a:r>
              <a:rPr lang="en-US">
                <a:solidFill>
                  <a:srgbClr val="FFFFFF"/>
                </a:solidFill>
                <a:latin typeface="Arial" charset="0"/>
              </a:rPr>
              <a:t>) </a:t>
            </a:r>
          </a:p>
        </p:txBody>
      </p:sp>
      <p:pic>
        <p:nvPicPr>
          <p:cNvPr id="4270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5425" y="96862"/>
            <a:ext cx="36195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" y="0"/>
            <a:ext cx="3815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62200" y="3491986"/>
            <a:ext cx="623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36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so let’s have a look at the big three debates . . .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4147175" y="6349494"/>
            <a:ext cx="845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000" b="1" dirty="0" err="1" smtClean="0">
                <a:solidFill>
                  <a:srgbClr val="000000"/>
                </a:solidFill>
                <a:latin typeface="Arial" charset="0"/>
                <a:hlinkClick r:id="rId4"/>
              </a:rPr>
              <a:t>Neandertal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66655" y="6554347"/>
            <a:ext cx="1986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http://en.wikipedia.org/wiki/Joan_of_arc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7011" name="Rectangle 4"/>
          <p:cNvSpPr>
            <a:spLocks noChangeArrowheads="1"/>
          </p:cNvSpPr>
          <p:nvPr/>
        </p:nvSpPr>
        <p:spPr bwMode="auto">
          <a:xfrm>
            <a:off x="1755787" y="5594350"/>
            <a:ext cx="5675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</a:rPr>
              <a:t>Saint Joan of Arc</a:t>
            </a:r>
            <a:br>
              <a:rPr lang="en-US">
                <a:solidFill>
                  <a:srgbClr val="FFFFFF"/>
                </a:solidFill>
                <a:latin typeface="Arial" charset="0"/>
              </a:rPr>
            </a:br>
            <a:r>
              <a:rPr lang="en-US" sz="1200">
                <a:solidFill>
                  <a:srgbClr val="FFFFFF"/>
                </a:solidFill>
                <a:latin typeface="Arial" charset="0"/>
              </a:rPr>
              <a:t>Burned at the stake by an ecclesiastical court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For leading the French Armey by divine guidance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During the Hundred Years’ War (1337 to 1453</a:t>
            </a:r>
            <a:r>
              <a:rPr lang="en-US">
                <a:solidFill>
                  <a:srgbClr val="FFFFFF"/>
                </a:solidFill>
                <a:latin typeface="Arial" charset="0"/>
              </a:rPr>
              <a:t>) </a:t>
            </a:r>
          </a:p>
        </p:txBody>
      </p:sp>
      <p:pic>
        <p:nvPicPr>
          <p:cNvPr id="4270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5425" y="96862"/>
            <a:ext cx="36195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766253"/>
            <a:ext cx="6908800" cy="17543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 </a:t>
            </a:r>
            <a:r>
              <a:rPr lang="en-US" sz="3600" b="1" dirty="0" err="1" smtClean="0">
                <a:solidFill>
                  <a:srgbClr val="FF0000"/>
                </a:solidFill>
              </a:rPr>
              <a:t>Ideationism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</a:rPr>
              <a:t>will probably be around “forever”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534315" y="6394693"/>
            <a:ext cx="40511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4"/>
              </a:rPr>
              <a:t>http://thecaucus.blogs.nytimes.com/2010/02/19/pawlentys-principles-gods-in-charge/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170" y="114662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984251" y="1944913"/>
            <a:ext cx="3979636" cy="824820"/>
          </a:xfrm>
          <a:custGeom>
            <a:avLst/>
            <a:gdLst>
              <a:gd name="connsiteX0" fmla="*/ 147562 w 3609219"/>
              <a:gd name="connsiteY0" fmla="*/ 181428 h 1151466"/>
              <a:gd name="connsiteX1" fmla="*/ 771676 w 3609219"/>
              <a:gd name="connsiteY1" fmla="*/ 21771 h 1151466"/>
              <a:gd name="connsiteX2" fmla="*/ 1352247 w 3609219"/>
              <a:gd name="connsiteY2" fmla="*/ 50799 h 1151466"/>
              <a:gd name="connsiteX3" fmla="*/ 2397276 w 3609219"/>
              <a:gd name="connsiteY3" fmla="*/ 137885 h 1151466"/>
              <a:gd name="connsiteX4" fmla="*/ 3297162 w 3609219"/>
              <a:gd name="connsiteY4" fmla="*/ 181428 h 1151466"/>
              <a:gd name="connsiteX5" fmla="*/ 3413276 w 3609219"/>
              <a:gd name="connsiteY5" fmla="*/ 515256 h 1151466"/>
              <a:gd name="connsiteX6" fmla="*/ 3543905 w 3609219"/>
              <a:gd name="connsiteY6" fmla="*/ 921656 h 1151466"/>
              <a:gd name="connsiteX7" fmla="*/ 3021390 w 3609219"/>
              <a:gd name="connsiteY7" fmla="*/ 1139371 h 1151466"/>
              <a:gd name="connsiteX8" fmla="*/ 1947333 w 3609219"/>
              <a:gd name="connsiteY8" fmla="*/ 994228 h 1151466"/>
              <a:gd name="connsiteX9" fmla="*/ 1163562 w 3609219"/>
              <a:gd name="connsiteY9" fmla="*/ 1066799 h 1151466"/>
              <a:gd name="connsiteX10" fmla="*/ 539447 w 3609219"/>
              <a:gd name="connsiteY10" fmla="*/ 979714 h 1151466"/>
              <a:gd name="connsiteX11" fmla="*/ 74990 w 3609219"/>
              <a:gd name="connsiteY11" fmla="*/ 820056 h 1151466"/>
              <a:gd name="connsiteX12" fmla="*/ 89505 w 3609219"/>
              <a:gd name="connsiteY12" fmla="*/ 500742 h 1151466"/>
              <a:gd name="connsiteX13" fmla="*/ 118533 w 3609219"/>
              <a:gd name="connsiteY13" fmla="*/ 283028 h 1151466"/>
              <a:gd name="connsiteX14" fmla="*/ 205619 w 3609219"/>
              <a:gd name="connsiteY14" fmla="*/ 137885 h 11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9219" h="1151466">
                <a:moveTo>
                  <a:pt x="147562" y="181428"/>
                </a:moveTo>
                <a:cubicBezTo>
                  <a:pt x="359228" y="112485"/>
                  <a:pt x="570895" y="43542"/>
                  <a:pt x="771676" y="21771"/>
                </a:cubicBezTo>
                <a:cubicBezTo>
                  <a:pt x="972457" y="0"/>
                  <a:pt x="1081314" y="31447"/>
                  <a:pt x="1352247" y="50799"/>
                </a:cubicBezTo>
                <a:cubicBezTo>
                  <a:pt x="1623180" y="70151"/>
                  <a:pt x="2073124" y="116114"/>
                  <a:pt x="2397276" y="137885"/>
                </a:cubicBezTo>
                <a:cubicBezTo>
                  <a:pt x="2721428" y="159656"/>
                  <a:pt x="3127829" y="118533"/>
                  <a:pt x="3297162" y="181428"/>
                </a:cubicBezTo>
                <a:cubicBezTo>
                  <a:pt x="3466495" y="244323"/>
                  <a:pt x="3372152" y="391885"/>
                  <a:pt x="3413276" y="515256"/>
                </a:cubicBezTo>
                <a:cubicBezTo>
                  <a:pt x="3454400" y="638627"/>
                  <a:pt x="3609219" y="817637"/>
                  <a:pt x="3543905" y="921656"/>
                </a:cubicBezTo>
                <a:cubicBezTo>
                  <a:pt x="3478591" y="1025675"/>
                  <a:pt x="3287485" y="1127276"/>
                  <a:pt x="3021390" y="1139371"/>
                </a:cubicBezTo>
                <a:cubicBezTo>
                  <a:pt x="2755295" y="1151466"/>
                  <a:pt x="2256971" y="1006323"/>
                  <a:pt x="1947333" y="994228"/>
                </a:cubicBezTo>
                <a:cubicBezTo>
                  <a:pt x="1637695" y="982133"/>
                  <a:pt x="1398210" y="1069218"/>
                  <a:pt x="1163562" y="1066799"/>
                </a:cubicBezTo>
                <a:cubicBezTo>
                  <a:pt x="928914" y="1064380"/>
                  <a:pt x="720876" y="1020838"/>
                  <a:pt x="539447" y="979714"/>
                </a:cubicBezTo>
                <a:cubicBezTo>
                  <a:pt x="358018" y="938590"/>
                  <a:pt x="149980" y="899885"/>
                  <a:pt x="74990" y="820056"/>
                </a:cubicBezTo>
                <a:cubicBezTo>
                  <a:pt x="0" y="740227"/>
                  <a:pt x="82248" y="590246"/>
                  <a:pt x="89505" y="500742"/>
                </a:cubicBezTo>
                <a:cubicBezTo>
                  <a:pt x="96762" y="411238"/>
                  <a:pt x="99181" y="343504"/>
                  <a:pt x="118533" y="283028"/>
                </a:cubicBezTo>
                <a:cubicBezTo>
                  <a:pt x="137885" y="222552"/>
                  <a:pt x="169333" y="166914"/>
                  <a:pt x="205619" y="13788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6601" y="1258446"/>
            <a:ext cx="14573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174254" y="1349841"/>
            <a:ext cx="2005677" cy="43542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r>
              <a:rPr lang="en-US" dirty="0" smtClean="0"/>
              <a:t>19 February 2010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b="1" i="1" kern="0" dirty="0" err="1" smtClean="0">
                <a:solidFill>
                  <a:srgbClr val="FF0000"/>
                </a:solidFill>
                <a:latin typeface="Arial"/>
              </a:rPr>
              <a:t>Ideationism</a:t>
            </a:r>
            <a:r>
              <a:rPr lang="en-US" sz="32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400" b="1" i="1" kern="0" dirty="0" smtClean="0">
                <a:solidFill>
                  <a:srgbClr val="BADDE1"/>
                </a:solidFill>
                <a:latin typeface="Arial"/>
              </a:rPr>
              <a:t>vs. Cultural Materialism</a:t>
            </a:r>
            <a:endParaRPr lang="en-US" sz="2800" b="1" i="1" kern="0" dirty="0" smtClean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536106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but others say “no”</a:t>
            </a:r>
          </a:p>
          <a:p>
            <a:pPr algn="ctr" eaLnBrk="0" hangingPunct="0"/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they say the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real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reasons for Aztec cannibalism lay in </a:t>
            </a:r>
            <a:r>
              <a:rPr kumimoji="1" lang="en-US" sz="3600" b="1" dirty="0" smtClean="0">
                <a:solidFill>
                  <a:srgbClr val="FF0000"/>
                </a:solidFill>
                <a:latin typeface="Arial" charset="0"/>
              </a:rPr>
              <a:t>materialism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sz="2000" dirty="0" smtClean="0">
                <a:solidFill>
                  <a:srgbClr val="FFFFFF"/>
                </a:solidFill>
                <a:latin typeface="Arial" charset="0"/>
              </a:rPr>
              <a:t>(not ideas) 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525854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BADDE1"/>
                </a:solidFill>
              </a:rPr>
              <a:t>Ideationism</a:t>
            </a:r>
            <a:r>
              <a:rPr lang="en-US" sz="2800" b="1" i="1" dirty="0" smtClean="0">
                <a:solidFill>
                  <a:srgbClr val="BADDE1"/>
                </a:solidFill>
              </a:rPr>
              <a:t> vs. </a:t>
            </a:r>
            <a:r>
              <a:rPr lang="en-US" b="1" i="1" dirty="0" smtClean="0">
                <a:solidFill>
                  <a:srgbClr val="FF0000"/>
                </a:solidFill>
              </a:rPr>
              <a:t>Cultural Materialism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</a:t>
            </a:r>
            <a:r>
              <a:rPr lang="en-US" sz="2400" b="1" dirty="0" smtClean="0">
                <a:solidFill>
                  <a:srgbClr val="BADDE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01478" y="6392881"/>
            <a:ext cx="27013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www.abc.net.au/news/stories/2007/09/17/2034283.htm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3827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863" y="381000"/>
            <a:ext cx="73152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084263" y="1792312"/>
            <a:ext cx="4324350" cy="960437"/>
          </a:xfrm>
          <a:custGeom>
            <a:avLst/>
            <a:gdLst>
              <a:gd name="connsiteX0" fmla="*/ 179009 w 4325257"/>
              <a:gd name="connsiteY0" fmla="*/ 166914 h 960361"/>
              <a:gd name="connsiteX1" fmla="*/ 643466 w 4325257"/>
              <a:gd name="connsiteY1" fmla="*/ 21771 h 960361"/>
              <a:gd name="connsiteX2" fmla="*/ 1311123 w 4325257"/>
              <a:gd name="connsiteY2" fmla="*/ 36285 h 960361"/>
              <a:gd name="connsiteX3" fmla="*/ 2399695 w 4325257"/>
              <a:gd name="connsiteY3" fmla="*/ 152399 h 960361"/>
              <a:gd name="connsiteX4" fmla="*/ 3343123 w 4325257"/>
              <a:gd name="connsiteY4" fmla="*/ 239485 h 960361"/>
              <a:gd name="connsiteX5" fmla="*/ 3894666 w 4325257"/>
              <a:gd name="connsiteY5" fmla="*/ 283028 h 960361"/>
              <a:gd name="connsiteX6" fmla="*/ 4272038 w 4325257"/>
              <a:gd name="connsiteY6" fmla="*/ 471714 h 960361"/>
              <a:gd name="connsiteX7" fmla="*/ 4213980 w 4325257"/>
              <a:gd name="connsiteY7" fmla="*/ 849085 h 960361"/>
              <a:gd name="connsiteX8" fmla="*/ 3865638 w 4325257"/>
              <a:gd name="connsiteY8" fmla="*/ 936171 h 960361"/>
              <a:gd name="connsiteX9" fmla="*/ 3589866 w 4325257"/>
              <a:gd name="connsiteY9" fmla="*/ 950685 h 960361"/>
              <a:gd name="connsiteX10" fmla="*/ 2864152 w 4325257"/>
              <a:gd name="connsiteY10" fmla="*/ 878114 h 960361"/>
              <a:gd name="connsiteX11" fmla="*/ 2617409 w 4325257"/>
              <a:gd name="connsiteY11" fmla="*/ 907142 h 960361"/>
              <a:gd name="connsiteX12" fmla="*/ 1862666 w 4325257"/>
              <a:gd name="connsiteY12" fmla="*/ 849085 h 960361"/>
              <a:gd name="connsiteX13" fmla="*/ 1354666 w 4325257"/>
              <a:gd name="connsiteY13" fmla="*/ 863599 h 960361"/>
              <a:gd name="connsiteX14" fmla="*/ 803123 w 4325257"/>
              <a:gd name="connsiteY14" fmla="*/ 863599 h 960361"/>
              <a:gd name="connsiteX15" fmla="*/ 411238 w 4325257"/>
              <a:gd name="connsiteY15" fmla="*/ 878114 h 960361"/>
              <a:gd name="connsiteX16" fmla="*/ 62895 w 4325257"/>
              <a:gd name="connsiteY16" fmla="*/ 689428 h 960361"/>
              <a:gd name="connsiteX17" fmla="*/ 33866 w 4325257"/>
              <a:gd name="connsiteY17" fmla="*/ 529771 h 960361"/>
              <a:gd name="connsiteX18" fmla="*/ 149980 w 4325257"/>
              <a:gd name="connsiteY18" fmla="*/ 253999 h 960361"/>
              <a:gd name="connsiteX19" fmla="*/ 179009 w 4325257"/>
              <a:gd name="connsiteY19" fmla="*/ 166914 h 9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257" h="960361">
                <a:moveTo>
                  <a:pt x="179009" y="166914"/>
                </a:moveTo>
                <a:cubicBezTo>
                  <a:pt x="261257" y="128209"/>
                  <a:pt x="454780" y="43542"/>
                  <a:pt x="643466" y="21771"/>
                </a:cubicBezTo>
                <a:cubicBezTo>
                  <a:pt x="832152" y="0"/>
                  <a:pt x="1018418" y="14514"/>
                  <a:pt x="1311123" y="36285"/>
                </a:cubicBezTo>
                <a:cubicBezTo>
                  <a:pt x="1603828" y="58056"/>
                  <a:pt x="2399695" y="152399"/>
                  <a:pt x="2399695" y="152399"/>
                </a:cubicBezTo>
                <a:lnTo>
                  <a:pt x="3343123" y="239485"/>
                </a:lnTo>
                <a:cubicBezTo>
                  <a:pt x="3592285" y="261256"/>
                  <a:pt x="3739847" y="244323"/>
                  <a:pt x="3894666" y="283028"/>
                </a:cubicBezTo>
                <a:cubicBezTo>
                  <a:pt x="4049485" y="321733"/>
                  <a:pt x="4218819" y="377371"/>
                  <a:pt x="4272038" y="471714"/>
                </a:cubicBezTo>
                <a:cubicBezTo>
                  <a:pt x="4325257" y="566057"/>
                  <a:pt x="4281713" y="771676"/>
                  <a:pt x="4213980" y="849085"/>
                </a:cubicBezTo>
                <a:cubicBezTo>
                  <a:pt x="4146247" y="926495"/>
                  <a:pt x="3969657" y="919238"/>
                  <a:pt x="3865638" y="936171"/>
                </a:cubicBezTo>
                <a:cubicBezTo>
                  <a:pt x="3761619" y="953104"/>
                  <a:pt x="3756780" y="960361"/>
                  <a:pt x="3589866" y="950685"/>
                </a:cubicBezTo>
                <a:cubicBezTo>
                  <a:pt x="3422952" y="941009"/>
                  <a:pt x="3026228" y="885371"/>
                  <a:pt x="2864152" y="878114"/>
                </a:cubicBezTo>
                <a:cubicBezTo>
                  <a:pt x="2702076" y="870857"/>
                  <a:pt x="2784323" y="911980"/>
                  <a:pt x="2617409" y="907142"/>
                </a:cubicBezTo>
                <a:cubicBezTo>
                  <a:pt x="2450495" y="902304"/>
                  <a:pt x="2073123" y="856342"/>
                  <a:pt x="1862666" y="849085"/>
                </a:cubicBezTo>
                <a:lnTo>
                  <a:pt x="1354666" y="863599"/>
                </a:lnTo>
                <a:cubicBezTo>
                  <a:pt x="1178076" y="866018"/>
                  <a:pt x="960361" y="861180"/>
                  <a:pt x="803123" y="863599"/>
                </a:cubicBezTo>
                <a:cubicBezTo>
                  <a:pt x="645885" y="866018"/>
                  <a:pt x="534609" y="907143"/>
                  <a:pt x="411238" y="878114"/>
                </a:cubicBezTo>
                <a:cubicBezTo>
                  <a:pt x="287867" y="849085"/>
                  <a:pt x="125790" y="747485"/>
                  <a:pt x="62895" y="689428"/>
                </a:cubicBezTo>
                <a:cubicBezTo>
                  <a:pt x="0" y="631371"/>
                  <a:pt x="19352" y="602342"/>
                  <a:pt x="33866" y="529771"/>
                </a:cubicBezTo>
                <a:cubicBezTo>
                  <a:pt x="48380" y="457200"/>
                  <a:pt x="123371" y="321732"/>
                  <a:pt x="149980" y="253999"/>
                </a:cubicBezTo>
                <a:cubicBezTo>
                  <a:pt x="176589" y="186266"/>
                  <a:pt x="96761" y="205619"/>
                  <a:pt x="179009" y="16691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863" y="381000"/>
            <a:ext cx="73152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084263" y="1792312"/>
            <a:ext cx="4324350" cy="960437"/>
          </a:xfrm>
          <a:custGeom>
            <a:avLst/>
            <a:gdLst>
              <a:gd name="connsiteX0" fmla="*/ 179009 w 4325257"/>
              <a:gd name="connsiteY0" fmla="*/ 166914 h 960361"/>
              <a:gd name="connsiteX1" fmla="*/ 643466 w 4325257"/>
              <a:gd name="connsiteY1" fmla="*/ 21771 h 960361"/>
              <a:gd name="connsiteX2" fmla="*/ 1311123 w 4325257"/>
              <a:gd name="connsiteY2" fmla="*/ 36285 h 960361"/>
              <a:gd name="connsiteX3" fmla="*/ 2399695 w 4325257"/>
              <a:gd name="connsiteY3" fmla="*/ 152399 h 960361"/>
              <a:gd name="connsiteX4" fmla="*/ 3343123 w 4325257"/>
              <a:gd name="connsiteY4" fmla="*/ 239485 h 960361"/>
              <a:gd name="connsiteX5" fmla="*/ 3894666 w 4325257"/>
              <a:gd name="connsiteY5" fmla="*/ 283028 h 960361"/>
              <a:gd name="connsiteX6" fmla="*/ 4272038 w 4325257"/>
              <a:gd name="connsiteY6" fmla="*/ 471714 h 960361"/>
              <a:gd name="connsiteX7" fmla="*/ 4213980 w 4325257"/>
              <a:gd name="connsiteY7" fmla="*/ 849085 h 960361"/>
              <a:gd name="connsiteX8" fmla="*/ 3865638 w 4325257"/>
              <a:gd name="connsiteY8" fmla="*/ 936171 h 960361"/>
              <a:gd name="connsiteX9" fmla="*/ 3589866 w 4325257"/>
              <a:gd name="connsiteY9" fmla="*/ 950685 h 960361"/>
              <a:gd name="connsiteX10" fmla="*/ 2864152 w 4325257"/>
              <a:gd name="connsiteY10" fmla="*/ 878114 h 960361"/>
              <a:gd name="connsiteX11" fmla="*/ 2617409 w 4325257"/>
              <a:gd name="connsiteY11" fmla="*/ 907142 h 960361"/>
              <a:gd name="connsiteX12" fmla="*/ 1862666 w 4325257"/>
              <a:gd name="connsiteY12" fmla="*/ 849085 h 960361"/>
              <a:gd name="connsiteX13" fmla="*/ 1354666 w 4325257"/>
              <a:gd name="connsiteY13" fmla="*/ 863599 h 960361"/>
              <a:gd name="connsiteX14" fmla="*/ 803123 w 4325257"/>
              <a:gd name="connsiteY14" fmla="*/ 863599 h 960361"/>
              <a:gd name="connsiteX15" fmla="*/ 411238 w 4325257"/>
              <a:gd name="connsiteY15" fmla="*/ 878114 h 960361"/>
              <a:gd name="connsiteX16" fmla="*/ 62895 w 4325257"/>
              <a:gd name="connsiteY16" fmla="*/ 689428 h 960361"/>
              <a:gd name="connsiteX17" fmla="*/ 33866 w 4325257"/>
              <a:gd name="connsiteY17" fmla="*/ 529771 h 960361"/>
              <a:gd name="connsiteX18" fmla="*/ 149980 w 4325257"/>
              <a:gd name="connsiteY18" fmla="*/ 253999 h 960361"/>
              <a:gd name="connsiteX19" fmla="*/ 179009 w 4325257"/>
              <a:gd name="connsiteY19" fmla="*/ 166914 h 9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257" h="960361">
                <a:moveTo>
                  <a:pt x="179009" y="166914"/>
                </a:moveTo>
                <a:cubicBezTo>
                  <a:pt x="261257" y="128209"/>
                  <a:pt x="454780" y="43542"/>
                  <a:pt x="643466" y="21771"/>
                </a:cubicBezTo>
                <a:cubicBezTo>
                  <a:pt x="832152" y="0"/>
                  <a:pt x="1018418" y="14514"/>
                  <a:pt x="1311123" y="36285"/>
                </a:cubicBezTo>
                <a:cubicBezTo>
                  <a:pt x="1603828" y="58056"/>
                  <a:pt x="2399695" y="152399"/>
                  <a:pt x="2399695" y="152399"/>
                </a:cubicBezTo>
                <a:lnTo>
                  <a:pt x="3343123" y="239485"/>
                </a:lnTo>
                <a:cubicBezTo>
                  <a:pt x="3592285" y="261256"/>
                  <a:pt x="3739847" y="244323"/>
                  <a:pt x="3894666" y="283028"/>
                </a:cubicBezTo>
                <a:cubicBezTo>
                  <a:pt x="4049485" y="321733"/>
                  <a:pt x="4218819" y="377371"/>
                  <a:pt x="4272038" y="471714"/>
                </a:cubicBezTo>
                <a:cubicBezTo>
                  <a:pt x="4325257" y="566057"/>
                  <a:pt x="4281713" y="771676"/>
                  <a:pt x="4213980" y="849085"/>
                </a:cubicBezTo>
                <a:cubicBezTo>
                  <a:pt x="4146247" y="926495"/>
                  <a:pt x="3969657" y="919238"/>
                  <a:pt x="3865638" y="936171"/>
                </a:cubicBezTo>
                <a:cubicBezTo>
                  <a:pt x="3761619" y="953104"/>
                  <a:pt x="3756780" y="960361"/>
                  <a:pt x="3589866" y="950685"/>
                </a:cubicBezTo>
                <a:cubicBezTo>
                  <a:pt x="3422952" y="941009"/>
                  <a:pt x="3026228" y="885371"/>
                  <a:pt x="2864152" y="878114"/>
                </a:cubicBezTo>
                <a:cubicBezTo>
                  <a:pt x="2702076" y="870857"/>
                  <a:pt x="2784323" y="911980"/>
                  <a:pt x="2617409" y="907142"/>
                </a:cubicBezTo>
                <a:cubicBezTo>
                  <a:pt x="2450495" y="902304"/>
                  <a:pt x="2073123" y="856342"/>
                  <a:pt x="1862666" y="849085"/>
                </a:cubicBezTo>
                <a:lnTo>
                  <a:pt x="1354666" y="863599"/>
                </a:lnTo>
                <a:cubicBezTo>
                  <a:pt x="1178076" y="866018"/>
                  <a:pt x="960361" y="861180"/>
                  <a:pt x="803123" y="863599"/>
                </a:cubicBezTo>
                <a:cubicBezTo>
                  <a:pt x="645885" y="866018"/>
                  <a:pt x="534609" y="907143"/>
                  <a:pt x="411238" y="878114"/>
                </a:cubicBezTo>
                <a:cubicBezTo>
                  <a:pt x="287867" y="849085"/>
                  <a:pt x="125790" y="747485"/>
                  <a:pt x="62895" y="689428"/>
                </a:cubicBezTo>
                <a:cubicBezTo>
                  <a:pt x="0" y="631371"/>
                  <a:pt x="19352" y="602342"/>
                  <a:pt x="33866" y="529771"/>
                </a:cubicBezTo>
                <a:cubicBezTo>
                  <a:pt x="48380" y="457200"/>
                  <a:pt x="123371" y="321732"/>
                  <a:pt x="149980" y="253999"/>
                </a:cubicBezTo>
                <a:cubicBezTo>
                  <a:pt x="176589" y="186266"/>
                  <a:pt x="96761" y="205619"/>
                  <a:pt x="179009" y="16691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0566" y="3225791"/>
            <a:ext cx="7358062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000" b="1" i="1" kern="0" dirty="0" err="1" smtClean="0">
                <a:solidFill>
                  <a:srgbClr val="BBE0E3"/>
                </a:solidFill>
                <a:latin typeface="Arial"/>
              </a:rPr>
              <a:t>Ideationism</a:t>
            </a:r>
            <a:r>
              <a:rPr lang="en-US" sz="2800" b="1" i="1" kern="0" dirty="0" smtClean="0">
                <a:solidFill>
                  <a:srgbClr val="BADDE1"/>
                </a:solidFill>
                <a:latin typeface="Arial"/>
              </a:rPr>
              <a:t> </a:t>
            </a:r>
            <a:r>
              <a:rPr lang="en-US" sz="2000" b="1" i="1" kern="0" dirty="0" smtClean="0">
                <a:solidFill>
                  <a:srgbClr val="BBE0E3"/>
                </a:solidFill>
                <a:latin typeface="Arial"/>
              </a:rPr>
              <a:t>vs. </a:t>
            </a:r>
            <a:r>
              <a:rPr lang="en-US" sz="3200" b="1" i="1" kern="0" dirty="0" smtClean="0">
                <a:solidFill>
                  <a:srgbClr val="FF0000"/>
                </a:solidFill>
                <a:latin typeface="Arial"/>
              </a:rPr>
              <a:t>Cultural Materialism</a:t>
            </a:r>
          </a:p>
        </p:txBody>
      </p:sp>
      <p:sp>
        <p:nvSpPr>
          <p:cNvPr id="7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201478" y="6392881"/>
            <a:ext cx="27013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www.abc.net.au/news/stories/2007/09/17/2034283.htm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4421210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FF0000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bg1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tabLst>
                <a:tab pos="0" algn="l"/>
              </a:tabLst>
              <a:defRPr/>
            </a:pP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7239" y="4057143"/>
            <a:ext cx="7200497" cy="2308324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this debate is related in part to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“THE ‘TWO-CULTURE’ PROBLEM”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— C.P. Snow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835025"/>
            <a:ext cx="7315200" cy="31702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Marion Nestle</a:t>
            </a:r>
          </a:p>
          <a:p>
            <a:pPr marL="0" indent="0" algn="ctr">
              <a:buFontTx/>
              <a:buNone/>
            </a:pPr>
            <a:r>
              <a:rPr lang="en-US" sz="4000" b="1" i="1" dirty="0">
                <a:solidFill>
                  <a:schemeClr val="bg1"/>
                </a:solidFill>
              </a:rPr>
              <a:t>Food </a:t>
            </a:r>
            <a:r>
              <a:rPr lang="en-US" sz="4000" b="1" i="1" dirty="0" smtClean="0">
                <a:solidFill>
                  <a:schemeClr val="bg1"/>
                </a:solidFill>
              </a:rPr>
              <a:t>Politics, </a:t>
            </a:r>
            <a:r>
              <a:rPr lang="en-US" sz="4000" b="1" i="1" dirty="0" err="1" smtClean="0">
                <a:solidFill>
                  <a:schemeClr val="bg1"/>
                </a:solidFill>
              </a:rPr>
              <a:t>Revsed</a:t>
            </a:r>
            <a:r>
              <a:rPr lang="en-US" sz="4000" b="1" i="1" dirty="0" smtClean="0">
                <a:solidFill>
                  <a:schemeClr val="bg1"/>
                </a:solidFill>
              </a:rPr>
              <a:t> Ed.</a:t>
            </a:r>
            <a:endParaRPr lang="en-US" sz="4000" b="1" i="1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Ch. 10 “Science versus Supplements: ‘A Gulf of Mutual Incomprehension’”</a:t>
            </a:r>
          </a:p>
          <a:p>
            <a:pPr marL="0" indent="0" algn="ctr">
              <a:buFontTx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“THE ‘TWO-CULTURE’ PROBLEM”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39" y="4246338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attitudes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attitudes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908355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 think the best recent discussion of this is in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Marion 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Nestle’s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0" hangingPunct="0"/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Food Politics</a:t>
            </a:r>
            <a:endParaRPr kumimoji="1" lang="en-US" sz="36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23749" y="672595"/>
            <a:ext cx="6908800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b="1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hese </a:t>
            </a: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are one of the items you see listed in the Week 1 </a:t>
            </a: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“Topics” </a:t>
            </a: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. . . </a:t>
            </a:r>
            <a:endParaRPr kumimoji="1"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2150"/>
            <a:ext cx="7772400" cy="448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504949" y="3962400"/>
            <a:ext cx="6324601" cy="2209799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8932" y="623888"/>
            <a:ext cx="3671887" cy="551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835025"/>
            <a:ext cx="7315200" cy="31702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Marion Nestle</a:t>
            </a:r>
          </a:p>
          <a:p>
            <a:pPr marL="0" indent="0" algn="ctr">
              <a:buFontTx/>
              <a:buNone/>
            </a:pPr>
            <a:r>
              <a:rPr lang="en-US" sz="4000" b="1" i="1" dirty="0">
                <a:solidFill>
                  <a:srgbClr val="000000"/>
                </a:solidFill>
              </a:rPr>
              <a:t>Food </a:t>
            </a:r>
            <a:r>
              <a:rPr lang="en-US" sz="4000" b="1" i="1" dirty="0" smtClean="0">
                <a:solidFill>
                  <a:srgbClr val="000000"/>
                </a:solidFill>
              </a:rPr>
              <a:t>Politics, Revised Ed.</a:t>
            </a:r>
            <a:endParaRPr lang="en-US" sz="4000" b="1" i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sz="2400" b="1" dirty="0">
                <a:solidFill>
                  <a:srgbClr val="000000"/>
                </a:solidFill>
              </a:rPr>
              <a:t>Ch. 10 “Science versus Supplements: ‘A Gulf of Mutual Incomprehension’”</a:t>
            </a:r>
          </a:p>
          <a:p>
            <a:pPr marL="0" indent="0" algn="ctr">
              <a:buFontTx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“THE ‘TWO-CULTURE’ PROBLEM”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39" y="4246338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attitudes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attitudes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5681" y="5907551"/>
            <a:ext cx="7329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Marion Nestle, </a:t>
            </a:r>
            <a:r>
              <a:rPr lang="en-US" b="1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2007,  pp. 230-233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062163"/>
            <a:ext cx="7315200" cy="405649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/>
              <a:t>C.P. </a:t>
            </a:r>
            <a:r>
              <a:rPr lang="en-US" b="1" dirty="0" smtClean="0"/>
              <a:t>Snow</a:t>
            </a:r>
            <a:endParaRPr lang="en-US" b="1" dirty="0"/>
          </a:p>
          <a:p>
            <a:pPr marL="0" indent="0" algn="ctr">
              <a:buFontTx/>
              <a:buNone/>
            </a:pPr>
            <a:r>
              <a:rPr lang="en-US" sz="4000" b="1" dirty="0"/>
              <a:t>“Two Cultures and the Scientific Revolution: The </a:t>
            </a:r>
            <a:r>
              <a:rPr lang="en-US" sz="4000" b="1" dirty="0" err="1"/>
              <a:t>Rede</a:t>
            </a:r>
            <a:r>
              <a:rPr lang="en-US" sz="4000" b="1" dirty="0"/>
              <a:t> </a:t>
            </a:r>
            <a:r>
              <a:rPr lang="en-US" sz="4000" b="1" dirty="0" smtClean="0"/>
              <a:t>Lecture”</a:t>
            </a:r>
            <a:r>
              <a:rPr lang="en-US" sz="4000" b="1" i="1" dirty="0"/>
              <a:t/>
            </a:r>
            <a:br>
              <a:rPr lang="en-US" sz="4000" b="1" i="1" dirty="0"/>
            </a:br>
            <a:endParaRPr lang="en-US" sz="4000" b="1" i="1" dirty="0"/>
          </a:p>
          <a:p>
            <a:pPr marL="0" indent="0" algn="ctr">
              <a:buFontTx/>
              <a:buNone/>
            </a:pPr>
            <a:r>
              <a:rPr lang="en-US" sz="2400" b="1" i="1" dirty="0"/>
              <a:t>London, Cambridge University Press</a:t>
            </a:r>
          </a:p>
          <a:p>
            <a:pPr marL="0" indent="0" algn="ctr">
              <a:buFontTx/>
              <a:buNone/>
            </a:pPr>
            <a:r>
              <a:rPr lang="en-US" sz="2400" b="1" i="1" dirty="0"/>
              <a:t>1959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4281" y="1259351"/>
            <a:ext cx="7329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this idea is based on C.P. Snow’s Classic Lecture . . .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410634" y="6392207"/>
            <a:ext cx="22878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http://en.wikipedia.org/wiki/The_Two_Cultures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96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338" y="114617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14852" y="2989044"/>
            <a:ext cx="371475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take, for e.g., a question raised by Nestle in </a:t>
            </a:r>
          </a:p>
          <a:p>
            <a:pPr marL="0" lvl="1" algn="ctr"/>
            <a:r>
              <a:rPr lang="en-US" sz="3200" b="1" i="1" dirty="0" smtClean="0">
                <a:solidFill>
                  <a:srgbClr val="FFFFFF"/>
                </a:solidFill>
                <a:latin typeface="Arial" charset="0"/>
              </a:rPr>
              <a:t>Food Politics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. . .</a:t>
            </a:r>
            <a:endParaRPr lang="en-US" sz="32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32" y="623888"/>
            <a:ext cx="3671887" cy="551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054" y="315023"/>
            <a:ext cx="7772400" cy="619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113" y="372331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74949" y="6392207"/>
            <a:ext cx="19591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hlinkClick r:id="rId4"/>
              </a:rPr>
              <a:t>http://en.wikipedia.org/wiki/Multivitamin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778897"/>
            <a:ext cx="732948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attitudes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attitudes</a:t>
            </a:r>
          </a:p>
          <a:p>
            <a:pPr lvl="1" algn="ctr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(based on the criteria of)</a:t>
            </a:r>
          </a:p>
          <a:p>
            <a:pPr lvl="1" algn="ctr"/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Safety</a:t>
            </a:r>
            <a:endParaRPr lang="en-US" sz="3200" b="1" dirty="0" smtClean="0">
              <a:solidFill>
                <a:srgbClr val="FF0000"/>
              </a:solidFill>
              <a:latin typeface="Arial" charset="0"/>
            </a:endParaRPr>
          </a:p>
          <a:p>
            <a:pPr marL="0" lvl="1"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Need</a:t>
            </a:r>
          </a:p>
          <a:p>
            <a:pPr marL="0" lvl="1"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Efficacy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00113" y="682631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Are dietary supplements needed?</a:t>
            </a:r>
            <a:endParaRPr lang="en-US" sz="32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528" y="1388424"/>
            <a:ext cx="2978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 comparison of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61181"/>
            <a:ext cx="732948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science-based</a:t>
            </a:r>
            <a:r>
              <a:rPr lang="en-US" sz="4000" b="1" dirty="0">
                <a:solidFill>
                  <a:srgbClr val="BBE0E3"/>
                </a:solidFill>
                <a:latin typeface="Arial" charset="0"/>
              </a:rPr>
              <a:t>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</a:p>
          <a:p>
            <a:pPr lvl="1">
              <a:buFont typeface="Arial" charset="0"/>
              <a:buChar char="•"/>
            </a:pPr>
            <a:endParaRPr lang="en-US" sz="7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Safety</a:t>
            </a:r>
          </a:p>
          <a:p>
            <a:pPr marL="0" lvl="1" algn="ctr"/>
            <a:endParaRPr lang="en-US" sz="7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Excessive doses of many nutrients are demonstrably toxic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High levels of single nutrients interfere with the functions of other nutrients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The safety of many herbal products is untested and, therefore, unknown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Herbal supplements vary in composition, potency, and quality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7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>
                    <a:lumMod val="90000"/>
                  </a:srgbClr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BBE0E3">
                  <a:lumMod val="90000"/>
                </a:srgbClr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61189"/>
            <a:ext cx="732948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belief-based</a:t>
            </a:r>
            <a:r>
              <a:rPr lang="en-US" sz="4000" b="1" dirty="0">
                <a:solidFill>
                  <a:srgbClr val="BBE0E3"/>
                </a:solidFill>
                <a:latin typeface="Arial" charset="0"/>
              </a:rPr>
              <a:t>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Safety</a:t>
            </a:r>
          </a:p>
          <a:p>
            <a:pPr marL="0" lvl="1" algn="ctr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Supplements are safe within a broad range of intake; safety problems are rare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Herbal products have been used for thousands of years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Supplements cause less harm than many prescription drugs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7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46667"/>
            <a:ext cx="732948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science-based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” attitudes</a:t>
            </a:r>
            <a:endParaRPr lang="en-US" sz="3200" b="1" dirty="0" smtClean="0">
              <a:solidFill>
                <a:srgbClr val="BBE0E3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Need</a:t>
            </a:r>
          </a:p>
          <a:p>
            <a:pPr marL="0" lvl="1" algn="ctr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Food is sufficient to meet nutritional needs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Foods provide nutrients and other valuable substances not present in supplements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People who take supplements are better educated and wealthier </a:t>
            </a:r>
          </a:p>
          <a:p>
            <a:pPr marL="688975" lvl="2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they are healthier whether or not they take supplements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7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71550" y="434975"/>
            <a:ext cx="7431087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three major contemporary debates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rgbClr val="FF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/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FF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FF0000"/>
                </a:solidFill>
              </a:rPr>
              <a:t> vs. Cultural Materialism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4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    (ideas vs. things)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i="1" dirty="0" smtClean="0"/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/>
              <a:t>	    </a:t>
            </a:r>
            <a:r>
              <a:rPr lang="en-US" sz="2400" dirty="0" smtClean="0">
                <a:solidFill>
                  <a:schemeClr val="bg1"/>
                </a:solidFill>
              </a:rPr>
              <a:t>(“free will” vs. “power structures”)</a:t>
            </a:r>
            <a:endParaRPr lang="en-US" sz="2800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61181"/>
            <a:ext cx="7329488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 “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belief-based</a:t>
            </a:r>
            <a:r>
              <a:rPr lang="en-US" sz="4000" b="1" dirty="0">
                <a:solidFill>
                  <a:srgbClr val="BBE0E3"/>
                </a:solidFill>
                <a:latin typeface="Arial" charset="0"/>
              </a:rPr>
              <a:t>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Need</a:t>
            </a:r>
          </a:p>
          <a:p>
            <a:pPr marL="0" lvl="1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Diets do not always follow dietary recommendations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Foods grown on depleted soils lack essential nutrients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Pollution  and stressful living conditions increase nutrient requirements</a:t>
            </a:r>
          </a:p>
          <a:p>
            <a:pPr marL="231775" lvl="1" indent="-231775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Cooking destroys essential nutrients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7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40" y="980625"/>
            <a:ext cx="7329488" cy="53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science-based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  <a:endParaRPr lang="en-US" sz="3200" b="1" dirty="0" smtClean="0">
              <a:solidFill>
                <a:srgbClr val="BBE0E3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en-US" sz="2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Efficacy</a:t>
            </a:r>
          </a:p>
          <a:p>
            <a:pPr marL="0" lvl="1" algn="ctr"/>
            <a:endParaRPr lang="en-US" sz="9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Research demonstrates health benefits of diets and foods, not of single nutrients</a:t>
            </a:r>
          </a:p>
          <a:p>
            <a:pPr marL="231775" lvl="1" indent="-231775"/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Higher-than-recommended doses of few single nutrients improve health</a:t>
            </a:r>
          </a:p>
          <a:p>
            <a:pPr marL="231775" lvl="1" indent="-231775"/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Health claims for many supplements often address issues (such as “stress”) that are difficult to evaluate scientifically</a:t>
            </a:r>
          </a:p>
          <a:p>
            <a:pPr marL="231775" lvl="1" indent="-231775">
              <a:buFont typeface="Arial" pitchFamily="34" charset="0"/>
              <a:buChar char="•"/>
            </a:pPr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The health benefits of most supplements are unproven</a:t>
            </a:r>
          </a:p>
          <a:p>
            <a:pPr marL="231775" lvl="1" indent="-231775">
              <a:buFont typeface="Arial" pitchFamily="34" charset="0"/>
              <a:buChar char="•"/>
            </a:pPr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Many “benefits” of supplements can be explained as placebo or other self-healing effects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00113" y="370589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368" y="1546667"/>
            <a:ext cx="732948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</a:rPr>
              <a:t>belief-based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” </a:t>
            </a:r>
            <a:r>
              <a:rPr lang="en-US" sz="4000" b="1" dirty="0" smtClean="0">
                <a:solidFill>
                  <a:srgbClr val="BBE0E3"/>
                </a:solidFill>
                <a:latin typeface="Arial" charset="0"/>
              </a:rPr>
              <a:t>attitudes</a:t>
            </a:r>
            <a:endParaRPr lang="en-US" sz="3200" b="1" dirty="0" smtClean="0">
              <a:solidFill>
                <a:srgbClr val="BBE0E3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Efficacy</a:t>
            </a:r>
          </a:p>
          <a:p>
            <a:pPr marL="0" lvl="1" algn="ctr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People who take supplements are healthier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People feel better when they take supplements</a:t>
            </a:r>
          </a:p>
          <a:p>
            <a:pPr marL="231775" lvl="1" indent="-231775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Studies demonstrate the health benefits of supplements</a:t>
            </a:r>
          </a:p>
          <a:p>
            <a:pPr marL="231775" lvl="1" indent="-231775">
              <a:buFont typeface="Arial" pitchFamily="34" charset="0"/>
              <a:buChar char="•"/>
            </a:pPr>
            <a:endParaRPr lang="en-US" sz="1400" b="1" dirty="0" smtClean="0">
              <a:solidFill>
                <a:srgbClr val="000000"/>
              </a:solidFill>
              <a:latin typeface="Arial" charset="0"/>
            </a:endParaRPr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Benefits are sometimes greater at amounts higher than can be obtained from food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835037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b="1" kern="0" dirty="0" smtClean="0">
                <a:solidFill>
                  <a:srgbClr val="BBE0E3"/>
                </a:solidFill>
                <a:latin typeface="Arial"/>
              </a:rPr>
              <a:t>Are dietary supplements needed ?</a:t>
            </a:r>
            <a:endParaRPr lang="en-US" sz="3200" b="1" kern="0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DIETARY SUPPLEMENTS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0465" y="2141736"/>
            <a:ext cx="2205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000000"/>
                </a:solidFill>
              </a:rPr>
              <a:t>“science-</a:t>
            </a:r>
          </a:p>
          <a:p>
            <a:pPr marL="6350" lvl="1" algn="ctr"/>
            <a:r>
              <a:rPr lang="en-US" sz="3200" b="1" dirty="0" smtClean="0">
                <a:solidFill>
                  <a:srgbClr val="000000"/>
                </a:solidFill>
              </a:rPr>
              <a:t>based”</a:t>
            </a:r>
            <a:endParaRPr lang="en-US" sz="3600" b="1" dirty="0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23709" y="3011680"/>
            <a:ext cx="7329488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Safe	</a:t>
            </a:r>
            <a:r>
              <a:rPr lang="en-US" sz="2400" b="1" dirty="0" smtClean="0">
                <a:solidFill>
                  <a:schemeClr val="bg2"/>
                </a:solidFill>
              </a:rPr>
              <a:t>No/</a:t>
            </a:r>
            <a:r>
              <a:rPr lang="en-US" sz="2800" b="1" dirty="0" smtClean="0">
                <a:solidFill>
                  <a:schemeClr val="bg2"/>
                </a:solidFill>
              </a:rPr>
              <a:t>		</a:t>
            </a:r>
            <a:r>
              <a:rPr lang="en-US" sz="2400" b="1" dirty="0" smtClean="0">
                <a:solidFill>
                  <a:schemeClr val="bg2"/>
                </a:solidFill>
              </a:rPr>
              <a:t>Yes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marL="0" lvl="1">
              <a:tabLst>
                <a:tab pos="2060575" algn="l"/>
              </a:tabLst>
            </a:pPr>
            <a:r>
              <a:rPr lang="en-US" sz="1200" b="1" dirty="0" smtClean="0">
                <a:solidFill>
                  <a:schemeClr val="bg2"/>
                </a:solidFill>
              </a:rPr>
              <a:t>	</a:t>
            </a:r>
            <a:r>
              <a:rPr lang="en-US" b="1" dirty="0" smtClean="0">
                <a:solidFill>
                  <a:schemeClr val="bg2"/>
                </a:solidFill>
              </a:rPr>
              <a:t>Unknown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marL="0" lvl="1"/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Need	</a:t>
            </a:r>
            <a:r>
              <a:rPr lang="en-US" sz="2400" b="1" dirty="0" smtClean="0">
                <a:solidFill>
                  <a:schemeClr val="bg2"/>
                </a:solidFill>
              </a:rPr>
              <a:t>No</a:t>
            </a:r>
            <a:r>
              <a:rPr lang="en-US" sz="2800" b="1" dirty="0" smtClean="0">
                <a:solidFill>
                  <a:schemeClr val="bg2"/>
                </a:solidFill>
              </a:rPr>
              <a:t>		 	</a:t>
            </a:r>
            <a:r>
              <a:rPr lang="en-US" sz="2400" b="1" dirty="0" smtClean="0">
                <a:solidFill>
                  <a:schemeClr val="bg2"/>
                </a:solidFill>
              </a:rPr>
              <a:t>Yes</a:t>
            </a:r>
            <a:endParaRPr lang="en-US" sz="2800" b="1" dirty="0" smtClean="0">
              <a:solidFill>
                <a:schemeClr val="bg2"/>
              </a:solidFill>
            </a:endParaRP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Efficacy	</a:t>
            </a:r>
            <a:r>
              <a:rPr lang="en-US" sz="2400" b="1" dirty="0" smtClean="0">
                <a:solidFill>
                  <a:schemeClr val="bg2"/>
                </a:solidFill>
              </a:rPr>
              <a:t>No/</a:t>
            </a:r>
            <a:r>
              <a:rPr lang="en-US" sz="3600" b="1" dirty="0" smtClean="0">
                <a:solidFill>
                  <a:schemeClr val="bg2"/>
                </a:solidFill>
              </a:rPr>
              <a:t>		</a:t>
            </a:r>
            <a:r>
              <a:rPr lang="en-US" sz="2400" b="1" dirty="0" smtClean="0">
                <a:solidFill>
                  <a:schemeClr val="bg2"/>
                </a:solidFill>
              </a:rPr>
              <a:t>Yes</a:t>
            </a:r>
          </a:p>
          <a:p>
            <a:pPr marL="0" lvl="1">
              <a:tabLst>
                <a:tab pos="2060575" algn="l"/>
              </a:tabLst>
            </a:pPr>
            <a:r>
              <a:rPr lang="en-US" sz="2400" b="1" dirty="0" smtClean="0">
                <a:solidFill>
                  <a:schemeClr val="bg2"/>
                </a:solidFill>
              </a:rPr>
              <a:t>	</a:t>
            </a:r>
            <a:r>
              <a:rPr lang="en-US" b="1" dirty="0" smtClean="0">
                <a:solidFill>
                  <a:schemeClr val="bg2"/>
                </a:solidFill>
              </a:rPr>
              <a:t>Unknown</a:t>
            </a:r>
          </a:p>
          <a:p>
            <a:pPr marL="0" lvl="1">
              <a:tabLst>
                <a:tab pos="2060575" algn="l"/>
              </a:tabLst>
            </a:pPr>
            <a:endParaRPr lang="en-US" sz="200" b="1" dirty="0" smtClean="0">
              <a:solidFill>
                <a:srgbClr val="000000"/>
              </a:solidFill>
            </a:endParaRPr>
          </a:p>
          <a:p>
            <a:pPr marL="0" lvl="1">
              <a:tabLst>
                <a:tab pos="2293938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Take	</a:t>
            </a:r>
            <a:r>
              <a:rPr lang="en-US" sz="3200" b="1" dirty="0" smtClean="0">
                <a:solidFill>
                  <a:srgbClr val="FF0000"/>
                </a:solidFill>
              </a:rPr>
              <a:t>No	</a:t>
            </a:r>
            <a:r>
              <a:rPr lang="en-US" sz="2400" b="1" dirty="0" smtClean="0">
                <a:solidFill>
                  <a:schemeClr val="bg2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	Yes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39378" y="2149003"/>
            <a:ext cx="23581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lvl="1" algn="ctr"/>
            <a:r>
              <a:rPr lang="en-US" sz="3200" b="1" dirty="0" smtClean="0">
                <a:solidFill>
                  <a:srgbClr val="000000"/>
                </a:solidFill>
              </a:rPr>
              <a:t>“faith-</a:t>
            </a:r>
          </a:p>
          <a:p>
            <a:pPr marL="6350" lvl="1" algn="ctr"/>
            <a:r>
              <a:rPr lang="en-US" sz="3200" b="1" dirty="0" smtClean="0">
                <a:solidFill>
                  <a:srgbClr val="000000"/>
                </a:solidFill>
              </a:rPr>
              <a:t>     based”</a:t>
            </a:r>
            <a:endParaRPr lang="en-US" sz="3600" b="1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</a:rPr>
              <a:t>2007,  pp. 232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3560" y="615434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summary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14852" y="1941288"/>
            <a:ext cx="371475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the end, Nestle essentially concludes that food supplements are basically a modern-day version of . . 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82" y="566738"/>
            <a:ext cx="3671887" cy="55181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381258" y="6399442"/>
            <a:ext cx="43588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http://www.reverbnation.com/data_public/artist/userfiles/97034/shine04.09.jpg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" name="Picture 3" descr="AF temp scans_c_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6278" y="232224"/>
            <a:ext cx="4203395" cy="594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DIETARY SUPPLEMENTS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07598" y="2615295"/>
            <a:ext cx="732948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Question:</a:t>
            </a:r>
          </a:p>
          <a:p>
            <a:pPr marL="0" lvl="1" algn="ctr"/>
            <a:endParaRPr lang="en-US" sz="12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percentage of Americans</a:t>
            </a: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regularly take </a:t>
            </a: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dietary supplements?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3" y="1241417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b="1" kern="0" dirty="0" smtClean="0">
                <a:solidFill>
                  <a:srgbClr val="000000"/>
                </a:solidFill>
                <a:latin typeface="Arial"/>
              </a:rPr>
              <a:t>DIETARY SUPPLEMENTS</a:t>
            </a:r>
            <a:endParaRPr lang="en-US" sz="40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07598" y="2558143"/>
            <a:ext cx="732948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and the </a:t>
            </a:r>
            <a:r>
              <a:rPr lang="en-US" sz="4000" b="1" i="1" dirty="0" smtClean="0">
                <a:solidFill>
                  <a:srgbClr val="000000"/>
                </a:solidFill>
                <a:latin typeface="Arial" charset="0"/>
              </a:rPr>
              <a:t>really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good question is:</a:t>
            </a:r>
          </a:p>
          <a:p>
            <a:pPr marL="0" lvl="1"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Why do the </a:t>
            </a:r>
            <a:r>
              <a:rPr lang="en-US" sz="4400" b="1" i="1" dirty="0" smtClean="0">
                <a:solidFill>
                  <a:srgbClr val="FF0000"/>
                </a:solidFill>
                <a:latin typeface="Arial" charset="0"/>
              </a:rPr>
              <a:t>science-based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“people” take them?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6933" y="6474166"/>
            <a:ext cx="732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after Marion Nestle,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Food Politics, Rev. Ed.,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2007,  pp. 232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6751" y="2398494"/>
            <a:ext cx="7772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in the end, some people accomplish the same thing without food supplements</a:t>
            </a:r>
          </a:p>
          <a:p>
            <a:pPr marL="0" lvl="1"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marL="0" lvl="1"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 they either eat a healthy, balanced meal, or . . .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08556" y="6399442"/>
            <a:ext cx="27350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www.foxnews.com/story/0,2933,405765,00.html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434" y="362856"/>
            <a:ext cx="7248525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71550" y="434975"/>
            <a:ext cx="7431087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BADDE1"/>
                </a:solidFill>
              </a:rPr>
              <a:t>three major contemporary debates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rgbClr val="FF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 		    (ideas vs. things)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800" b="1" i="1" dirty="0" smtClean="0">
              <a:solidFill>
                <a:srgbClr val="000000"/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Text Box 2"/>
          <p:cNvSpPr txBox="1">
            <a:spLocks noChangeArrowheads="1"/>
          </p:cNvSpPr>
          <p:nvPr/>
        </p:nvSpPr>
        <p:spPr bwMode="auto">
          <a:xfrm>
            <a:off x="2482712" y="6399442"/>
            <a:ext cx="41793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www.dailypress.com/business/dp-biz_endangered_wheat_0528may28,0,3094328.story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11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1000"/>
            <a:ext cx="7772400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824166"/>
            <a:ext cx="7315200" cy="3440942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/>
              <a:t>C.P. </a:t>
            </a:r>
            <a:r>
              <a:rPr lang="en-US" b="1" dirty="0" smtClean="0"/>
              <a:t>Snow</a:t>
            </a:r>
            <a:endParaRPr lang="en-US" b="1" dirty="0"/>
          </a:p>
          <a:p>
            <a:pPr marL="0" indent="0" algn="ctr">
              <a:buFontTx/>
              <a:buNone/>
            </a:pPr>
            <a:r>
              <a:rPr lang="en-US" sz="4000" b="1" dirty="0"/>
              <a:t>“Two Cultures and the Scientific Revolution: The </a:t>
            </a:r>
            <a:r>
              <a:rPr lang="en-US" sz="4000" b="1" dirty="0" err="1"/>
              <a:t>Rede</a:t>
            </a:r>
            <a:r>
              <a:rPr lang="en-US" sz="4000" b="1" dirty="0"/>
              <a:t> </a:t>
            </a:r>
            <a:r>
              <a:rPr lang="en-US" sz="4000" b="1" dirty="0" smtClean="0"/>
              <a:t>Lecture”</a:t>
            </a:r>
            <a:endParaRPr lang="en-US" sz="4400" b="1" i="1" dirty="0"/>
          </a:p>
          <a:p>
            <a:pPr marL="0" indent="0" algn="ctr">
              <a:buFontTx/>
              <a:buNone/>
            </a:pPr>
            <a:r>
              <a:rPr lang="en-US" sz="2400" b="1" dirty="0"/>
              <a:t>London, Cambridge University Press</a:t>
            </a:r>
          </a:p>
          <a:p>
            <a:pPr marL="0" indent="0" algn="ctr">
              <a:buFontTx/>
              <a:buNone/>
            </a:pPr>
            <a:r>
              <a:rPr lang="en-US" sz="2400" b="1" dirty="0"/>
              <a:t>1959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969" y="1148834"/>
            <a:ext cx="777240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according to Nestle, this is a really important work,</a:t>
            </a:r>
          </a:p>
          <a:p>
            <a:pPr lvl="0" algn="ctr">
              <a:spcBef>
                <a:spcPct val="20000"/>
              </a:spcBef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so make note of it . . .</a:t>
            </a:r>
            <a:endParaRPr lang="en-US" sz="2800" b="1" kern="0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7969" y="2387084"/>
            <a:ext cx="7772400" cy="2704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20000"/>
              </a:spcBef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</a:rPr>
              <a:t>and if you’re interested </a:t>
            </a:r>
          </a:p>
          <a:p>
            <a:pPr lvl="0" algn="ctr">
              <a:lnSpc>
                <a:spcPct val="150000"/>
              </a:lnSpc>
              <a:spcBef>
                <a:spcPct val="20000"/>
              </a:spcBef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</a:rPr>
              <a:t>in these kinds of questions </a:t>
            </a:r>
          </a:p>
          <a:p>
            <a:pPr lvl="0" algn="ctr">
              <a:lnSpc>
                <a:spcPct val="150000"/>
              </a:lnSpc>
              <a:spcBef>
                <a:spcPct val="20000"/>
              </a:spcBef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</a:rPr>
              <a:t>also have a look at . . .</a:t>
            </a:r>
            <a:endParaRPr lang="en-US" sz="3600" b="1" kern="0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835025"/>
            <a:ext cx="7315200" cy="31702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Marion Nestle</a:t>
            </a:r>
          </a:p>
          <a:p>
            <a:pPr marL="0" indent="0" algn="ctr">
              <a:buFontTx/>
              <a:buNone/>
            </a:pPr>
            <a:r>
              <a:rPr lang="en-US" sz="4000" b="1" i="1" dirty="0">
                <a:solidFill>
                  <a:srgbClr val="000000"/>
                </a:solidFill>
              </a:rPr>
              <a:t>Food </a:t>
            </a:r>
            <a:r>
              <a:rPr lang="en-US" sz="4000" b="1" i="1" dirty="0" smtClean="0">
                <a:solidFill>
                  <a:srgbClr val="000000"/>
                </a:solidFill>
              </a:rPr>
              <a:t>Politics, Revised Ed.</a:t>
            </a:r>
            <a:endParaRPr lang="en-US" sz="4000" b="1" i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sz="2400" b="1" dirty="0">
                <a:solidFill>
                  <a:srgbClr val="000000"/>
                </a:solidFill>
              </a:rPr>
              <a:t>Ch. 10 “Science versus Supplements: ‘A Gulf of Mutual Incomprehension’”</a:t>
            </a:r>
          </a:p>
          <a:p>
            <a:pPr marL="0" indent="0" algn="ctr">
              <a:buFontTx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r>
              <a:rPr lang="en-US" b="1" dirty="0">
                <a:solidFill>
                  <a:srgbClr val="000000"/>
                </a:solidFill>
              </a:rPr>
              <a:t>“THE ‘TWO-CULTURE’ PROBLEM”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339" y="4246338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“belief-based” attitudes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vs.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“science-based” attitudes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7969" y="3015734"/>
            <a:ext cx="77724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and in anthropology in general, </a:t>
            </a:r>
          </a:p>
          <a:p>
            <a:pPr algn="ctr">
              <a:spcBef>
                <a:spcPct val="20000"/>
              </a:spcBef>
            </a:pPr>
            <a:r>
              <a:rPr lang="en-US" sz="4000" b="1" kern="0" dirty="0" smtClean="0">
                <a:solidFill>
                  <a:srgbClr val="FF0000"/>
                </a:solidFill>
                <a:latin typeface="Arial"/>
              </a:rPr>
              <a:t>the guru </a:t>
            </a:r>
          </a:p>
          <a:p>
            <a:pPr algn="ctr">
              <a:spcBef>
                <a:spcPct val="20000"/>
              </a:spcBef>
            </a:pPr>
            <a:r>
              <a:rPr lang="en-US" sz="4000" b="1" kern="0" dirty="0" smtClean="0">
                <a:solidFill>
                  <a:srgbClr val="FF0000"/>
                </a:solidFill>
                <a:latin typeface="Arial"/>
              </a:rPr>
              <a:t>of cultural materialism is . . .</a:t>
            </a:r>
            <a:endParaRPr lang="en-US" sz="4000" b="1" kern="0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0668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4"/>
          <p:cNvSpPr>
            <a:spLocks noChangeArrowheads="1"/>
          </p:cNvSpPr>
          <p:nvPr/>
        </p:nvSpPr>
        <p:spPr bwMode="auto">
          <a:xfrm>
            <a:off x="4217990" y="1978026"/>
            <a:ext cx="4228465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Cultural Materialism</a:t>
            </a:r>
          </a:p>
          <a:p>
            <a:endParaRPr lang="en-US" sz="3200" b="1" dirty="0">
              <a:solidFill>
                <a:srgbClr val="000000"/>
              </a:solidFill>
            </a:endParaRPr>
          </a:p>
          <a:p>
            <a:r>
              <a:rPr lang="en-US" sz="3200" b="1" dirty="0">
                <a:solidFill>
                  <a:srgbClr val="000000"/>
                </a:solidFill>
              </a:rPr>
              <a:t>Marvin </a:t>
            </a:r>
            <a:r>
              <a:rPr lang="en-US" sz="3200" b="1" dirty="0" smtClean="0">
                <a:solidFill>
                  <a:srgbClr val="000000"/>
                </a:solidFill>
              </a:rPr>
              <a:t>Harris</a:t>
            </a:r>
            <a:endParaRPr lang="en-US" sz="3200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i="1" dirty="0">
                <a:solidFill>
                  <a:srgbClr val="000000"/>
                </a:solidFill>
              </a:rPr>
              <a:t>The Rise of Anthropological Theory: 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A History of Theories of Culture,</a:t>
            </a:r>
          </a:p>
          <a:p>
            <a:r>
              <a:rPr lang="en-US" b="1" i="1" dirty="0">
                <a:solidFill>
                  <a:srgbClr val="000000"/>
                </a:solidFill>
              </a:rPr>
              <a:t>Updated Edition. 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Lanham, MD: Altamira Press, </a:t>
            </a:r>
            <a:r>
              <a:rPr lang="en-US" b="1" dirty="0" smtClean="0">
                <a:solidFill>
                  <a:srgbClr val="000000"/>
                </a:solidFill>
              </a:rPr>
              <a:t>2000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50875"/>
            <a:ext cx="7589838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19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851518" y="6394703"/>
            <a:ext cx="34227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5"/>
              </a:rPr>
              <a:t>http://en.wikipedia.org/wiki/Cultural_materialism_%28anthropology%29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35162" y="6394703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www.cultural-materialism.org/cultural-materialism/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2150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358" y="224976"/>
            <a:ext cx="73802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2"/>
            <a:ext cx="7358062" cy="3624582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BADDE1"/>
                </a:solidFill>
              </a:rPr>
              <a:t>Ideationism</a:t>
            </a:r>
            <a:r>
              <a:rPr lang="en-US" sz="2800" b="1" i="1" dirty="0" smtClean="0">
                <a:solidFill>
                  <a:srgbClr val="BADDE1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Individual Agency vs. Structuralism</a:t>
            </a:r>
            <a:r>
              <a:rPr lang="en-US" sz="2800" b="1" i="1" dirty="0" smtClean="0">
                <a:solidFill>
                  <a:srgbClr val="BADDE1"/>
                </a:solidFill>
              </a:rPr>
              <a:t/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</a:rPr>
              <a:t>three major contemporary debates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0565" y="1614708"/>
            <a:ext cx="7358062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inally </a:t>
            </a:r>
            <a:r>
              <a:rPr lang="en-US" sz="4400" b="1" kern="0" dirty="0" smtClean="0">
                <a:solidFill>
                  <a:srgbClr val="000000"/>
                </a:solidFill>
                <a:latin typeface="Arial"/>
              </a:rPr>
              <a:t>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7"/>
            <a:ext cx="7358062" cy="3716915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BADDE1"/>
                </a:solidFill>
              </a:rPr>
              <a:t>Ideationism</a:t>
            </a:r>
            <a:r>
              <a:rPr lang="en-US" sz="2800" b="1" i="1" dirty="0" smtClean="0">
                <a:solidFill>
                  <a:srgbClr val="BADDE1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>Individual Agency vs. Structuralism</a:t>
            </a:r>
            <a:r>
              <a:rPr lang="en-US" sz="2800" b="1" i="1" dirty="0" smtClean="0">
                <a:solidFill>
                  <a:srgbClr val="BADDE1"/>
                </a:solidFill>
              </a:rPr>
              <a:t/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</a:t>
            </a:r>
            <a:r>
              <a:rPr lang="en-US" sz="2400" b="1" dirty="0" smtClean="0">
                <a:solidFill>
                  <a:schemeClr val="accent1">
                    <a:lumMod val="90000"/>
                  </a:schemeClr>
                </a:solidFill>
              </a:rPr>
              <a:t>(</a:t>
            </a:r>
            <a:r>
              <a:rPr lang="en-US" b="1" dirty="0" smtClean="0">
                <a:solidFill>
                  <a:srgbClr val="000000"/>
                </a:solidFill>
              </a:rPr>
              <a:t>“free will” </a:t>
            </a:r>
            <a:r>
              <a:rPr lang="en-US" sz="2400" b="1" dirty="0" smtClean="0">
                <a:solidFill>
                  <a:schemeClr val="accent1">
                    <a:lumMod val="90000"/>
                  </a:schemeClr>
                </a:solidFill>
              </a:rPr>
              <a:t>vs. “power structures”)</a:t>
            </a: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71550" y="434975"/>
            <a:ext cx="7431087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BADDE1"/>
                </a:solidFill>
              </a:rPr>
              <a:t>three major contemporary debates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006610"/>
            <a:ext cx="7358062" cy="3994940"/>
          </a:xfrm>
        </p:spPr>
        <p:txBody>
          <a:bodyPr>
            <a:spAutoFit/>
          </a:bodyPr>
          <a:lstStyle/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en-US" sz="2800" b="1" i="1" dirty="0" smtClean="0">
                <a:solidFill>
                  <a:srgbClr val="FF0000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Constructionism</a:t>
            </a:r>
            <a:r>
              <a:rPr lang="en-US" sz="2800" b="1" i="1" dirty="0" smtClean="0"/>
              <a:t/>
            </a:r>
            <a:br>
              <a:rPr lang="en-US" sz="2800" b="1" i="1" dirty="0" smtClean="0"/>
            </a:br>
            <a:r>
              <a:rPr lang="en-US" sz="2800" b="1" dirty="0" smtClean="0"/>
              <a:t> 		</a:t>
            </a:r>
            <a:r>
              <a:rPr lang="en-US" sz="2400" dirty="0" smtClean="0">
                <a:solidFill>
                  <a:schemeClr val="bg1"/>
                </a:solidFill>
              </a:rPr>
              <a:t>(“nature” vs. “nurture”)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000000"/>
                </a:solidFill>
              </a:rPr>
              <a:t>Ideationism</a:t>
            </a:r>
            <a:r>
              <a:rPr lang="en-US" sz="2800" b="1" i="1" dirty="0" smtClean="0">
                <a:solidFill>
                  <a:srgbClr val="000000"/>
                </a:solidFill>
              </a:rPr>
              <a:t> vs. Cultural Materialism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 		    (ideas vs. things)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en-US" sz="2800" b="1" i="1" dirty="0" smtClean="0">
              <a:solidFill>
                <a:srgbClr val="000000"/>
              </a:solidFill>
            </a:endParaRPr>
          </a:p>
          <a:p>
            <a:pPr marL="508000" indent="-508000" eaLnBrk="1" hangingPunct="1"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000000"/>
                </a:solidFill>
              </a:rPr>
              <a:t>Individual Agency vs. Structuralism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(“free will” vs. “power structures”)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261" y="3625334"/>
            <a:ext cx="77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this is the classical debate on whether something is so because  it is inherited </a:t>
            </a:r>
          </a:p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or because it is learned</a:t>
            </a:r>
          </a:p>
          <a:p>
            <a:pPr algn="ctr"/>
            <a:endParaRPr lang="en-US" sz="2400" b="1" kern="0" dirty="0" smtClean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you know the argument</a:t>
            </a:r>
          </a:p>
          <a:p>
            <a:pPr algn="ctr"/>
            <a:endParaRPr lang="en-US" sz="1200" b="1" kern="0" dirty="0" smtClean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and it goes by different names . . 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05017"/>
            <a:ext cx="7358062" cy="3716915"/>
          </a:xfrm>
        </p:spPr>
        <p:txBody>
          <a:bodyPr>
            <a:spAutoFit/>
          </a:bodyPr>
          <a:lstStyle/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rgbClr val="BADDE1"/>
                </a:solidFill>
              </a:rPr>
              <a:t>Biological Determinism </a:t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rgbClr val="BADDE1"/>
                </a:solidFill>
              </a:rPr>
              <a:t>	vs. Cultural </a:t>
            </a:r>
            <a:r>
              <a:rPr lang="en-US" sz="2800" b="1" i="1" dirty="0" err="1" smtClean="0">
                <a:solidFill>
                  <a:srgbClr val="BADDE1"/>
                </a:solidFill>
              </a:rPr>
              <a:t>Constructionism</a:t>
            </a:r>
            <a:endParaRPr lang="en-US" sz="2800" b="1" dirty="0" smtClean="0">
              <a:solidFill>
                <a:srgbClr val="BADDE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err="1" smtClean="0">
                <a:solidFill>
                  <a:srgbClr val="BADDE1"/>
                </a:solidFill>
              </a:rPr>
              <a:t>Ideationism</a:t>
            </a:r>
            <a:r>
              <a:rPr lang="en-US" sz="2800" b="1" i="1" dirty="0" smtClean="0">
                <a:solidFill>
                  <a:srgbClr val="BADDE1"/>
                </a:solidFill>
              </a:rPr>
              <a:t> vs. Cultural Materialism</a:t>
            </a:r>
          </a:p>
          <a:p>
            <a:pPr marL="508000" indent="-508000" eaLnBrk="1" hangingPunct="1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>Individual Agency vs. Structuralism</a:t>
            </a:r>
            <a:r>
              <a:rPr lang="en-US" sz="2800" b="1" i="1" dirty="0" smtClean="0">
                <a:solidFill>
                  <a:srgbClr val="BADDE1"/>
                </a:solidFill>
              </a:rPr>
              <a:t/>
            </a:r>
            <a:br>
              <a:rPr lang="en-US" sz="2800" b="1" i="1" dirty="0" smtClean="0">
                <a:solidFill>
                  <a:srgbClr val="BADDE1"/>
                </a:solidFill>
              </a:rPr>
            </a:b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</a:rPr>
              <a:t>	</a:t>
            </a:r>
            <a:r>
              <a:rPr lang="en-US" sz="2400" b="1" dirty="0" smtClean="0">
                <a:solidFill>
                  <a:schemeClr val="accent1">
                    <a:lumMod val="90000"/>
                  </a:schemeClr>
                </a:solidFill>
              </a:rPr>
              <a:t>(“free will” vs. </a:t>
            </a:r>
            <a:r>
              <a:rPr lang="en-US" b="1" dirty="0" smtClean="0">
                <a:solidFill>
                  <a:srgbClr val="000000"/>
                </a:solidFill>
              </a:rPr>
              <a:t>“power structures”</a:t>
            </a:r>
            <a:r>
              <a:rPr lang="en-US" b="1" dirty="0" smtClean="0">
                <a:solidFill>
                  <a:schemeClr val="accent1">
                    <a:lumMod val="90000"/>
                  </a:schemeClr>
                </a:solidFill>
              </a:rPr>
              <a:t>)</a:t>
            </a:r>
            <a:endParaRPr lang="en-US" sz="2800" b="1" i="1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1550" y="434975"/>
            <a:ext cx="7431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smtClean="0">
                <a:solidFill>
                  <a:srgbClr val="BADDE1"/>
                </a:solidFill>
                <a:latin typeface="Arial"/>
              </a:rPr>
              <a:t>three major contemporary debates</a:t>
            </a:r>
            <a:endParaRPr lang="en-US" sz="2800" b="1" kern="0" dirty="0" smtClean="0">
              <a:solidFill>
                <a:srgbClr val="BADDE1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248524" y="6409207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25" y="830263"/>
            <a:ext cx="73152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5428" y="830270"/>
            <a:ext cx="46847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248524" y="6409207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025" y="830263"/>
            <a:ext cx="73152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5428" y="830270"/>
            <a:ext cx="46847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52966" y="4806937"/>
            <a:ext cx="7358062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i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(“free will” vs.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“power structures”</a:t>
            </a:r>
            <a:r>
              <a:rPr lang="en-US" sz="28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)</a:t>
            </a:r>
            <a:endParaRPr lang="en-US" sz="2400" b="1" i="1" dirty="0" smtClean="0">
              <a:solidFill>
                <a:srgbClr val="BBE0E3">
                  <a:lumMod val="90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863" y="414344"/>
            <a:ext cx="73152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779475" y="2955927"/>
            <a:ext cx="5894387" cy="1427163"/>
          </a:xfrm>
          <a:custGeom>
            <a:avLst/>
            <a:gdLst>
              <a:gd name="connsiteX0" fmla="*/ 745067 w 5895219"/>
              <a:gd name="connsiteY0" fmla="*/ 120952 h 1427237"/>
              <a:gd name="connsiteX1" fmla="*/ 5084838 w 5895219"/>
              <a:gd name="connsiteY1" fmla="*/ 120952 h 1427237"/>
              <a:gd name="connsiteX2" fmla="*/ 5607353 w 5895219"/>
              <a:gd name="connsiteY2" fmla="*/ 846666 h 1427237"/>
              <a:gd name="connsiteX3" fmla="*/ 5476724 w 5895219"/>
              <a:gd name="connsiteY3" fmla="*/ 1209523 h 1427237"/>
              <a:gd name="connsiteX4" fmla="*/ 4518781 w 5895219"/>
              <a:gd name="connsiteY4" fmla="*/ 1369181 h 1427237"/>
              <a:gd name="connsiteX5" fmla="*/ 2298096 w 5895219"/>
              <a:gd name="connsiteY5" fmla="*/ 1383695 h 1427237"/>
              <a:gd name="connsiteX6" fmla="*/ 759581 w 5895219"/>
              <a:gd name="connsiteY6" fmla="*/ 1311123 h 1427237"/>
              <a:gd name="connsiteX7" fmla="*/ 614438 w 5895219"/>
              <a:gd name="connsiteY7" fmla="*/ 687009 h 1427237"/>
              <a:gd name="connsiteX8" fmla="*/ 745067 w 5895219"/>
              <a:gd name="connsiteY8" fmla="*/ 120952 h 142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5219" h="1427237">
                <a:moveTo>
                  <a:pt x="745067" y="120952"/>
                </a:moveTo>
                <a:cubicBezTo>
                  <a:pt x="1490134" y="26609"/>
                  <a:pt x="4274457" y="0"/>
                  <a:pt x="5084838" y="120952"/>
                </a:cubicBezTo>
                <a:cubicBezTo>
                  <a:pt x="5895219" y="241904"/>
                  <a:pt x="5542039" y="665237"/>
                  <a:pt x="5607353" y="846666"/>
                </a:cubicBezTo>
                <a:cubicBezTo>
                  <a:pt x="5672667" y="1028095"/>
                  <a:pt x="5658153" y="1122437"/>
                  <a:pt x="5476724" y="1209523"/>
                </a:cubicBezTo>
                <a:cubicBezTo>
                  <a:pt x="5295295" y="1296609"/>
                  <a:pt x="5048552" y="1340152"/>
                  <a:pt x="4518781" y="1369181"/>
                </a:cubicBezTo>
                <a:cubicBezTo>
                  <a:pt x="3989010" y="1398210"/>
                  <a:pt x="2924629" y="1393371"/>
                  <a:pt x="2298096" y="1383695"/>
                </a:cubicBezTo>
                <a:cubicBezTo>
                  <a:pt x="1671563" y="1374019"/>
                  <a:pt x="1040191" y="1427237"/>
                  <a:pt x="759581" y="1311123"/>
                </a:cubicBezTo>
                <a:cubicBezTo>
                  <a:pt x="478971" y="1195009"/>
                  <a:pt x="614438" y="887790"/>
                  <a:pt x="614438" y="687009"/>
                </a:cubicBezTo>
                <a:cubicBezTo>
                  <a:pt x="614438" y="486228"/>
                  <a:pt x="0" y="215295"/>
                  <a:pt x="745067" y="120952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248524" y="6525319"/>
            <a:ext cx="46458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5"/>
              </a:rPr>
              <a:t>www.wenatcheeworld.com/apps/pbcs.dll/article?AID=/20080122/FOOD/373497927/1030/rss1030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00566" y="4517533"/>
            <a:ext cx="7358062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i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(“free will” vs.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“power structures”</a:t>
            </a:r>
            <a:r>
              <a:rPr lang="en-US" sz="28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)</a:t>
            </a:r>
            <a:endParaRPr lang="en-US" sz="2400" b="1" i="1" dirty="0" smtClean="0">
              <a:solidFill>
                <a:srgbClr val="BBE0E3">
                  <a:lumMod val="90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41979" y="6394693"/>
            <a:ext cx="2047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www.cafepress.com/metalstar.71120928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363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5150" y="595316"/>
            <a:ext cx="56673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541979" y="6394693"/>
            <a:ext cx="2047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www.cafepress.com/metalstar.71120928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363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5150" y="595316"/>
            <a:ext cx="56673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00566" y="3225793"/>
            <a:ext cx="7358062" cy="236628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400" b="1" i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(“free will” vs.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pPr marL="514350" indent="-514350" algn="ctr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tabLst>
                <a:tab pos="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[the ultimate] “power structure”</a:t>
            </a:r>
            <a:r>
              <a:rPr lang="en-US" sz="2800" b="1" dirty="0" smtClean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)</a:t>
            </a:r>
            <a:endParaRPr lang="en-US" sz="2400" b="1" i="1" dirty="0" smtClean="0">
              <a:solidFill>
                <a:srgbClr val="BBE0E3">
                  <a:lumMod val="90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23062" y="2476501"/>
            <a:ext cx="7315200" cy="248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and, speaking of the devil,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Christians have been trying 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to get rid of the devil since . . . </a:t>
            </a:r>
          </a:p>
        </p:txBody>
      </p:sp>
    </p:spTree>
    <p:extLst>
      <p:ext uri="{BB962C8B-B14F-4D97-AF65-F5344CB8AC3E}">
        <p14:creationId xmlns:p14="http://schemas.microsoft.com/office/powerpoint/2010/main" val="248656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2039262" y="4550242"/>
            <a:ext cx="3991429" cy="55515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b="1" i="1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86052" y="2920962"/>
            <a:ext cx="7358062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charset="0"/>
              </a:rPr>
              <a:t>Christ chased “unclean spirits” out of a man and into a herd of swine 2,000 years ago . . .</a:t>
            </a:r>
            <a:endParaRPr kumimoji="0" lang="en-US" sz="2400" b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3156223" y="6393332"/>
            <a:ext cx="2821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http://news.bbc.co.uk/2/hi/uk_news/7999000.stm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2039262" y="4550242"/>
            <a:ext cx="3991429" cy="555158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b="1" i="1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637217" y="6394693"/>
            <a:ext cx="18389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4"/>
              </a:rPr>
              <a:t>http://en.wikipedia.org/wiki/Exorcism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577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9788" y="-4067"/>
            <a:ext cx="49244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27655" y="5690525"/>
            <a:ext cx="44807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dirty="0">
                <a:solidFill>
                  <a:srgbClr val="FFFFFF"/>
                </a:solidFill>
                <a:latin typeface="Arial" charset="0"/>
              </a:rPr>
              <a:t>Saint Francis exorcised demons in Arezzo</a:t>
            </a:r>
            <a:br>
              <a:rPr kumimoji="1" lang="en-US" dirty="0">
                <a:solidFill>
                  <a:srgbClr val="FFFFFF"/>
                </a:solidFill>
                <a:latin typeface="Arial" charset="0"/>
              </a:rPr>
            </a:br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Giotto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3_Default Design">
  <a:themeElements>
    <a:clrScheme name="3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2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13503</TotalTime>
  <Words>2047</Words>
  <Application>Microsoft Office PowerPoint</Application>
  <PresentationFormat>On-screen Show (4:3)</PresentationFormat>
  <Paragraphs>527</Paragraphs>
  <Slides>109</Slides>
  <Notes>61</Notes>
  <HiddenSlides>2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109</vt:i4>
      </vt:variant>
    </vt:vector>
  </HeadingPairs>
  <TitlesOfParts>
    <vt:vector size="129" baseType="lpstr">
      <vt:lpstr>1_Default Design</vt:lpstr>
      <vt:lpstr>CE Master</vt:lpstr>
      <vt:lpstr>15_Default Design</vt:lpstr>
      <vt:lpstr>3_Default Design</vt:lpstr>
      <vt:lpstr>9_Default Design</vt:lpstr>
      <vt:lpstr>1_Meadow</vt:lpstr>
      <vt:lpstr>22_Default Design</vt:lpstr>
      <vt:lpstr>23_Default Design</vt:lpstr>
      <vt:lpstr>1_white3</vt:lpstr>
      <vt:lpstr>33_Default Design</vt:lpstr>
      <vt:lpstr>42_Default Design</vt:lpstr>
      <vt:lpstr>3_Meadow</vt:lpstr>
      <vt:lpstr>51_Default Design</vt:lpstr>
      <vt:lpstr>52_Default Design</vt:lpstr>
      <vt:lpstr>31_Default Design</vt:lpstr>
      <vt:lpstr>22_Contemporary Portrait</vt:lpstr>
      <vt:lpstr>23_Contemporary Portrait</vt:lpstr>
      <vt:lpstr>24_Contemporary Portrait</vt:lpstr>
      <vt:lpstr>2_Meadow</vt:lpstr>
      <vt:lpstr>25_Contemporary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major contemporary debates</vt:lpstr>
      <vt:lpstr>three major contemporary debates</vt:lpstr>
      <vt:lpstr>three major contemporary debates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828</cp:revision>
  <cp:lastPrinted>2000-04-06T19:51:41Z</cp:lastPrinted>
  <dcterms:created xsi:type="dcterms:W3CDTF">2000-03-27T15:46:35Z</dcterms:created>
  <dcterms:modified xsi:type="dcterms:W3CDTF">2012-09-03T04:33:56Z</dcterms:modified>
</cp:coreProperties>
</file>