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6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7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8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9.xml" ContentType="application/vnd.openxmlformats-officedocument.presentationml.notesSlide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841" r:id="rId1"/>
    <p:sldMasterId id="2147484938" r:id="rId2"/>
    <p:sldMasterId id="2147485215" r:id="rId3"/>
  </p:sldMasterIdLst>
  <p:notesMasterIdLst>
    <p:notesMasterId r:id="rId35"/>
  </p:notesMasterIdLst>
  <p:sldIdLst>
    <p:sldId id="2730" r:id="rId4"/>
    <p:sldId id="3315" r:id="rId5"/>
    <p:sldId id="2055" r:id="rId6"/>
    <p:sldId id="3377" r:id="rId7"/>
    <p:sldId id="3392" r:id="rId8"/>
    <p:sldId id="3402" r:id="rId9"/>
    <p:sldId id="3401" r:id="rId10"/>
    <p:sldId id="3400" r:id="rId11"/>
    <p:sldId id="3391" r:id="rId12"/>
    <p:sldId id="3393" r:id="rId13"/>
    <p:sldId id="3378" r:id="rId14"/>
    <p:sldId id="3404" r:id="rId15"/>
    <p:sldId id="3406" r:id="rId16"/>
    <p:sldId id="3405" r:id="rId17"/>
    <p:sldId id="3407" r:id="rId18"/>
    <p:sldId id="3408" r:id="rId19"/>
    <p:sldId id="3409" r:id="rId20"/>
    <p:sldId id="3382" r:id="rId21"/>
    <p:sldId id="3410" r:id="rId22"/>
    <p:sldId id="3414" r:id="rId23"/>
    <p:sldId id="3385" r:id="rId24"/>
    <p:sldId id="3386" r:id="rId25"/>
    <p:sldId id="3415" r:id="rId26"/>
    <p:sldId id="3411" r:id="rId27"/>
    <p:sldId id="3388" r:id="rId28"/>
    <p:sldId id="3395" r:id="rId29"/>
    <p:sldId id="3394" r:id="rId30"/>
    <p:sldId id="3389" r:id="rId31"/>
    <p:sldId id="3312" r:id="rId32"/>
    <p:sldId id="3314" r:id="rId33"/>
    <p:sldId id="3303" r:id="rId34"/>
  </p:sldIdLst>
  <p:sldSz cx="10287000" cy="6858000" type="35mm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423"/>
    <a:srgbClr val="F80000"/>
    <a:srgbClr val="800000"/>
    <a:srgbClr val="F4F7F7"/>
    <a:srgbClr val="F8F331"/>
    <a:srgbClr val="FFC000"/>
    <a:srgbClr val="913C00"/>
    <a:srgbClr val="FF0000"/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0" autoAdjust="0"/>
    <p:restoredTop sz="86253" autoAdjust="0"/>
  </p:normalViewPr>
  <p:slideViewPr>
    <p:cSldViewPr snapToObjects="1">
      <p:cViewPr>
        <p:scale>
          <a:sx n="50" d="100"/>
          <a:sy n="50" d="100"/>
        </p:scale>
        <p:origin x="1436" y="268"/>
      </p:cViewPr>
      <p:guideLst>
        <p:guide orient="horz" pos="2064"/>
        <p:guide pos="3336"/>
      </p:guideLst>
    </p:cSldViewPr>
  </p:slideViewPr>
  <p:outlineViewPr>
    <p:cViewPr>
      <p:scale>
        <a:sx n="33" d="100"/>
        <a:sy n="33" d="100"/>
      </p:scale>
      <p:origin x="0" y="-148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37" d="100"/>
          <a:sy n="37" d="100"/>
        </p:scale>
        <p:origin x="-147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4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1,'245'11,"116"51,-353-61,28 6,36 8,1-3,113 4,727-18,-875 4,62 11,4 1,328-9,-242-7,711 2,-853 2,70 13,-62-6,42 8,-60-9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0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1,'26'1,"0"2,0 1,33 9,-20-4,3 0,43 10,0-3,105 4,-17-5,-11 0,205-13,-187-3,-143-1,63-11,0-1,34-1,40-3,-51 3,-17 1,305 10,-227 6,732-2,-886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4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63,'64'4,"1"2,66 15,77 8,156-26,-196-4,1560 1,-1699-2,-1 0,31-8,31-3,62 10,-8 1,-93-4,0-2,84-26,-6 1,-92 27,1 2,64 2,-101 2,29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5:14:51.9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36,'0'1,"1"-1,-1 1,0 0,0 0,1 0,-1-1,0 1,1 0,-1 0,1-1,-1 1,1 0,-1-1,1 1,0 0,-1-1,1 1,0-1,-1 1,1-1,0 1,0-1,0 0,-1 1,1-1,2 0,25 6,-23-5,64 6,1-3,75-6,-41 0,-22 2,143-19,-133 10,-56 6,48-10,-42 5,0 2,56-1,87 8,-68 1,-59 2,0 2,-1 2,73 22,-67-15,0-2,83 5,-37-16,85 8,-103 1,111-2,1 6,-6 0,188-16,-351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4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1,'245'11,"116"51,-353-61,28 6,36 8,1-3,113 4,727-18,-875 4,62 11,4 1,328-9,-242-7,711 2,-853 2,70 13,-62-6,42 8,-60-9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7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2,'125'-2,"138"5,-136 12,24 1,91-16,-111-1,-96 4,-1 0,0 3,0 0,50 18,44 9,-63-23,108 3,68-15,-73-1,934 3,-946 14,-33-1,249-9,-254-5,-88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0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1,'26'1,"0"2,0 1,33 9,-20-4,3 0,43 10,0-3,105 4,-17-5,-11 0,205-13,-187-3,-143-1,63-11,0-1,34-1,40-3,-51 3,-17 1,305 10,-227 6,732-2,-886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4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63,'64'4,"1"2,66 15,77 8,156-26,-196-4,1560 1,-1699-2,-1 0,31-8,31-3,62 10,-8 1,-93-4,0-2,84-26,-6 1,-92 27,1 2,64 2,-101 2,29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5:14:51.9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36,'0'1,"1"-1,-1 1,0 0,0 0,1 0,-1-1,0 1,1 0,-1 0,1-1,-1 1,1 0,-1-1,1 1,0 0,-1-1,1 1,0-1,-1 1,1-1,0 1,0-1,0 0,-1 1,1-1,2 0,25 6,-23-5,64 6,1-3,75-6,-41 0,-22 2,143-19,-133 10,-56 6,48-10,-42 5,0 2,56-1,87 8,-68 1,-59 2,0 2,-1 2,73 22,-67-15,0-2,83 5,-37-16,85 8,-103 1,111-2,1 6,-6 0,188-16,-351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4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1,'245'11,"116"51,-353-61,28 6,36 8,1-3,113 4,727-18,-875 4,62 11,4 1,328-9,-242-7,711 2,-853 2,70 13,-62-6,42 8,-60-9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7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2,'125'-2,"138"5,-136 12,24 1,91-16,-111-1,-96 4,-1 0,0 3,0 0,50 18,44 9,-63-23,108 3,68-15,-73-1,934 3,-946 14,-33-1,249-9,-254-5,-88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7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2,'125'-2,"138"5,-136 12,24 1,91-16,-111-1,-96 4,-1 0,0 3,0 0,50 18,44 9,-63-23,108 3,68-15,-73-1,934 3,-946 14,-33-1,249-9,-254-5,-88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0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1,'26'1,"0"2,0 1,33 9,-20-4,3 0,43 10,0-3,105 4,-17-5,-11 0,205-13,-187-3,-143-1,63-11,0-1,34-1,40-3,-51 3,-17 1,305 10,-227 6,732-2,-886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4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63,'64'4,"1"2,66 15,77 8,156-26,-196-4,1560 1,-1699-2,-1 0,31-8,31-3,62 10,-8 1,-93-4,0-2,84-26,-6 1,-92 27,1 2,64 2,-101 2,29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5:14:51.9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36,'0'1,"1"-1,-1 1,0 0,0 0,1 0,-1-1,0 1,1 0,-1 0,1-1,-1 1,1 0,-1-1,1 1,0 0,-1-1,1 1,0-1,-1 1,1-1,0 1,0-1,0 0,-1 1,1-1,2 0,25 6,-23-5,64 6,1-3,75-6,-41 0,-22 2,143-19,-133 10,-56 6,48-10,-42 5,0 2,56-1,87 8,-68 1,-59 2,0 2,-1 2,73 22,-67-15,0-2,83 5,-37-16,85 8,-103 1,111-2,1 6,-6 0,188-16,-351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4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1,'245'11,"116"51,-353-61,28 6,36 8,1-3,113 4,727-18,-875 4,62 11,4 1,328-9,-242-7,711 2,-853 2,70 13,-62-6,42 8,-60-9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7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2,'125'-2,"138"5,-136 12,24 1,91-16,-111-1,-96 4,-1 0,0 3,0 0,50 18,44 9,-63-23,108 3,68-15,-73-1,934 3,-946 14,-33-1,249-9,-254-5,-88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0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1,'26'1,"0"2,0 1,33 9,-20-4,3 0,43 10,0-3,105 4,-17-5,-11 0,205-13,-187-3,-143-1,63-11,0-1,34-1,40-3,-51 3,-17 1,305 10,-227 6,732-2,-886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4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63,'64'4,"1"2,66 15,77 8,156-26,-196-4,1560 1,-1699-2,-1 0,31-8,31-3,62 10,-8 1,-93-4,0-2,84-26,-6 1,-92 27,1 2,64 2,-101 2,29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4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1,'245'11,"116"51,-353-61,28 6,36 8,1-3,113 4,727-18,-875 4,62 11,4 1,328-9,-242-7,711 2,-853 2,70 13,-62-6,42 8,-60-9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7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2,'125'-2,"138"5,-136 12,24 1,91-16,-111-1,-96 4,-1 0,0 3,0 0,50 18,44 9,-63-23,108 3,68-15,-73-1,934 3,-946 14,-33-1,249-9,-254-5,-88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0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1,'26'1,"0"2,0 1,33 9,-20-4,3 0,43 10,0-3,105 4,-17-5,-11 0,205-13,-187-3,-143-1,63-11,0-1,34-1,40-3,-51 3,-17 1,305 10,-227 6,732-2,-886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0.9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1,'26'1,"0"2,0 1,33 9,-20-4,3 0,43 10,0-3,105 4,-17-5,-11 0,205-13,-187-3,-143-1,63-11,0-1,34-1,40-3,-51 3,-17 1,305 10,-227 6,732-2,-886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4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63,'64'4,"1"2,66 15,77 8,156-26,-196-4,1560 1,-1699-2,-1 0,31-8,31-3,62 10,-8 1,-93-4,0-2,84-26,-6 1,-92 27,1 2,64 2,-101 2,29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5:22:15.9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1 219,'31'-2,"0"-1,34-7,28-4,0 4,135-34,-130 16,-66 17,1 1,1 2,54-6,215 12,-158 3,-93 2,58 9,32 2,-25-12,170-21,129 6,-318 14,-52-3,68-12,13-1,-92 14,106-11,-61 2,79 0,83 11,-87 1,218-2,-333 2,0 2,40 9,-31-4,21 4,-39-6,1-1,35 1,380-5,-218-4,-201 2,-1 1,1 1,-1 1,0 1,50 15,-44-9,1-2,0-2,0-1,0-1,1-2,38-2,-24 1,70 13,31 1,-68-14,133 9,81 11,2-22,-104-1,108-10,-192 2,77-11,-67 0,207-9,-265 29,203 4,-121 14,-62-5,-25-5,286 21,-339-28,112 0,126 16,-140-6,109-5,65 5,-161 0,134 19,-212-23,1-2,74-2,73-17,-39 1,91-19,-69 7,-67 18,133 8,-105 2,1007-2,-1084 3,62 10,36 2,417-14,-273-3,-211 4,93-5,-105-10,-50 8,31-3,232-24,-211 29,-39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24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63,'64'4,"1"2,66 15,77 8,156-26,-196-4,1560 1,-1699-2,-1 0,31-8,31-3,62 10,-8 1,-93-4,0-2,84-26,-6 1,-92 27,1 2,64 2,-101 2,29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5:14:51.9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36,'0'1,"1"-1,-1 1,0 0,0 0,1 0,-1-1,0 1,1 0,-1 0,1-1,-1 1,1 0,-1-1,1 1,0 0,-1-1,1 1,0-1,-1 1,1-1,0 1,0-1,0 0,-1 1,1-1,2 0,25 6,-23-5,64 6,1-3,75-6,-41 0,-22 2,143-19,-133 10,-56 6,48-10,-42 5,0 2,56-1,87 8,-68 1,-59 2,0 2,-1 2,73 22,-67-15,0-2,83 5,-37-16,85 8,-103 1,111-2,1 6,-6 0,188-16,-351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00:38:40.5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695 1253 24575,'84'-1'0,"96"3"0,-110 9 0,-55-7 0,0-1 0,0-1 0,0 0 0,0-1 0,26-2 0,-18-3 0,-1-2 0,-1-1 0,1 0 0,-1-1 0,-1-2 0,1 0 0,-2-1 0,1-1 0,-2-1 0,28-24 0,-29 19 0,-1-1 0,0 0 0,-2-2 0,-1 0 0,17-33 0,-17 30 0,-6 11 0,-1-1 0,-1-1 0,0 1 0,0-1 0,-2 0 0,0 0 0,2-24 0,-5-112 0,-2 90 0,3-35 0,-4-70 0,2 157 0,-1 0 0,0 0 0,0 0 0,-1 0 0,-1 1 0,1-1 0,-1 1 0,0 0 0,-1 0 0,0 0 0,0 1 0,-1-1 0,-8-7 0,-6-5 0,-1 2 0,-1 0 0,-24-16 0,24 22 0,1 0 0,-2 1 0,0 1 0,-30-8 0,-6-3 0,28 11 0,-45-10 0,13 5 0,41 10 0,1 0 0,-1 2 0,0 0 0,0 1 0,-37 3 0,27 2 0,0 1 0,0 2 0,-38 12 0,13-1 0,-2-1 0,1 3 0,-83 38 0,107-37 0,1 2 0,-45 37 0,24-16 0,43-35 0,1 1 0,1 0 0,0 0 0,0 1 0,0 0 0,2 0 0,-1 1 0,1 0 0,1 1 0,0 0 0,0-1 0,2 2 0,-1-1 0,-3 17 0,5-15 0,-10 30 0,2 1 0,2 1 0,-3 58 0,11-84 0,1 0 0,1 0 0,0 0 0,2 0 0,0 0 0,10 31 0,-10-42 0,1-1 0,0 1 0,0 0 0,1-1 0,0 0 0,1 0 0,0-1 0,0 1 0,0-1 0,1-1 0,0 1 0,0-1 0,1 0 0,0-1 0,15 9 0,-6-6 0,0-1 0,0-1 0,0 0 0,1-2 0,20 4 0,91 5 0,-29-4 0,-2 2-1365,-59-7-5461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8T01:06:03.9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35,'100'2,"118"-4,-110-14,-69 9,40-2,247 6,-169 5,-113 0,69 12,-41-3,22 1,13 3,121 0,741-17,-763-15,-14 0,85 17,-131 1,-111-1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4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1,'245'11,"116"51,-353-61,28 6,36 8,1-3,113 4,727-18,-875 4,62 11,4 1,328-9,-242-7,711 2,-853 2,70 13,-62-6,42 8,-60-9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1T04:49:17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2,'125'-2,"138"5,-136 12,24 1,91-16,-111-1,-96 4,-1 0,0 3,0 0,50 18,44 9,-63-23,108 3,68-15,-73-1,934 3,-946 14,-33-1,249-9,-254-5,-88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7263" y="720725"/>
            <a:ext cx="540067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6CA733FF-2533-4A86-B229-AD7124918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7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121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2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0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79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551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705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391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875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733FF-2533-4A86-B229-AD71249189C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5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74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87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87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5A28EB6-E1E6-4901-9BFC-9593594D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210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4E95-4030-4B13-95ED-B7DE7D230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326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2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E3EF-EB0C-4190-B113-4ECC8EECF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495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61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7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2E7-FB6A-41B7-9634-E4FACA7A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090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34C8-76C7-4C34-8942-32F9323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285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05AC-D992-4A4E-8133-C26187880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40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0180-7176-4CA4-86C8-30CCA4019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22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7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615A-30C7-42F7-A5EF-BCAEB279C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926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DAEE-5402-49CB-B223-536FA1C99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9347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0842-A27C-4F93-8640-4F03BEB5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232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2" y="228600"/>
            <a:ext cx="6791325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5420-EEED-4EB7-878F-9FB375E4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2227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B949A82-6A3C-4E31-85C2-4E862D74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3891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9A2A-CAB2-4BF9-B4D9-39B42C5B9E03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891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7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AD22-7A8B-4D4A-A7F3-EBD26704469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882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94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69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0E61-5E41-4C59-AEEC-F8CC797E9C4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9905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9164-903E-42E2-BF78-DCB383641F1D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16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7F5E-362E-414C-99DC-70A48150DEAE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8394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0D82-8482-4D6F-A7DA-B7B9BF571775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224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49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12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19B19-5454-4893-9B4C-CA613B09A662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4782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2408-86DB-468F-B1A0-B8CC21D1A3D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6868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8365-24E9-4185-A3D8-3C3C28A392D7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7706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8" y="228600"/>
            <a:ext cx="6791325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C24A-3B56-4F59-8404-FBC5C7B292A4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735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1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1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99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3" r:id="rId2"/>
    <p:sldLayoutId id="2147484844" r:id="rId3"/>
    <p:sldLayoutId id="2147484845" r:id="rId4"/>
    <p:sldLayoutId id="2147484846" r:id="rId5"/>
    <p:sldLayoutId id="2147484847" r:id="rId6"/>
    <p:sldLayoutId id="2147484848" r:id="rId7"/>
    <p:sldLayoutId id="2147484849" r:id="rId8"/>
    <p:sldLayoutId id="2147484850" r:id="rId9"/>
    <p:sldLayoutId id="2147484851" r:id="rId10"/>
    <p:sldLayoutId id="2147484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CF87610-BFC6-4AAB-A42E-C1AF223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475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7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44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6753CBE-FBD0-437F-BE24-0703D52F95C0}" type="slidenum">
              <a:rPr lang="en-US">
                <a:solidFill>
                  <a:srgbClr val="5E574E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pic>
        <p:nvPicPr>
          <p:cNvPr id="1331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528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954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  <p:sldLayoutId id="2147485218" r:id="rId3"/>
    <p:sldLayoutId id="2147485219" r:id="rId4"/>
    <p:sldLayoutId id="2147485220" r:id="rId5"/>
    <p:sldLayoutId id="2147485221" r:id="rId6"/>
    <p:sldLayoutId id="2147485222" r:id="rId7"/>
    <p:sldLayoutId id="2147485223" r:id="rId8"/>
    <p:sldLayoutId id="2147485224" r:id="rId9"/>
    <p:sldLayoutId id="2147485225" r:id="rId10"/>
    <p:sldLayoutId id="214748522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.umn.edu/cla/faculty/troufs/anth1095/gc_in_the_news_report.html#title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8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customXml" Target="../ink/ink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customXml" Target="../ink/ink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4.jpg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12" Type="http://schemas.openxmlformats.org/officeDocument/2006/relationships/image" Target="../media/image2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0.png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0" Type="http://schemas.openxmlformats.org/officeDocument/2006/relationships/image" Target="../media/image210.png"/><Relationship Id="rId4" Type="http://schemas.openxmlformats.org/officeDocument/2006/relationships/image" Target="../media/image180.png"/><Relationship Id="rId9" Type="http://schemas.openxmlformats.org/officeDocument/2006/relationships/customXml" Target="../ink/ink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25.png"/><Relationship Id="rId5" Type="http://schemas.openxmlformats.org/officeDocument/2006/relationships/customXml" Target="../ink/ink24.xm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customXml" Target="../ink/ink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customXml" Target="../ink/ink27.xml"/><Relationship Id="rId7" Type="http://schemas.openxmlformats.org/officeDocument/2006/relationships/customXml" Target="../ink/ink2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0.png"/><Relationship Id="rId11" Type="http://schemas.openxmlformats.org/officeDocument/2006/relationships/image" Target="../media/image26.png"/><Relationship Id="rId5" Type="http://schemas.openxmlformats.org/officeDocument/2006/relationships/customXml" Target="../ink/ink28.xml"/><Relationship Id="rId10" Type="http://schemas.openxmlformats.org/officeDocument/2006/relationships/image" Target="../media/image160.png"/><Relationship Id="rId4" Type="http://schemas.openxmlformats.org/officeDocument/2006/relationships/image" Target="../media/image130.png"/><Relationship Id="rId9" Type="http://schemas.openxmlformats.org/officeDocument/2006/relationships/customXml" Target="../ink/ink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png"/><Relationship Id="rId4" Type="http://schemas.openxmlformats.org/officeDocument/2006/relationships/customXml" Target="../ink/ink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d.umn.edu/cla/faculty/troufs/index.html#titl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.umn.edu/cla/faculty/troufs/anth1095/gc_in_the_news_report.html#title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165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876550" y="6509292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</a:rPr>
              <a:t>© 2010-2024 </a:t>
            </a:r>
            <a:r>
              <a:rPr lang="en-US" sz="1000" b="1" dirty="0">
                <a:solidFill>
                  <a:srgbClr val="FFFFFF"/>
                </a:solidFill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09" y="379844"/>
            <a:ext cx="4690877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96900" y="4069140"/>
            <a:ext cx="9067800" cy="156966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2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Start deck in “Slide Show” mode, </a:t>
            </a:r>
          </a:p>
          <a:p>
            <a:pPr algn="ctr" eaLnBrk="0" hangingPunct="0"/>
            <a:r>
              <a:rPr lang="en-US" sz="32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and use your up/down arrow keys and/or </a:t>
            </a:r>
          </a:p>
          <a:p>
            <a:pPr algn="ctr" eaLnBrk="0" hangingPunct="0"/>
            <a:r>
              <a:rPr lang="en-US" sz="32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your space bar to advance the slides</a:t>
            </a:r>
          </a:p>
        </p:txBody>
      </p:sp>
    </p:spTree>
    <p:extLst>
      <p:ext uri="{BB962C8B-B14F-4D97-AF65-F5344CB8AC3E}">
        <p14:creationId xmlns:p14="http://schemas.microsoft.com/office/powerpoint/2010/main" val="292950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19200" y="230624"/>
            <a:ext cx="8115300" cy="643253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Starting the second week of the semester there will generally be one or two news reports </a:t>
            </a:r>
            <a:r>
              <a:rPr lang="en-US" sz="4400" b="1" i="1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week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Detailed information about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In-the-News assignment is on-line at . . 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3BB93-7E1F-A24F-659B-B91F7C6C3002}"/>
              </a:ext>
            </a:extLst>
          </p:cNvPr>
          <p:cNvSpPr txBox="1"/>
          <p:nvPr/>
        </p:nvSpPr>
        <p:spPr>
          <a:xfrm>
            <a:off x="571500" y="5754469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&lt;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https://www.d.umn.edu/cla/faculty/troufs/anth1095/gc_in_the_news_report.html#title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922845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5250"/>
            <a:ext cx="96583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7300" y="4724400"/>
            <a:ext cx="7772400" cy="830997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sign up for your In-the-News report go to . . 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96704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685800" y="1946970"/>
            <a:ext cx="89535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 Go to your UM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Gmail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. . 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(you only need to do this once this semester)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5458FFC-5920-171E-BFD0-D89F356F9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25413" y="4694237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632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5458FFC-5920-171E-BFD0-D89F356F9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25413" y="4694237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BFF074-6AF6-2514-FBC2-C077E6F31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288819"/>
            <a:ext cx="8865056" cy="4502381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27CFD0-ADD6-0690-28C4-3CFD623DE993}"/>
              </a:ext>
            </a:extLst>
          </p:cNvPr>
          <p:cNvSpPr/>
          <p:nvPr/>
        </p:nvSpPr>
        <p:spPr bwMode="auto">
          <a:xfrm>
            <a:off x="2476500" y="3657600"/>
            <a:ext cx="1524000" cy="304800"/>
          </a:xfrm>
          <a:prstGeom prst="rect">
            <a:avLst/>
          </a:prstGeom>
          <a:solidFill>
            <a:srgbClr val="F4F7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2CF7CF-9690-9471-50B2-74D60F7429BB}"/>
              </a:ext>
            </a:extLst>
          </p:cNvPr>
          <p:cNvSpPr/>
          <p:nvPr/>
        </p:nvSpPr>
        <p:spPr bwMode="auto">
          <a:xfrm>
            <a:off x="2476500" y="5334000"/>
            <a:ext cx="12192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FDD38F-00BB-17A8-675B-C256714F764A}"/>
              </a:ext>
            </a:extLst>
          </p:cNvPr>
          <p:cNvSpPr/>
          <p:nvPr/>
        </p:nvSpPr>
        <p:spPr bwMode="auto">
          <a:xfrm>
            <a:off x="6461202" y="5347855"/>
            <a:ext cx="1108364" cy="2770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" name="Down Arrow 4">
            <a:extLst>
              <a:ext uri="{FF2B5EF4-FFF2-40B4-BE49-F238E27FC236}">
                <a16:creationId xmlns:a16="http://schemas.microsoft.com/office/drawing/2014/main" id="{ED9042B0-88A6-06ED-293A-0728A18228EF}"/>
              </a:ext>
            </a:extLst>
          </p:cNvPr>
          <p:cNvSpPr/>
          <p:nvPr/>
        </p:nvSpPr>
        <p:spPr>
          <a:xfrm rot="4933854">
            <a:off x="3526803" y="635864"/>
            <a:ext cx="1309862" cy="3085571"/>
          </a:xfrm>
          <a:prstGeom prst="downArrow">
            <a:avLst/>
          </a:prstGeom>
          <a:solidFill>
            <a:srgbClr val="FFCC00"/>
          </a:solidFill>
          <a:ln w="76200">
            <a:solidFill>
              <a:srgbClr val="632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1. UM Gmail</a:t>
            </a:r>
          </a:p>
        </p:txBody>
      </p:sp>
    </p:spTree>
    <p:extLst>
      <p:ext uri="{BB962C8B-B14F-4D97-AF65-F5344CB8AC3E}">
        <p14:creationId xmlns:p14="http://schemas.microsoft.com/office/powerpoint/2010/main" val="295619864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685800" y="1224677"/>
            <a:ext cx="89535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2. Go to your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Google Apps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Folder on your UM Gmail page  . . 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5458FFC-5920-171E-BFD0-D89F356F9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25413" y="4694237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656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5458FFC-5920-171E-BFD0-D89F356F9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25413" y="4694237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BFF074-6AF6-2514-FBC2-C077E6F3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288819"/>
            <a:ext cx="8865056" cy="4502381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27CFD0-ADD6-0690-28C4-3CFD623DE993}"/>
              </a:ext>
            </a:extLst>
          </p:cNvPr>
          <p:cNvSpPr/>
          <p:nvPr/>
        </p:nvSpPr>
        <p:spPr bwMode="auto">
          <a:xfrm>
            <a:off x="2476500" y="3657600"/>
            <a:ext cx="1524000" cy="304800"/>
          </a:xfrm>
          <a:prstGeom prst="rect">
            <a:avLst/>
          </a:prstGeom>
          <a:solidFill>
            <a:srgbClr val="F4F7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2CF7CF-9690-9471-50B2-74D60F7429BB}"/>
              </a:ext>
            </a:extLst>
          </p:cNvPr>
          <p:cNvSpPr/>
          <p:nvPr/>
        </p:nvSpPr>
        <p:spPr bwMode="auto">
          <a:xfrm>
            <a:off x="2476500" y="5334000"/>
            <a:ext cx="12192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FDD38F-00BB-17A8-675B-C256714F764A}"/>
              </a:ext>
            </a:extLst>
          </p:cNvPr>
          <p:cNvSpPr/>
          <p:nvPr/>
        </p:nvSpPr>
        <p:spPr bwMode="auto">
          <a:xfrm>
            <a:off x="6461202" y="5347855"/>
            <a:ext cx="1108364" cy="2770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" name="Right Arrow 4">
            <a:extLst>
              <a:ext uri="{FF2B5EF4-FFF2-40B4-BE49-F238E27FC236}">
                <a16:creationId xmlns:a16="http://schemas.microsoft.com/office/drawing/2014/main" id="{30F9E358-AD5F-0314-006B-5989126347FE}"/>
              </a:ext>
            </a:extLst>
          </p:cNvPr>
          <p:cNvSpPr/>
          <p:nvPr/>
        </p:nvSpPr>
        <p:spPr bwMode="auto">
          <a:xfrm rot="237587">
            <a:off x="3882649" y="1650319"/>
            <a:ext cx="3351789" cy="1116481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6324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2. Google Apps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AC54226-B91B-F6F4-D547-3D0FA73FD15A}"/>
                  </a:ext>
                </a:extLst>
              </p14:cNvPr>
              <p14:cNvContentPartPr/>
              <p14:nvPr/>
            </p14:nvContentPartPr>
            <p14:xfrm>
              <a:off x="7361748" y="2149256"/>
              <a:ext cx="560160" cy="46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AC54226-B91B-F6F4-D547-3D0FA73FD1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6108" y="2113256"/>
                <a:ext cx="631800" cy="53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99927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685800" y="1224677"/>
            <a:ext cx="89535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3. From your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Google Apps </a:t>
            </a:r>
            <a:r>
              <a:rPr lang="en-US" sz="4800" b="1" dirty="0">
                <a:solidFill>
                  <a:srgbClr val="FFFFFF"/>
                </a:solidFill>
              </a:rPr>
              <a:t>menu, click 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FFFF"/>
                </a:solidFill>
              </a:rPr>
              <a:t>the </a:t>
            </a:r>
            <a:r>
              <a:rPr lang="en-US" sz="4800" b="1" dirty="0">
                <a:solidFill>
                  <a:srgbClr val="FF0000"/>
                </a:solidFill>
              </a:rPr>
              <a:t>Google Drive</a:t>
            </a:r>
            <a:r>
              <a:rPr lang="en-US" sz="4800" b="1" dirty="0">
                <a:solidFill>
                  <a:srgbClr val="FFFFFF"/>
                </a:solidFill>
              </a:rPr>
              <a:t> icon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. . 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5458FFC-5920-171E-BFD0-D89F356F9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25413" y="4694237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470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5458FFC-5920-171E-BFD0-D89F356F9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25413" y="4694237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34B4E7-6193-DECD-6345-6058EB82A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66543"/>
            <a:ext cx="5486400" cy="672491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68469C5-0A1F-4065-A953-F19EA42D9C7D}"/>
              </a:ext>
            </a:extLst>
          </p:cNvPr>
          <p:cNvSpPr/>
          <p:nvPr/>
        </p:nvSpPr>
        <p:spPr>
          <a:xfrm>
            <a:off x="8402446" y="2438400"/>
            <a:ext cx="603504" cy="603504"/>
          </a:xfrm>
          <a:prstGeom prst="ellipse">
            <a:avLst/>
          </a:prstGeom>
          <a:solidFill>
            <a:srgbClr val="E71224">
              <a:alpha val="5000"/>
            </a:srgbClr>
          </a:solidFill>
          <a:ln w="72000">
            <a:solidFill>
              <a:srgbClr val="E71224"/>
            </a:solidFill>
          </a:ln>
        </p:spPr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7FB51B-DEA1-62ED-A3FB-DF2562AACD5F}"/>
              </a:ext>
            </a:extLst>
          </p:cNvPr>
          <p:cNvSpPr/>
          <p:nvPr/>
        </p:nvSpPr>
        <p:spPr bwMode="auto">
          <a:xfrm>
            <a:off x="7277100" y="1653904"/>
            <a:ext cx="567771" cy="567771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15000"/>
                  <a:lumMod val="53000"/>
                  <a:lumOff val="47000"/>
                </a:srgbClr>
              </a:gs>
              <a:gs pos="0">
                <a:srgbClr val="FFFF00">
                  <a:tint val="44500"/>
                  <a:satMod val="160000"/>
                  <a:lumMod val="95000"/>
                  <a:lumOff val="5000"/>
                  <a:alpha val="38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 w="50800" cap="flat" cmpd="sng" algn="ctr">
            <a:solidFill>
              <a:srgbClr val="F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5" name="Right Arrow 4">
            <a:extLst>
              <a:ext uri="{FF2B5EF4-FFF2-40B4-BE49-F238E27FC236}">
                <a16:creationId xmlns:a16="http://schemas.microsoft.com/office/drawing/2014/main" id="{72AE3FD1-DFE1-4B16-1209-D6575DA158C6}"/>
              </a:ext>
            </a:extLst>
          </p:cNvPr>
          <p:cNvSpPr/>
          <p:nvPr/>
        </p:nvSpPr>
        <p:spPr bwMode="auto">
          <a:xfrm rot="237587">
            <a:off x="4958989" y="2019448"/>
            <a:ext cx="3351789" cy="1075138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6324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2. Google Drive</a:t>
            </a:r>
          </a:p>
        </p:txBody>
      </p:sp>
    </p:spTree>
    <p:extLst>
      <p:ext uri="{BB962C8B-B14F-4D97-AF65-F5344CB8AC3E}">
        <p14:creationId xmlns:p14="http://schemas.microsoft.com/office/powerpoint/2010/main" val="100498297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1104900" y="1946970"/>
            <a:ext cx="84201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That should bring you to the Global Cultures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In-the-News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sign-up sheet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link . .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04139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439C46-EC65-EF21-A07B-E28693671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657100"/>
            <a:ext cx="9144000" cy="5565058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39AF22B-CF6D-652D-67AC-4DD0742B6221}"/>
              </a:ext>
            </a:extLst>
          </p:cNvPr>
          <p:cNvSpPr/>
          <p:nvPr/>
        </p:nvSpPr>
        <p:spPr>
          <a:xfrm>
            <a:off x="3490850" y="3066893"/>
            <a:ext cx="2840182" cy="2267107"/>
          </a:xfrm>
          <a:prstGeom prst="ellipse">
            <a:avLst/>
          </a:prstGeom>
          <a:solidFill>
            <a:srgbClr val="E71224">
              <a:alpha val="5000"/>
            </a:srgbClr>
          </a:solidFill>
          <a:ln w="72000">
            <a:solidFill>
              <a:srgbClr val="E71224"/>
            </a:solidFill>
          </a:ln>
        </p:spPr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6C13FC0A-8965-29B3-EB29-14034505C18F}"/>
              </a:ext>
            </a:extLst>
          </p:cNvPr>
          <p:cNvSpPr/>
          <p:nvPr/>
        </p:nvSpPr>
        <p:spPr bwMode="auto">
          <a:xfrm rot="1219895">
            <a:off x="441965" y="1931853"/>
            <a:ext cx="3983923" cy="1774719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6324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Global Cultures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In-the-News s2024</a:t>
            </a:r>
          </a:p>
        </p:txBody>
      </p:sp>
      <p:sp>
        <p:nvSpPr>
          <p:cNvPr id="6" name="Down Arrow 4">
            <a:extLst>
              <a:ext uri="{FF2B5EF4-FFF2-40B4-BE49-F238E27FC236}">
                <a16:creationId xmlns:a16="http://schemas.microsoft.com/office/drawing/2014/main" id="{91B04ECA-A180-EFC9-5732-2BC44E60ED3D}"/>
              </a:ext>
            </a:extLst>
          </p:cNvPr>
          <p:cNvSpPr/>
          <p:nvPr/>
        </p:nvSpPr>
        <p:spPr>
          <a:xfrm rot="6933894">
            <a:off x="6922459" y="318959"/>
            <a:ext cx="1309862" cy="4093715"/>
          </a:xfrm>
          <a:prstGeom prst="downArrow">
            <a:avLst/>
          </a:prstGeom>
          <a:solidFill>
            <a:srgbClr val="FFCC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Search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(if necessary)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CC63275-BD61-E4D2-FC5A-25F23B47430F}"/>
                  </a:ext>
                </a:extLst>
              </p14:cNvPr>
              <p14:cNvContentPartPr/>
              <p14:nvPr/>
            </p14:nvContentPartPr>
            <p14:xfrm>
              <a:off x="4310280" y="1376336"/>
              <a:ext cx="1264320" cy="25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CC63275-BD61-E4D2-FC5A-25F23B4743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6640" y="1268336"/>
                <a:ext cx="1371960" cy="24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52236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" y="2362200"/>
            <a:ext cx="9144000" cy="3036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indicates that the materials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REMinder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are thus being repeated . . 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3C6527F-1964-4A22-D591-6E8D7E896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725" y="2219425"/>
            <a:ext cx="1965172" cy="707886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1BA5425-8647-15E7-F5D2-50032CB5D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940314"/>
            <a:ext cx="2874460" cy="707886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inder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38231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439C46-EC65-EF21-A07B-E28693671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657100"/>
            <a:ext cx="9144000" cy="5565058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3716BF-4C71-0293-98CC-1850C1601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781" y="5334000"/>
            <a:ext cx="869319" cy="398863"/>
          </a:xfrm>
          <a:prstGeom prst="rect">
            <a:avLst/>
          </a:prstGeom>
        </p:spPr>
      </p:pic>
      <p:sp>
        <p:nvSpPr>
          <p:cNvPr id="8" name="Down Arrow 5">
            <a:extLst>
              <a:ext uri="{FF2B5EF4-FFF2-40B4-BE49-F238E27FC236}">
                <a16:creationId xmlns:a16="http://schemas.microsoft.com/office/drawing/2014/main" id="{3C97A0F2-3B6A-1596-C9DA-4A91677A3EF7}"/>
              </a:ext>
            </a:extLst>
          </p:cNvPr>
          <p:cNvSpPr/>
          <p:nvPr/>
        </p:nvSpPr>
        <p:spPr>
          <a:xfrm rot="5400000">
            <a:off x="6257115" y="4313009"/>
            <a:ext cx="866446" cy="2394736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632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and  open</a:t>
            </a:r>
          </a:p>
        </p:txBody>
      </p:sp>
      <p:sp>
        <p:nvSpPr>
          <p:cNvPr id="9" name="Down Arrow 5">
            <a:extLst>
              <a:ext uri="{FF2B5EF4-FFF2-40B4-BE49-F238E27FC236}">
                <a16:creationId xmlns:a16="http://schemas.microsoft.com/office/drawing/2014/main" id="{0C574626-C456-ECC9-0C4D-ECC20B5BB865}"/>
              </a:ext>
            </a:extLst>
          </p:cNvPr>
          <p:cNvSpPr/>
          <p:nvPr/>
        </p:nvSpPr>
        <p:spPr>
          <a:xfrm rot="3955111">
            <a:off x="6038312" y="687213"/>
            <a:ext cx="2454758" cy="4553459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632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(if need be)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double-click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on sign-up sheet</a:t>
            </a:r>
          </a:p>
        </p:txBody>
      </p:sp>
    </p:spTree>
    <p:extLst>
      <p:ext uri="{BB962C8B-B14F-4D97-AF65-F5344CB8AC3E}">
        <p14:creationId xmlns:p14="http://schemas.microsoft.com/office/powerpoint/2010/main" val="122489573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1104900" y="2514600"/>
            <a:ext cx="84201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In-the-News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sign-up sheet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look like this . .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31470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14:cNvPr>
              <p14:cNvContentPartPr/>
              <p14:nvPr/>
            </p14:nvContentPartPr>
            <p14:xfrm>
              <a:off x="1393516" y="1248577"/>
              <a:ext cx="1446480" cy="7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9516" y="1140577"/>
                <a:ext cx="1554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14:cNvPr>
              <p14:cNvContentPartPr/>
              <p14:nvPr/>
            </p14:nvContentPartPr>
            <p14:xfrm>
              <a:off x="1415845" y="1392937"/>
              <a:ext cx="1417320" cy="5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1845" y="1284937"/>
                <a:ext cx="15249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14:cNvPr>
              <p14:cNvContentPartPr/>
              <p14:nvPr/>
            </p14:nvContentPartPr>
            <p14:xfrm>
              <a:off x="1404685" y="1571497"/>
              <a:ext cx="1359360" cy="4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0685" y="1463497"/>
                <a:ext cx="1467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14:cNvPr>
              <p14:cNvContentPartPr/>
              <p14:nvPr/>
            </p14:nvContentPartPr>
            <p14:xfrm>
              <a:off x="1426645" y="1683097"/>
              <a:ext cx="137016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2631" y="1575097"/>
                <a:ext cx="1477828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889D48-1DB9-ACDD-D3ED-9276D0B08587}"/>
                  </a:ext>
                </a:extLst>
              </p14:cNvPr>
              <p14:cNvContentPartPr/>
              <p14:nvPr/>
            </p14:nvContentPartPr>
            <p14:xfrm>
              <a:off x="5597456" y="3555457"/>
              <a:ext cx="1235520" cy="57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889D48-1DB9-ACDD-D3ED-9276D0B085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43456" y="3447817"/>
                <a:ext cx="1343160" cy="2732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C0248C9-FF4F-0575-9F81-A8CF078F0A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900" y="585198"/>
            <a:ext cx="9144000" cy="5587002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71B54B-9DC5-7741-90D2-87A19E4F33E0}"/>
              </a:ext>
            </a:extLst>
          </p:cNvPr>
          <p:cNvSpPr/>
          <p:nvPr/>
        </p:nvSpPr>
        <p:spPr bwMode="auto">
          <a:xfrm>
            <a:off x="4914900" y="3200400"/>
            <a:ext cx="1143000" cy="3550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9040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14:cNvPr>
              <p14:cNvContentPartPr/>
              <p14:nvPr/>
            </p14:nvContentPartPr>
            <p14:xfrm>
              <a:off x="1393516" y="1248577"/>
              <a:ext cx="1446480" cy="74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9516" y="1140577"/>
                <a:ext cx="1554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14:cNvPr>
              <p14:cNvContentPartPr/>
              <p14:nvPr/>
            </p14:nvContentPartPr>
            <p14:xfrm>
              <a:off x="1415845" y="1392937"/>
              <a:ext cx="1417320" cy="56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1845" y="1284937"/>
                <a:ext cx="15249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14:cNvPr>
              <p14:cNvContentPartPr/>
              <p14:nvPr/>
            </p14:nvContentPartPr>
            <p14:xfrm>
              <a:off x="1404685" y="1571497"/>
              <a:ext cx="1359360" cy="45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0685" y="1463497"/>
                <a:ext cx="1467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14:cNvPr>
              <p14:cNvContentPartPr/>
              <p14:nvPr/>
            </p14:nvContentPartPr>
            <p14:xfrm>
              <a:off x="1426645" y="1683097"/>
              <a:ext cx="1370160" cy="457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2631" y="1575097"/>
                <a:ext cx="1477828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889D48-1DB9-ACDD-D3ED-9276D0B08587}"/>
                  </a:ext>
                </a:extLst>
              </p14:cNvPr>
              <p14:cNvContentPartPr/>
              <p14:nvPr/>
            </p14:nvContentPartPr>
            <p14:xfrm>
              <a:off x="5597456" y="3555457"/>
              <a:ext cx="1235520" cy="57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889D48-1DB9-ACDD-D3ED-9276D0B085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43456" y="3447457"/>
                <a:ext cx="1343160" cy="2732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C0248C9-FF4F-0575-9F81-A8CF078F0A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900" y="585198"/>
            <a:ext cx="9144000" cy="5587002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71B54B-9DC5-7741-90D2-87A19E4F33E0}"/>
              </a:ext>
            </a:extLst>
          </p:cNvPr>
          <p:cNvSpPr/>
          <p:nvPr/>
        </p:nvSpPr>
        <p:spPr bwMode="auto">
          <a:xfrm>
            <a:off x="4914900" y="3200400"/>
            <a:ext cx="1143000" cy="3550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722282-E44A-A0C2-ED85-58E30BDDE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5867400"/>
            <a:ext cx="7805058" cy="685800"/>
          </a:xfrm>
          <a:prstGeom prst="rect">
            <a:avLst/>
          </a:prstGeom>
          <a:solidFill>
            <a:srgbClr val="FFC000"/>
          </a:solidFill>
          <a:ln w="76200">
            <a:solidFill>
              <a:srgbClr val="632423"/>
            </a:solidFill>
            <a:miter lim="800000"/>
            <a:headEnd/>
            <a:tailEnd/>
          </a:ln>
        </p:spPr>
        <p:txBody>
          <a:bodyPr wrap="square" lIns="91440" tIns="91440" rIns="4572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Scroll down for basic information on Home Page . . .</a:t>
            </a:r>
          </a:p>
        </p:txBody>
      </p:sp>
      <p:sp>
        <p:nvSpPr>
          <p:cNvPr id="5" name="Striped Right Arrow 8">
            <a:extLst>
              <a:ext uri="{FF2B5EF4-FFF2-40B4-BE49-F238E27FC236}">
                <a16:creationId xmlns:a16="http://schemas.microsoft.com/office/drawing/2014/main" id="{0834FCDA-6199-E67E-74DC-A1E7DD8CCDB1}"/>
              </a:ext>
            </a:extLst>
          </p:cNvPr>
          <p:cNvSpPr/>
          <p:nvPr/>
        </p:nvSpPr>
        <p:spPr bwMode="auto">
          <a:xfrm rot="5400000">
            <a:off x="8792178" y="4359878"/>
            <a:ext cx="2003661" cy="554182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6324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06080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14:cNvPr>
              <p14:cNvContentPartPr/>
              <p14:nvPr/>
            </p14:nvContentPartPr>
            <p14:xfrm>
              <a:off x="1393516" y="1248577"/>
              <a:ext cx="1446480" cy="7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9516" y="1140577"/>
                <a:ext cx="1554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14:cNvPr>
              <p14:cNvContentPartPr/>
              <p14:nvPr/>
            </p14:nvContentPartPr>
            <p14:xfrm>
              <a:off x="1415845" y="1392937"/>
              <a:ext cx="1417320" cy="5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1845" y="1284937"/>
                <a:ext cx="15249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14:cNvPr>
              <p14:cNvContentPartPr/>
              <p14:nvPr/>
            </p14:nvContentPartPr>
            <p14:xfrm>
              <a:off x="1404685" y="1571497"/>
              <a:ext cx="1359360" cy="4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0685" y="1463497"/>
                <a:ext cx="1467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14:cNvPr>
              <p14:cNvContentPartPr/>
              <p14:nvPr/>
            </p14:nvContentPartPr>
            <p14:xfrm>
              <a:off x="1426645" y="1683097"/>
              <a:ext cx="137016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2631" y="1575097"/>
                <a:ext cx="1477828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889D48-1DB9-ACDD-D3ED-9276D0B08587}"/>
                  </a:ext>
                </a:extLst>
              </p14:cNvPr>
              <p14:cNvContentPartPr/>
              <p14:nvPr/>
            </p14:nvContentPartPr>
            <p14:xfrm>
              <a:off x="5597456" y="3555457"/>
              <a:ext cx="1235520" cy="57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889D48-1DB9-ACDD-D3ED-9276D0B085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43456" y="3447457"/>
                <a:ext cx="1343160" cy="2732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003706-D44F-0217-5BB4-05534B6202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381000"/>
            <a:ext cx="5486400" cy="6146710"/>
          </a:xfrm>
          <a:prstGeom prst="rect">
            <a:avLst/>
          </a:prstGeom>
        </p:spPr>
      </p:pic>
      <p:sp>
        <p:nvSpPr>
          <p:cNvPr id="11" name="Down Arrow 9">
            <a:extLst>
              <a:ext uri="{FF2B5EF4-FFF2-40B4-BE49-F238E27FC236}">
                <a16:creationId xmlns:a16="http://schemas.microsoft.com/office/drawing/2014/main" id="{B49A64B7-C50A-AAD3-4A7F-92AF629DEADB}"/>
              </a:ext>
            </a:extLst>
          </p:cNvPr>
          <p:cNvSpPr/>
          <p:nvPr/>
        </p:nvSpPr>
        <p:spPr>
          <a:xfrm rot="4189508">
            <a:off x="7517145" y="1101213"/>
            <a:ext cx="1188182" cy="3291802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632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enter your name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5E77C7-A186-3EA4-6815-6DF3ACC1241B}"/>
              </a:ext>
            </a:extLst>
          </p:cNvPr>
          <p:cNvSpPr/>
          <p:nvPr/>
        </p:nvSpPr>
        <p:spPr bwMode="auto">
          <a:xfrm>
            <a:off x="4000500" y="533400"/>
            <a:ext cx="2756276" cy="4534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FA4A8D-410E-7FFB-9255-31A7C4C47C1D}"/>
              </a:ext>
            </a:extLst>
          </p:cNvPr>
          <p:cNvSpPr/>
          <p:nvPr/>
        </p:nvSpPr>
        <p:spPr bwMode="auto">
          <a:xfrm>
            <a:off x="4000500" y="2289722"/>
            <a:ext cx="2756276" cy="4534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B77E34-3741-4F46-2C11-02CF8144513E}"/>
              </a:ext>
            </a:extLst>
          </p:cNvPr>
          <p:cNvSpPr/>
          <p:nvPr/>
        </p:nvSpPr>
        <p:spPr bwMode="auto">
          <a:xfrm>
            <a:off x="4000500" y="4640771"/>
            <a:ext cx="3499620" cy="4534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092808-B9CB-7E83-D2DD-5A2EB16452AF}"/>
              </a:ext>
            </a:extLst>
          </p:cNvPr>
          <p:cNvSpPr/>
          <p:nvPr/>
        </p:nvSpPr>
        <p:spPr bwMode="auto">
          <a:xfrm>
            <a:off x="4000500" y="5889702"/>
            <a:ext cx="3031904" cy="4534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32688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14:cNvPr>
              <p14:cNvContentPartPr/>
              <p14:nvPr/>
            </p14:nvContentPartPr>
            <p14:xfrm>
              <a:off x="1393516" y="1248577"/>
              <a:ext cx="1446480" cy="7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9516" y="1140577"/>
                <a:ext cx="1554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14:cNvPr>
              <p14:cNvContentPartPr/>
              <p14:nvPr/>
            </p14:nvContentPartPr>
            <p14:xfrm>
              <a:off x="1415845" y="1392937"/>
              <a:ext cx="1417320" cy="5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1845" y="1284937"/>
                <a:ext cx="15249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14:cNvPr>
              <p14:cNvContentPartPr/>
              <p14:nvPr/>
            </p14:nvContentPartPr>
            <p14:xfrm>
              <a:off x="1404685" y="1571497"/>
              <a:ext cx="1359360" cy="4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0685" y="1463497"/>
                <a:ext cx="1467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14:cNvPr>
              <p14:cNvContentPartPr/>
              <p14:nvPr/>
            </p14:nvContentPartPr>
            <p14:xfrm>
              <a:off x="1426645" y="1683097"/>
              <a:ext cx="137016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2631" y="1575097"/>
                <a:ext cx="1477828" cy="26136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0C48E36-43DD-604E-CA37-4F42FDD156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202" y="970929"/>
            <a:ext cx="9144000" cy="4820271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0E2F500-677E-AF24-DB56-B020DDE70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0" y="4221540"/>
            <a:ext cx="5251904" cy="1722060"/>
          </a:xfrm>
          <a:prstGeom prst="rect">
            <a:avLst/>
          </a:prstGeom>
          <a:solidFill>
            <a:schemeClr val="bg1"/>
          </a:solidFill>
          <a:ln w="76200">
            <a:solidFill>
              <a:srgbClr val="632423"/>
            </a:solidFill>
            <a:miter lim="800000"/>
            <a:headEnd/>
            <a:tailEnd/>
          </a:ln>
        </p:spPr>
        <p:txBody>
          <a:bodyPr wrap="square" lIns="228600" tIns="228600" rIns="228600" bIns="22860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to get to useful links for your country 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3242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Down Arrow 8">
            <a:extLst>
              <a:ext uri="{FF2B5EF4-FFF2-40B4-BE49-F238E27FC236}">
                <a16:creationId xmlns:a16="http://schemas.microsoft.com/office/drawing/2014/main" id="{85FD8FAA-A76F-DD12-615C-A8D217F63258}"/>
              </a:ext>
            </a:extLst>
          </p:cNvPr>
          <p:cNvSpPr/>
          <p:nvPr/>
        </p:nvSpPr>
        <p:spPr>
          <a:xfrm rot="4325860">
            <a:off x="5092302" y="403199"/>
            <a:ext cx="1473869" cy="4488538"/>
          </a:xfrm>
          <a:prstGeom prst="downArrow">
            <a:avLst/>
          </a:prstGeom>
          <a:solidFill>
            <a:srgbClr val="FFCC00"/>
          </a:solidFill>
          <a:ln w="76200">
            <a:solidFill>
              <a:srgbClr val="632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click on country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and URL will drop down</a:t>
            </a:r>
          </a:p>
        </p:txBody>
      </p:sp>
      <p:sp>
        <p:nvSpPr>
          <p:cNvPr id="17" name="Right Arrow 9">
            <a:extLst>
              <a:ext uri="{FF2B5EF4-FFF2-40B4-BE49-F238E27FC236}">
                <a16:creationId xmlns:a16="http://schemas.microsoft.com/office/drawing/2014/main" id="{B0CE8810-11F2-98F0-8DE2-87CC26D4592F}"/>
              </a:ext>
            </a:extLst>
          </p:cNvPr>
          <p:cNvSpPr/>
          <p:nvPr/>
        </p:nvSpPr>
        <p:spPr bwMode="auto">
          <a:xfrm rot="19812285">
            <a:off x="143827" y="4141441"/>
            <a:ext cx="3119961" cy="948860"/>
          </a:xfrm>
          <a:prstGeom prst="rightArrow">
            <a:avLst/>
          </a:prstGeom>
          <a:solidFill>
            <a:srgbClr val="FFCC00"/>
          </a:solidFill>
          <a:ln w="76200" cap="flat" cmpd="sng" algn="ctr">
            <a:solidFill>
              <a:srgbClr val="6324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2. click on link</a:t>
            </a:r>
          </a:p>
        </p:txBody>
      </p:sp>
    </p:spTree>
    <p:extLst>
      <p:ext uri="{BB962C8B-B14F-4D97-AF65-F5344CB8AC3E}">
        <p14:creationId xmlns:p14="http://schemas.microsoft.com/office/powerpoint/2010/main" val="143354092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1104900" y="2134612"/>
            <a:ext cx="84201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your country resources WebPage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look something like this . .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86175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14:cNvPr>
              <p14:cNvContentPartPr/>
              <p14:nvPr/>
            </p14:nvContentPartPr>
            <p14:xfrm>
              <a:off x="1393516" y="1248577"/>
              <a:ext cx="1446480" cy="7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9516" y="1140577"/>
                <a:ext cx="1554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14:cNvPr>
              <p14:cNvContentPartPr/>
              <p14:nvPr/>
            </p14:nvContentPartPr>
            <p14:xfrm>
              <a:off x="1415845" y="1392937"/>
              <a:ext cx="1417320" cy="5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1845" y="1284937"/>
                <a:ext cx="15249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14:cNvPr>
              <p14:cNvContentPartPr/>
              <p14:nvPr/>
            </p14:nvContentPartPr>
            <p14:xfrm>
              <a:off x="1404685" y="1571497"/>
              <a:ext cx="1359360" cy="4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0685" y="1463497"/>
                <a:ext cx="1467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14:cNvPr>
              <p14:cNvContentPartPr/>
              <p14:nvPr/>
            </p14:nvContentPartPr>
            <p14:xfrm>
              <a:off x="1426645" y="1683097"/>
              <a:ext cx="137016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2631" y="1575097"/>
                <a:ext cx="1477828" cy="2613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01CCE26-C979-1698-1409-B698A9F879CD}"/>
              </a:ext>
            </a:extLst>
          </p:cNvPr>
          <p:cNvSpPr/>
          <p:nvPr/>
        </p:nvSpPr>
        <p:spPr bwMode="auto">
          <a:xfrm>
            <a:off x="6667500" y="2971800"/>
            <a:ext cx="1981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D7830-D61E-E64A-666F-C41C7B05FA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" y="885560"/>
            <a:ext cx="8823960" cy="513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4477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9" y="90491"/>
            <a:ext cx="9648825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7676" y="5230546"/>
            <a:ext cx="7848600" cy="1323439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we’ll get to more information on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In-the-news in-class reports later on . . 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D80415-32D5-26B7-3C96-7AD70CAB6431}"/>
                  </a:ext>
                </a:extLst>
              </p14:cNvPr>
              <p14:cNvContentPartPr/>
              <p14:nvPr/>
            </p14:nvContentPartPr>
            <p14:xfrm>
              <a:off x="2397170" y="3600817"/>
              <a:ext cx="5312160" cy="90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D80415-32D5-26B7-3C96-7AD70CAB64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3530" y="3492817"/>
                <a:ext cx="5419800" cy="3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469208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779042" y="258715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314" name="Picture 2" descr="http://upload.wikimedia.org/wikipedia/commons/thumb/9/97/The_Earth_seen_from_Apollo_17.jpg/300px-The_Earth_seen_from_Apollo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58" y="14514"/>
            <a:ext cx="6825796" cy="68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77806" y="3072464"/>
            <a:ext cx="63017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blurRad="88900" dist="127000" dir="18900000" algn="bl" rotWithShape="0">
                    <a:srgbClr val="002060">
                      <a:alpha val="6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as we go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blurRad="88900" dist="127000" dir="18900000" algn="bl" rotWithShape="0">
                    <a:srgbClr val="002060">
                      <a:alpha val="6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around the world . .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FFFFFF">
                    <a:satMod val="175000"/>
                    <a:alpha val="40000"/>
                  </a:srgbClr>
                </a:glow>
                <a:outerShdw blurRad="88900" dist="127000" dir="18900000" algn="bl" rotWithShape="0">
                  <a:srgbClr val="002060">
                    <a:alpha val="63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5665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103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38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D777E7-2309-3CF0-3FAB-1655BBFB6059}"/>
              </a:ext>
            </a:extLst>
          </p:cNvPr>
          <p:cNvSpPr txBox="1"/>
          <p:nvPr/>
        </p:nvSpPr>
        <p:spPr>
          <a:xfrm>
            <a:off x="1772695" y="2527280"/>
            <a:ext cx="705322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How to sign up for your In-the-News report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F4E3738-6C28-18B3-CC83-5A49D747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9322" y="5909846"/>
            <a:ext cx="32079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University of Minnesota Duluth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D3B8CEF9-4C7C-4276-24CA-BD290EB0C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005" y="6237427"/>
            <a:ext cx="16446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2010-2024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03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165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876550" y="6509292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2010-2024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Timothy G. Roufs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University of Minnesota Duluth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09" y="379844"/>
            <a:ext cx="4690877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58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103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603500" y="6304012"/>
            <a:ext cx="5105400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45720" tIns="0" rIns="4572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http://www.d.umn.edu/cla/faculty/troufs/index.html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A1AA0-3E56-6C78-1F8A-DE2DE6776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685800"/>
            <a:ext cx="9144000" cy="5631872"/>
          </a:xfrm>
          <a:prstGeom prst="rect">
            <a:avLst/>
          </a:prstGeom>
          <a:ln w="12700">
            <a:solidFill>
              <a:srgbClr val="790019"/>
            </a:solidFill>
          </a:ln>
        </p:spPr>
      </p:pic>
    </p:spTree>
    <p:extLst>
      <p:ext uri="{BB962C8B-B14F-4D97-AF65-F5344CB8AC3E}">
        <p14:creationId xmlns:p14="http://schemas.microsoft.com/office/powerpoint/2010/main" val="271804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19200" y="569178"/>
            <a:ext cx="8115300" cy="575542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very brief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In-the-News report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is a part of the course.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 only need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</a:t>
            </a:r>
            <a:r>
              <a:rPr lang="en-US" sz="44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 one 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news report,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but you should </a:t>
            </a:r>
            <a:r>
              <a:rPr lang="en-US" sz="44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read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reports of your classmates.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73564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19200" y="569178"/>
            <a:ext cx="8115300" cy="575542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very brief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In-the-News report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is a part of the course.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 only need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</a:t>
            </a:r>
            <a:r>
              <a:rPr lang="en-US" sz="4400" b="1" dirty="0"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i="1" dirty="0"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present one </a:t>
            </a:r>
            <a:r>
              <a:rPr lang="en-US" sz="4400" b="1" dirty="0"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news report,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but you should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read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reports of your classmates.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03452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44600" y="2450048"/>
            <a:ext cx="8115300" cy="181588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In-the-News reports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look something like this . . . </a:t>
            </a:r>
          </a:p>
        </p:txBody>
      </p:sp>
    </p:spTree>
    <p:extLst>
      <p:ext uri="{BB962C8B-B14F-4D97-AF65-F5344CB8AC3E}">
        <p14:creationId xmlns:p14="http://schemas.microsoft.com/office/powerpoint/2010/main" val="27495774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3736E-BF9D-7C11-DD04-CFE4ADCB6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746" y="152400"/>
            <a:ext cx="5831457" cy="6400800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58D33D-A0F9-4277-9374-AEA623AB5B3A}"/>
              </a:ext>
            </a:extLst>
          </p:cNvPr>
          <p:cNvSpPr/>
          <p:nvPr/>
        </p:nvSpPr>
        <p:spPr bwMode="auto">
          <a:xfrm>
            <a:off x="5285794" y="1358900"/>
            <a:ext cx="381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E74B6E-72A2-928D-4828-0CAD3AD8D49D}"/>
              </a:ext>
            </a:extLst>
          </p:cNvPr>
          <p:cNvSpPr/>
          <p:nvPr/>
        </p:nvSpPr>
        <p:spPr bwMode="auto">
          <a:xfrm>
            <a:off x="3695700" y="1517650"/>
            <a:ext cx="4572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92B814-7B72-1D50-047F-0255A83B79E7}"/>
              </a:ext>
            </a:extLst>
          </p:cNvPr>
          <p:cNvSpPr/>
          <p:nvPr/>
        </p:nvSpPr>
        <p:spPr bwMode="auto">
          <a:xfrm>
            <a:off x="5361675" y="1666775"/>
            <a:ext cx="381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4A1C4D-4420-B035-1191-BC5AE77FD372}"/>
              </a:ext>
            </a:extLst>
          </p:cNvPr>
          <p:cNvSpPr/>
          <p:nvPr/>
        </p:nvSpPr>
        <p:spPr bwMode="auto">
          <a:xfrm>
            <a:off x="6048275" y="609600"/>
            <a:ext cx="381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59FE58-C83F-54B0-E5CE-C96170EA6DA9}"/>
              </a:ext>
            </a:extLst>
          </p:cNvPr>
          <p:cNvSpPr/>
          <p:nvPr/>
        </p:nvSpPr>
        <p:spPr bwMode="auto">
          <a:xfrm>
            <a:off x="3695700" y="1819175"/>
            <a:ext cx="4572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7568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14:cNvPr>
              <p14:cNvContentPartPr/>
              <p14:nvPr/>
            </p14:nvContentPartPr>
            <p14:xfrm>
              <a:off x="1393516" y="1248577"/>
              <a:ext cx="1446480" cy="7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A0EAD3-7993-5309-704F-9BE27D09CC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9516" y="1140577"/>
                <a:ext cx="1554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14:cNvPr>
              <p14:cNvContentPartPr/>
              <p14:nvPr/>
            </p14:nvContentPartPr>
            <p14:xfrm>
              <a:off x="1415845" y="1392937"/>
              <a:ext cx="1417320" cy="5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DB0A1B-28E2-3E53-0DC9-948D8BEF0F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1845" y="1284937"/>
                <a:ext cx="15249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14:cNvPr>
              <p14:cNvContentPartPr/>
              <p14:nvPr/>
            </p14:nvContentPartPr>
            <p14:xfrm>
              <a:off x="1404685" y="1571497"/>
              <a:ext cx="1359360" cy="4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0F3203-F617-D4D3-50DE-BDAB5DA9C8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0685" y="1463497"/>
                <a:ext cx="1467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14:cNvPr>
              <p14:cNvContentPartPr/>
              <p14:nvPr/>
            </p14:nvContentPartPr>
            <p14:xfrm>
              <a:off x="1426645" y="1683097"/>
              <a:ext cx="137016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F164BE-6961-B2AE-F61E-DCBE973314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2631" y="1575097"/>
                <a:ext cx="1477828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889D48-1DB9-ACDD-D3ED-9276D0B08587}"/>
                  </a:ext>
                </a:extLst>
              </p14:cNvPr>
              <p14:cNvContentPartPr/>
              <p14:nvPr/>
            </p14:nvContentPartPr>
            <p14:xfrm>
              <a:off x="5597456" y="3555457"/>
              <a:ext cx="1235520" cy="57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889D48-1DB9-ACDD-D3ED-9276D0B085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43456" y="3447457"/>
                <a:ext cx="1343160" cy="2732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0EAC5D1-ACA3-9819-6DDC-BA24E5C5EA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52700" y="392240"/>
            <a:ext cx="5486400" cy="5768719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9531842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19200" y="230624"/>
            <a:ext cx="8115300" cy="643253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Starting the second week of the semester there will generally be one or two news reports 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week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Detailed information about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In-the-News assignment is on-line at . . 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3BB93-7E1F-A24F-659B-B91F7C6C3002}"/>
              </a:ext>
            </a:extLst>
          </p:cNvPr>
          <p:cNvSpPr txBox="1"/>
          <p:nvPr/>
        </p:nvSpPr>
        <p:spPr>
          <a:xfrm>
            <a:off x="571500" y="5754469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&lt;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https://www.d.umn.edu/cla/faculty/troufs/anth1095/gc_in_the_news_report.html#title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162265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22741</TotalTime>
  <Words>511</Words>
  <Application>Microsoft Office PowerPoint</Application>
  <PresentationFormat>35mm Slides</PresentationFormat>
  <Paragraphs>87</Paragraphs>
  <Slides>31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Black</vt:lpstr>
      <vt:lpstr>Monotype Sorts</vt:lpstr>
      <vt:lpstr>Tahoma</vt:lpstr>
      <vt:lpstr>Times New Roman</vt:lpstr>
      <vt:lpstr>5_Default Design</vt:lpstr>
      <vt:lpstr>3_Contemporary Portrait</vt:lpstr>
      <vt:lpstr>7_Contemporary Portrait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I already know about Prehistoric Cultures?</dc:title>
  <dc:creator>CLA</dc:creator>
  <cp:lastModifiedBy>Tim Roufs</cp:lastModifiedBy>
  <cp:revision>1447</cp:revision>
  <cp:lastPrinted>2000-04-12T17:52:36Z</cp:lastPrinted>
  <dcterms:created xsi:type="dcterms:W3CDTF">2000-03-27T14:48:03Z</dcterms:created>
  <dcterms:modified xsi:type="dcterms:W3CDTF">2023-12-25T06:23:29Z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troufs@d.umn.edu</vt:lpwstr>
  </property>
  <property fmtid="{D5CDD505-2E9C-101B-9397-08002B2CF9AE}" pid="8" name="HomePage">
    <vt:lpwstr>http://www.d.umn.edu/~troufs/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C:\www\anth1602\PowerPoint</vt:lpwstr>
  </property>
</Properties>
</file>