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53" r:id="rId4"/>
    <p:sldMasterId id="2147484910" r:id="rId5"/>
    <p:sldMasterId id="2147484922" r:id="rId6"/>
    <p:sldMasterId id="2147484934" r:id="rId7"/>
    <p:sldMasterId id="2147484946" r:id="rId8"/>
    <p:sldMasterId id="2147485164" r:id="rId9"/>
    <p:sldMasterId id="2147485623" r:id="rId10"/>
    <p:sldMasterId id="2147485923" r:id="rId11"/>
    <p:sldMasterId id="2147486007" r:id="rId12"/>
    <p:sldMasterId id="2147486031" r:id="rId13"/>
    <p:sldMasterId id="2147486175" r:id="rId14"/>
    <p:sldMasterId id="2147486247" r:id="rId15"/>
  </p:sldMasterIdLst>
  <p:notesMasterIdLst>
    <p:notesMasterId r:id="rId190"/>
  </p:notesMasterIdLst>
  <p:handoutMasterIdLst>
    <p:handoutMasterId r:id="rId191"/>
  </p:handoutMasterIdLst>
  <p:sldIdLst>
    <p:sldId id="1677" r:id="rId16"/>
    <p:sldId id="3320" r:id="rId17"/>
    <p:sldId id="3322" r:id="rId18"/>
    <p:sldId id="3324" r:id="rId19"/>
    <p:sldId id="3629" r:id="rId20"/>
    <p:sldId id="466" r:id="rId21"/>
    <p:sldId id="3318" r:id="rId22"/>
    <p:sldId id="1880" r:id="rId23"/>
    <p:sldId id="3635" r:id="rId24"/>
    <p:sldId id="3636" r:id="rId25"/>
    <p:sldId id="1513" r:id="rId26"/>
    <p:sldId id="1514" r:id="rId27"/>
    <p:sldId id="1515" r:id="rId28"/>
    <p:sldId id="3637" r:id="rId29"/>
    <p:sldId id="3319" r:id="rId30"/>
    <p:sldId id="3638" r:id="rId31"/>
    <p:sldId id="3639" r:id="rId32"/>
    <p:sldId id="3690" r:id="rId33"/>
    <p:sldId id="3149" r:id="rId34"/>
    <p:sldId id="1055" r:id="rId35"/>
    <p:sldId id="1313" r:id="rId36"/>
    <p:sldId id="1057" r:id="rId37"/>
    <p:sldId id="1326" r:id="rId38"/>
    <p:sldId id="1056" r:id="rId39"/>
    <p:sldId id="1431" r:id="rId40"/>
    <p:sldId id="3641" r:id="rId41"/>
    <p:sldId id="753" r:id="rId42"/>
    <p:sldId id="1314" r:id="rId43"/>
    <p:sldId id="1641" r:id="rId44"/>
    <p:sldId id="1053" r:id="rId45"/>
    <p:sldId id="1054" r:id="rId46"/>
    <p:sldId id="3642" r:id="rId47"/>
    <p:sldId id="1315" r:id="rId48"/>
    <p:sldId id="1317" r:id="rId49"/>
    <p:sldId id="3643" r:id="rId50"/>
    <p:sldId id="3644" r:id="rId51"/>
    <p:sldId id="1318" r:id="rId52"/>
    <p:sldId id="1061" r:id="rId53"/>
    <p:sldId id="1063" r:id="rId54"/>
    <p:sldId id="3645" r:id="rId55"/>
    <p:sldId id="1319" r:id="rId56"/>
    <p:sldId id="1764" r:id="rId57"/>
    <p:sldId id="1763" r:id="rId58"/>
    <p:sldId id="3646" r:id="rId59"/>
    <p:sldId id="3647" r:id="rId60"/>
    <p:sldId id="1762" r:id="rId61"/>
    <p:sldId id="3648" r:id="rId62"/>
    <p:sldId id="1765" r:id="rId63"/>
    <p:sldId id="1642" r:id="rId64"/>
    <p:sldId id="1320" r:id="rId65"/>
    <p:sldId id="796" r:id="rId66"/>
    <p:sldId id="1329" r:id="rId67"/>
    <p:sldId id="3649" r:id="rId68"/>
    <p:sldId id="892" r:id="rId69"/>
    <p:sldId id="3650" r:id="rId70"/>
    <p:sldId id="958" r:id="rId71"/>
    <p:sldId id="797" r:id="rId72"/>
    <p:sldId id="3651" r:id="rId73"/>
    <p:sldId id="3652" r:id="rId74"/>
    <p:sldId id="758" r:id="rId75"/>
    <p:sldId id="3653" r:id="rId76"/>
    <p:sldId id="3654" r:id="rId77"/>
    <p:sldId id="3655" r:id="rId78"/>
    <p:sldId id="762" r:id="rId79"/>
    <p:sldId id="763" r:id="rId80"/>
    <p:sldId id="772" r:id="rId81"/>
    <p:sldId id="773" r:id="rId82"/>
    <p:sldId id="1960" r:id="rId83"/>
    <p:sldId id="774" r:id="rId84"/>
    <p:sldId id="775" r:id="rId85"/>
    <p:sldId id="957" r:id="rId86"/>
    <p:sldId id="776" r:id="rId87"/>
    <p:sldId id="777" r:id="rId88"/>
    <p:sldId id="778" r:id="rId89"/>
    <p:sldId id="779" r:id="rId90"/>
    <p:sldId id="780" r:id="rId91"/>
    <p:sldId id="3656" r:id="rId92"/>
    <p:sldId id="960" r:id="rId93"/>
    <p:sldId id="782" r:id="rId94"/>
    <p:sldId id="783" r:id="rId95"/>
    <p:sldId id="784" r:id="rId96"/>
    <p:sldId id="3657" r:id="rId97"/>
    <p:sldId id="786" r:id="rId98"/>
    <p:sldId id="787" r:id="rId99"/>
    <p:sldId id="788" r:id="rId100"/>
    <p:sldId id="789" r:id="rId101"/>
    <p:sldId id="1389" r:id="rId102"/>
    <p:sldId id="3658" r:id="rId103"/>
    <p:sldId id="791" r:id="rId104"/>
    <p:sldId id="3659" r:id="rId105"/>
    <p:sldId id="793" r:id="rId106"/>
    <p:sldId id="794" r:id="rId107"/>
    <p:sldId id="795" r:id="rId108"/>
    <p:sldId id="1759" r:id="rId109"/>
    <p:sldId id="1766" r:id="rId110"/>
    <p:sldId id="1685" r:id="rId111"/>
    <p:sldId id="734" r:id="rId112"/>
    <p:sldId id="3660" r:id="rId113"/>
    <p:sldId id="3661" r:id="rId114"/>
    <p:sldId id="3662" r:id="rId115"/>
    <p:sldId id="3663" r:id="rId116"/>
    <p:sldId id="861" r:id="rId117"/>
    <p:sldId id="3664" r:id="rId118"/>
    <p:sldId id="963" r:id="rId119"/>
    <p:sldId id="3665" r:id="rId120"/>
    <p:sldId id="1328" r:id="rId121"/>
    <p:sldId id="970" r:id="rId122"/>
    <p:sldId id="1961" r:id="rId123"/>
    <p:sldId id="969" r:id="rId124"/>
    <p:sldId id="1644" r:id="rId125"/>
    <p:sldId id="3666" r:id="rId126"/>
    <p:sldId id="961" r:id="rId127"/>
    <p:sldId id="1064" r:id="rId128"/>
    <p:sldId id="3667" r:id="rId129"/>
    <p:sldId id="1804" r:id="rId130"/>
    <p:sldId id="827" r:id="rId131"/>
    <p:sldId id="3668" r:id="rId132"/>
    <p:sldId id="3669" r:id="rId133"/>
    <p:sldId id="966" r:id="rId134"/>
    <p:sldId id="1438" r:id="rId135"/>
    <p:sldId id="3670" r:id="rId136"/>
    <p:sldId id="3671" r:id="rId137"/>
    <p:sldId id="1324" r:id="rId138"/>
    <p:sldId id="3672" r:id="rId139"/>
    <p:sldId id="1012" r:id="rId140"/>
    <p:sldId id="1004" r:id="rId141"/>
    <p:sldId id="3673" r:id="rId142"/>
    <p:sldId id="1645" r:id="rId143"/>
    <p:sldId id="1025" r:id="rId144"/>
    <p:sldId id="965" r:id="rId145"/>
    <p:sldId id="749" r:id="rId146"/>
    <p:sldId id="900" r:id="rId147"/>
    <p:sldId id="1646" r:id="rId148"/>
    <p:sldId id="1647" r:id="rId149"/>
    <p:sldId id="1440" r:id="rId150"/>
    <p:sldId id="1441" r:id="rId151"/>
    <p:sldId id="1325" r:id="rId152"/>
    <p:sldId id="1442" r:id="rId153"/>
    <p:sldId id="3674" r:id="rId154"/>
    <p:sldId id="1330" r:id="rId155"/>
    <p:sldId id="1331" r:id="rId156"/>
    <p:sldId id="973" r:id="rId157"/>
    <p:sldId id="1443" r:id="rId158"/>
    <p:sldId id="1445" r:id="rId159"/>
    <p:sldId id="1648" r:id="rId160"/>
    <p:sldId id="703" r:id="rId161"/>
    <p:sldId id="1457" r:id="rId162"/>
    <p:sldId id="1458" r:id="rId163"/>
    <p:sldId id="3675" r:id="rId164"/>
    <p:sldId id="1455" r:id="rId165"/>
    <p:sldId id="1456" r:id="rId166"/>
    <p:sldId id="1806" r:id="rId167"/>
    <p:sldId id="3134" r:id="rId168"/>
    <p:sldId id="1524" r:id="rId169"/>
    <p:sldId id="1805" r:id="rId170"/>
    <p:sldId id="1926" r:id="rId171"/>
    <p:sldId id="3676" r:id="rId172"/>
    <p:sldId id="1927" r:id="rId173"/>
    <p:sldId id="3677" r:id="rId174"/>
    <p:sldId id="1929" r:id="rId175"/>
    <p:sldId id="3678" r:id="rId176"/>
    <p:sldId id="3679" r:id="rId177"/>
    <p:sldId id="1928" r:id="rId178"/>
    <p:sldId id="3680" r:id="rId179"/>
    <p:sldId id="3681" r:id="rId180"/>
    <p:sldId id="3682" r:id="rId181"/>
    <p:sldId id="3683" r:id="rId182"/>
    <p:sldId id="3684" r:id="rId183"/>
    <p:sldId id="830" r:id="rId184"/>
    <p:sldId id="1332" r:id="rId185"/>
    <p:sldId id="1919" r:id="rId186"/>
    <p:sldId id="3687" r:id="rId187"/>
    <p:sldId id="3688" r:id="rId188"/>
    <p:sldId id="3689" r:id="rId18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583"/>
    <a:srgbClr val="000000"/>
    <a:srgbClr val="FFFFFF"/>
    <a:srgbClr val="0070C0"/>
    <a:srgbClr val="FFD961"/>
    <a:srgbClr val="BADDE1"/>
    <a:srgbClr val="FFFFCD"/>
    <a:srgbClr val="FFFFAF"/>
    <a:srgbClr val="000600"/>
    <a:srgbClr val="91E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515" autoAdjust="0"/>
    <p:restoredTop sz="94660"/>
  </p:normalViewPr>
  <p:slideViewPr>
    <p:cSldViewPr snapToGrid="0">
      <p:cViewPr>
        <p:scale>
          <a:sx n="66" d="100"/>
          <a:sy n="66" d="100"/>
        </p:scale>
        <p:origin x="1020" y="148"/>
      </p:cViewPr>
      <p:guideLst>
        <p:guide orient="horz" pos="2103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8284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159" Type="http://schemas.openxmlformats.org/officeDocument/2006/relationships/slide" Target="slides/slide144.xml"/><Relationship Id="rId170" Type="http://schemas.openxmlformats.org/officeDocument/2006/relationships/slide" Target="slides/slide155.xml"/><Relationship Id="rId191" Type="http://schemas.openxmlformats.org/officeDocument/2006/relationships/handoutMaster" Target="handoutMasters/handoutMaster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53" Type="http://schemas.openxmlformats.org/officeDocument/2006/relationships/slide" Target="slides/slide38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81" Type="http://schemas.openxmlformats.org/officeDocument/2006/relationships/slide" Target="slides/slide166.xml"/><Relationship Id="rId22" Type="http://schemas.openxmlformats.org/officeDocument/2006/relationships/slide" Target="slides/slide7.xml"/><Relationship Id="rId43" Type="http://schemas.openxmlformats.org/officeDocument/2006/relationships/slide" Target="slides/slide28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139" Type="http://schemas.openxmlformats.org/officeDocument/2006/relationships/slide" Target="slides/slide124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71" Type="http://schemas.openxmlformats.org/officeDocument/2006/relationships/slide" Target="slides/slide156.xml"/><Relationship Id="rId192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8.xml"/><Relationship Id="rId108" Type="http://schemas.openxmlformats.org/officeDocument/2006/relationships/slide" Target="slides/slide93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5" Type="http://schemas.openxmlformats.org/officeDocument/2006/relationships/slide" Target="slides/slide60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61" Type="http://schemas.openxmlformats.org/officeDocument/2006/relationships/slide" Target="slides/slide146.xml"/><Relationship Id="rId182" Type="http://schemas.openxmlformats.org/officeDocument/2006/relationships/slide" Target="slides/slide167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5" Type="http://schemas.openxmlformats.org/officeDocument/2006/relationships/slide" Target="slides/slide50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51" Type="http://schemas.openxmlformats.org/officeDocument/2006/relationships/slide" Target="slides/slide136.xml"/><Relationship Id="rId172" Type="http://schemas.openxmlformats.org/officeDocument/2006/relationships/slide" Target="slides/slide157.xml"/><Relationship Id="rId193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4" Type="http://schemas.openxmlformats.org/officeDocument/2006/relationships/theme" Target="theme/theme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189" Type="http://schemas.openxmlformats.org/officeDocument/2006/relationships/slide" Target="slides/slide17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79" Type="http://schemas.openxmlformats.org/officeDocument/2006/relationships/slide" Target="slides/slide164.xml"/><Relationship Id="rId195" Type="http://schemas.openxmlformats.org/officeDocument/2006/relationships/tableStyles" Target="tableStyles.xml"/><Relationship Id="rId190" Type="http://schemas.openxmlformats.org/officeDocument/2006/relationships/notesMaster" Target="notesMasters/notes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slide" Target="slides/slide149.xml"/><Relationship Id="rId169" Type="http://schemas.openxmlformats.org/officeDocument/2006/relationships/slide" Target="slides/slide154.xml"/><Relationship Id="rId185" Type="http://schemas.openxmlformats.org/officeDocument/2006/relationships/slide" Target="slides/slide1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5.xml"/><Relationship Id="rId26" Type="http://schemas.openxmlformats.org/officeDocument/2006/relationships/slide" Target="slides/slide11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54" Type="http://schemas.openxmlformats.org/officeDocument/2006/relationships/slide" Target="slides/slide139.xml"/><Relationship Id="rId175" Type="http://schemas.openxmlformats.org/officeDocument/2006/relationships/slide" Target="slides/slide160.xml"/><Relationship Id="rId16" Type="http://schemas.openxmlformats.org/officeDocument/2006/relationships/slide" Target="slides/slide1.xml"/><Relationship Id="rId37" Type="http://schemas.openxmlformats.org/officeDocument/2006/relationships/slide" Target="slides/slide22.xml"/><Relationship Id="rId58" Type="http://schemas.openxmlformats.org/officeDocument/2006/relationships/slide" Target="slides/slide43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44" Type="http://schemas.openxmlformats.org/officeDocument/2006/relationships/slide" Target="slides/slide129.xml"/><Relationship Id="rId90" Type="http://schemas.openxmlformats.org/officeDocument/2006/relationships/slide" Target="slides/slide75.xml"/><Relationship Id="rId165" Type="http://schemas.openxmlformats.org/officeDocument/2006/relationships/slide" Target="slides/slide150.xml"/><Relationship Id="rId186" Type="http://schemas.openxmlformats.org/officeDocument/2006/relationships/slide" Target="slides/slide171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Relationship Id="rId176" Type="http://schemas.openxmlformats.org/officeDocument/2006/relationships/slide" Target="slides/slide161.xml"/><Relationship Id="rId17" Type="http://schemas.openxmlformats.org/officeDocument/2006/relationships/slide" Target="slides/slide2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24" Type="http://schemas.openxmlformats.org/officeDocument/2006/relationships/slide" Target="slides/slide109.xml"/><Relationship Id="rId70" Type="http://schemas.openxmlformats.org/officeDocument/2006/relationships/slide" Target="slides/slide55.xml"/><Relationship Id="rId91" Type="http://schemas.openxmlformats.org/officeDocument/2006/relationships/slide" Target="slides/slide76.xml"/><Relationship Id="rId145" Type="http://schemas.openxmlformats.org/officeDocument/2006/relationships/slide" Target="slides/slide130.xml"/><Relationship Id="rId166" Type="http://schemas.openxmlformats.org/officeDocument/2006/relationships/slide" Target="slides/slide151.xml"/><Relationship Id="rId187" Type="http://schemas.openxmlformats.org/officeDocument/2006/relationships/slide" Target="slides/slide172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60" Type="http://schemas.openxmlformats.org/officeDocument/2006/relationships/slide" Target="slides/slide45.xml"/><Relationship Id="rId81" Type="http://schemas.openxmlformats.org/officeDocument/2006/relationships/slide" Target="slides/slide66.xml"/><Relationship Id="rId135" Type="http://schemas.openxmlformats.org/officeDocument/2006/relationships/slide" Target="slides/slide120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3.xml"/><Relationship Id="rId13" Type="http://schemas.openxmlformats.org/officeDocument/2006/relationships/slide" Target="slides/slide98.xml"/><Relationship Id="rId18" Type="http://schemas.openxmlformats.org/officeDocument/2006/relationships/slide" Target="slides/slide157.xml"/><Relationship Id="rId3" Type="http://schemas.openxmlformats.org/officeDocument/2006/relationships/slide" Target="slides/slide8.xml"/><Relationship Id="rId7" Type="http://schemas.openxmlformats.org/officeDocument/2006/relationships/slide" Target="slides/slide12.xml"/><Relationship Id="rId12" Type="http://schemas.openxmlformats.org/officeDocument/2006/relationships/slide" Target="slides/slide97.xml"/><Relationship Id="rId17" Type="http://schemas.openxmlformats.org/officeDocument/2006/relationships/slide" Target="slides/slide155.xml"/><Relationship Id="rId2" Type="http://schemas.openxmlformats.org/officeDocument/2006/relationships/slide" Target="slides/slide7.xml"/><Relationship Id="rId16" Type="http://schemas.openxmlformats.org/officeDocument/2006/relationships/slide" Target="slides/slide154.xml"/><Relationship Id="rId1" Type="http://schemas.openxmlformats.org/officeDocument/2006/relationships/slide" Target="slides/slide6.xml"/><Relationship Id="rId6" Type="http://schemas.openxmlformats.org/officeDocument/2006/relationships/slide" Target="slides/slide11.xml"/><Relationship Id="rId11" Type="http://schemas.openxmlformats.org/officeDocument/2006/relationships/slide" Target="slides/slide96.xml"/><Relationship Id="rId5" Type="http://schemas.openxmlformats.org/officeDocument/2006/relationships/slide" Target="slides/slide10.xml"/><Relationship Id="rId15" Type="http://schemas.openxmlformats.org/officeDocument/2006/relationships/slide" Target="slides/slide127.xml"/><Relationship Id="rId10" Type="http://schemas.openxmlformats.org/officeDocument/2006/relationships/slide" Target="slides/slide95.xml"/><Relationship Id="rId19" Type="http://schemas.openxmlformats.org/officeDocument/2006/relationships/slide" Target="slides/slide167.xml"/><Relationship Id="rId4" Type="http://schemas.openxmlformats.org/officeDocument/2006/relationships/slide" Target="slides/slide9.xml"/><Relationship Id="rId9" Type="http://schemas.openxmlformats.org/officeDocument/2006/relationships/slide" Target="slides/slide94.xml"/><Relationship Id="rId14" Type="http://schemas.openxmlformats.org/officeDocument/2006/relationships/slide" Target="slides/slide1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59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484FDD-5C58-4A66-9D84-5025DFC75FA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1789E-4D06-48D8-A375-E8D7F5692A3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038814-04B8-4943-8F0B-31FD555D469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3A99E-BADD-4E54-A85D-0EC5D9ABCF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02344-DD58-479F-9969-89F1CF4BF61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33BAD-4A70-4134-A90C-EAEECF8DFC3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A6CF2-7150-4EEA-A430-AE68A0497F3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3A5FD1-D2EB-4D6C-B05E-46E61BA55F5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3A5FD1-D2EB-4D6C-B05E-46E61BA55F5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15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162EF-2E51-47D8-ABC9-52A7AD1BE04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62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36E11B-766B-4B60-8D9A-B98675F2FE5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4497A-FCAC-467E-8881-72F4D758891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C088A-098E-43E8-8F61-2B0ECD8E111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9BB81-342F-4351-8704-B69611E03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82A5A9-801A-4644-9722-571124C1072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4497A-FCAC-467E-8881-72F4D758891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E4BD6A-5883-48EF-962F-A96D0E1A55F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460D78-4D95-4738-A663-177241A3796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E4BD6A-5883-48EF-962F-A96D0E1A55F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321D9C-6952-4305-8639-9889BC58715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74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9F631E-5D2A-415C-8CDA-A662517647B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08F9BF-56AC-498E-A68D-68AB8B84420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B7466E-27A4-4973-A0F6-2B76F2086FE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AA586B-843D-4B87-BBB7-47E269D6229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83EFB-D684-4919-8F05-3374BF5D8B3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CBEB2E-0380-4454-98E8-CA2D61B4A43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CBEB2E-0380-4454-98E8-CA2D61B4A43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C2E4CB-2981-477A-BAF4-DFB4F84F6D5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8BE16F-160E-4630-83C4-FA6406FF798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C603A5-5BAB-4419-A854-F7F2E2BC166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3796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9B95D0-4869-40AD-ABB0-7810E2FD0C0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C8164-EBFE-4353-96B7-CBE88BC0700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A2A8B-7905-446C-B0C6-97A4817B8ED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959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220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4566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4286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83503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83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075F-47D0-4802-94E4-3A802AA797EB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E948-F895-4013-BF92-366EFFA03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855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303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706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163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768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600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780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368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968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036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370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514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93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884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373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827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0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20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739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434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80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514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993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177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143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037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840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4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481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629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908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81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52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52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092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856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9436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9067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77097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7567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61192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7154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2588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28829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5510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523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7129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5328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96786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0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4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7294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817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7912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0461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4045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225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1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828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72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FCB6A4-A3BA-4570-BECD-D199A02C472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3DD7D-D355-4468-8CD8-7D8BF4D391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0982839-C0A7-40B7-B132-E2B5D0FBD1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AD26389-9545-45BA-BF81-68C412580DF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F345DC-9FA1-426B-9338-39E7CAFBC4A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7E2FEF-65B5-4F74-9145-7E252F1A71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CD3BD6-8DEE-42CF-9BC2-3E7EFEB721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4EDB6E3-2689-4AAC-A9F1-AD2115E71AD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1CEDACD-7602-48F7-A3B3-CCBBE21ECE0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3FF599-6F2A-4222-AF29-FEC3CC8634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ED2C91-EE16-4791-903E-89893883324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8471B56-0774-4879-8F5D-568B400280E9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D915F0-6ADC-4425-AF73-181A7B3D64B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4086E4-4492-491C-806F-AD7094D7E4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728B17B-4A95-4CA7-AB1D-D9F14F4760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51DE1A4-87EF-4C3F-9D8B-E4A667CD866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D093C-14AF-4236-9FC3-0A7B51453D1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6E5A6-F9AE-43B5-AF35-99693485FF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8DC04F0-10AA-46BC-931C-8C63A6637E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B651B53-133F-4F63-B637-1368F6116A8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42E81DD-1BE7-457D-BC91-4D2D6CE3FDE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2A93C2-A705-407F-8861-6A2987669F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6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66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0F0F-8F84-4EF4-8C6B-E45EB315D98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6052-CEDA-4996-B0D5-CDB3AE60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1B332-DB63-4A9B-92C8-BF70426063E2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7A42B-86B8-4EF2-ADBC-59228D67F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2F3B2-A2C3-45D6-A922-518BE38CB4C7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64D5F-D54D-4B73-87CE-30414C135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D4ADA-0C66-4EE5-AE8C-FA99F21BE299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BC79-94DF-4788-AE69-8C17ECF59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7C7AE-204F-40A2-A898-DBEF07C3C0C5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F95E-0BCB-4EA3-9EA1-56884996F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E6BBD-03A4-4B88-BE2E-7251B597D570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D038A-AC0E-4820-AB12-6290769B9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D5B0D-8B78-4EA6-B605-1AFD6C63110D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9715E-342C-497C-BD08-0F57A8AD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5E7A-FEC2-4FF9-AFA7-FF3947044BF6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5068-0E2B-45BE-A48A-0295EA31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EB83A-B315-4461-B399-15DBBC63F473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744D-6C58-498D-9893-8F6682F9B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048E-7234-4B6D-9338-95B963C1EC0A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09A30-68E4-4498-A251-8B21F5EAC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5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0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4" r:id="rId1"/>
    <p:sldLayoutId id="2147485925" r:id="rId2"/>
    <p:sldLayoutId id="2147485926" r:id="rId3"/>
    <p:sldLayoutId id="2147485927" r:id="rId4"/>
    <p:sldLayoutId id="2147485928" r:id="rId5"/>
    <p:sldLayoutId id="2147485929" r:id="rId6"/>
    <p:sldLayoutId id="2147485930" r:id="rId7"/>
    <p:sldLayoutId id="2147485931" r:id="rId8"/>
    <p:sldLayoutId id="2147485932" r:id="rId9"/>
    <p:sldLayoutId id="2147485933" r:id="rId10"/>
    <p:sldLayoutId id="2147485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5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64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64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95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914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714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5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22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2" r:id="rId1"/>
    <p:sldLayoutId id="2147486033" r:id="rId2"/>
    <p:sldLayoutId id="2147486034" r:id="rId3"/>
    <p:sldLayoutId id="2147486035" r:id="rId4"/>
    <p:sldLayoutId id="2147486036" r:id="rId5"/>
    <p:sldLayoutId id="2147486037" r:id="rId6"/>
    <p:sldLayoutId id="2147486038" r:id="rId7"/>
    <p:sldLayoutId id="2147486039" r:id="rId8"/>
    <p:sldLayoutId id="2147486040" r:id="rId9"/>
    <p:sldLayoutId id="2147486041" r:id="rId10"/>
    <p:sldLayoutId id="21474860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8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6" r:id="rId1"/>
    <p:sldLayoutId id="2147486177" r:id="rId2"/>
    <p:sldLayoutId id="2147486178" r:id="rId3"/>
    <p:sldLayoutId id="2147486179" r:id="rId4"/>
    <p:sldLayoutId id="2147486180" r:id="rId5"/>
    <p:sldLayoutId id="2147486181" r:id="rId6"/>
    <p:sldLayoutId id="2147486182" r:id="rId7"/>
    <p:sldLayoutId id="2147486183" r:id="rId8"/>
    <p:sldLayoutId id="2147486184" r:id="rId9"/>
    <p:sldLayoutId id="2147486185" r:id="rId10"/>
    <p:sldLayoutId id="214748618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7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9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8" r:id="rId1"/>
    <p:sldLayoutId id="2147486249" r:id="rId2"/>
    <p:sldLayoutId id="2147486250" r:id="rId3"/>
    <p:sldLayoutId id="2147486251" r:id="rId4"/>
    <p:sldLayoutId id="2147486252" r:id="rId5"/>
    <p:sldLayoutId id="2147486253" r:id="rId6"/>
    <p:sldLayoutId id="2147486254" r:id="rId7"/>
    <p:sldLayoutId id="2147486255" r:id="rId8"/>
    <p:sldLayoutId id="2147486256" r:id="rId9"/>
    <p:sldLayoutId id="2147486257" r:id="rId10"/>
    <p:sldLayoutId id="21474862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5pPr>
      <a:lvl6pPr marL="40640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6pPr>
      <a:lvl7pPr marL="81281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7pPr>
      <a:lvl8pPr marL="121921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8pPr>
      <a:lvl9pPr marL="162562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929C5F8-760E-42DE-8B7F-E8F99F2D96F4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fld id="{B0142987-C064-45A3-B920-988788DD0447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7" r:id="rId1"/>
    <p:sldLayoutId id="2147484948" r:id="rId2"/>
    <p:sldLayoutId id="2147484949" r:id="rId3"/>
    <p:sldLayoutId id="2147484950" r:id="rId4"/>
    <p:sldLayoutId id="2147484951" r:id="rId5"/>
    <p:sldLayoutId id="2147484952" r:id="rId6"/>
    <p:sldLayoutId id="2147484953" r:id="rId7"/>
    <p:sldLayoutId id="2147484954" r:id="rId8"/>
    <p:sldLayoutId id="2147484955" r:id="rId9"/>
    <p:sldLayoutId id="2147484956" r:id="rId10"/>
    <p:sldLayoutId id="21474849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59B1B29-1EDD-44D6-A8FD-965EF1016AC5}" type="datetimeFigureOut">
              <a:rPr lang="en-US"/>
              <a:pPr>
                <a:defRPr/>
              </a:pPr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BFC8AE-B93B-4581-8A79-20F44AA6F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5" r:id="rId1"/>
    <p:sldLayoutId id="2147485166" r:id="rId2"/>
    <p:sldLayoutId id="2147485167" r:id="rId3"/>
    <p:sldLayoutId id="2147485168" r:id="rId4"/>
    <p:sldLayoutId id="2147485169" r:id="rId5"/>
    <p:sldLayoutId id="2147485170" r:id="rId6"/>
    <p:sldLayoutId id="2147485171" r:id="rId7"/>
    <p:sldLayoutId id="2147485172" r:id="rId8"/>
    <p:sldLayoutId id="2147485173" r:id="rId9"/>
    <p:sldLayoutId id="2147485174" r:id="rId10"/>
    <p:sldLayoutId id="21474851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romaniworld.com/gal41.htm" TargetMode="Externa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Boxty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oxty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s184.photobucket.com/albums/x318/RennyBA/StPatricksDayOslo2008/IrishStew.jpg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7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umbo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Jambalaya" TargetMode="Externa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Louisiana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cajuncrawfishpie.com/cajun-recipes.html" TargetMode="Externa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jun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.wikipedia.org/wiki/Creole_peoples#Louisiana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Louisiana_Creole_cuisine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nola.com/175years/index.ssf/2012/02/paul_prudhomme_the_times-picay.html" TargetMode="Externa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ZAC_biscuit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8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Pavlova_(food)" TargetMode="Externa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0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5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ntgomery,_Minnesota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13.xml"/><Relationship Id="rId4" Type="http://schemas.openxmlformats.org/officeDocument/2006/relationships/hyperlink" Target="http://www.montgomerymn.org/" TargetMode="Externa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5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budgeteer.com/community/4121672-simple-cooking-leads-success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09.gif"/><Relationship Id="rId5" Type="http://schemas.openxmlformats.org/officeDocument/2006/relationships/hyperlink" Target="http://www.d.umn.edu/cla/faculty/troufs/anth1095/Slovenia.html#title" TargetMode="External"/><Relationship Id="rId4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Relationship Id="rId4" Type="http://schemas.openxmlformats.org/officeDocument/2006/relationships/hyperlink" Target="https://www.usatoday.com/story/entertainment/celebrities/2020/11/08/alex-trebek-dies-ken-jennings-james-holzhauer-more-pay-tribute/6214106002/" TargetMode="Externa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5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12.png"/><Relationship Id="rId5" Type="http://schemas.openxmlformats.org/officeDocument/2006/relationships/hyperlink" Target="http://www.duluthbudgeteer.com/community/4121672-simple-cooking-leads-success" TargetMode="External"/><Relationship Id="rId4" Type="http://schemas.openxmlformats.org/officeDocument/2006/relationships/image" Target="../media/image111.gi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14.png"/><Relationship Id="rId4" Type="http://schemas.openxmlformats.org/officeDocument/2006/relationships/hyperlink" Target="http://www.mprnews.org/story/2016/09/13/npr-pho-central-to-vietnamese-identity" TargetMode="Externa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16.gif"/><Relationship Id="rId4" Type="http://schemas.openxmlformats.org/officeDocument/2006/relationships/hyperlink" Target="https://www.travelwisconsin.com/events/fairs-festivals/booya-days-40367" TargetMode="Externa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1/08/11/arts/television/jeopardy-mike-richards-mayim-bialik-new-host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5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8.jpg"/><Relationship Id="rId4" Type="http://schemas.openxmlformats.org/officeDocument/2006/relationships/hyperlink" Target="https://www.nytimes.com/2021/08/23/business/mayim-bialik-jeopardy-host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en.wikipedia.org/wiki/Haggis" TargetMode="External"/><Relationship Id="rId1" Type="http://schemas.openxmlformats.org/officeDocument/2006/relationships/slideLayout" Target="../slideLayouts/slideLayout9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urtl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urtl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9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9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9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en.wikipedia.org/wiki/Cullen_Skink" TargetMode="External"/><Relationship Id="rId1" Type="http://schemas.openxmlformats.org/officeDocument/2006/relationships/slideLayout" Target="../slideLayouts/slideLayout9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en.wikipedia.org/wiki/Cullen_Skink" TargetMode="External"/><Relationship Id="rId1" Type="http://schemas.openxmlformats.org/officeDocument/2006/relationships/slideLayout" Target="../slideLayouts/slideLayout9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marthaandme.wordpress.com/2009/08/07/eating-our-way-across-the-uk/" TargetMode="External"/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n.wikipedia.org/wiki/Spurtle" TargetMode="External"/><Relationship Id="rId1" Type="http://schemas.openxmlformats.org/officeDocument/2006/relationships/slideLayout" Target="../slideLayouts/slideLayout9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n.wikipedia.org/wiki/Spurtle" TargetMode="External"/><Relationship Id="rId1" Type="http://schemas.openxmlformats.org/officeDocument/2006/relationships/slideLayout" Target="../slideLayouts/slideLayout9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onald_Trump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ry_Anne_MacLeod_Trump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n.wikipedia.org/wiki/Tong,_Lewis" TargetMode="Externa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okaji" TargetMode="Externa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z.bme.hu/hungary/cuisine/cuisine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Kolbasz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lmeatsanddeli.com/products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ausage_making-H-1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www.hungariansupper.com/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lmeatsanddeli.com/products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dhaleb.com/food-type/meat/steak-tartare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2010-2024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6180" y="4325779"/>
            <a:ext cx="8265404" cy="156966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396821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624134070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3250130" y="6394002"/>
            <a:ext cx="25907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07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8432" y="261356"/>
            <a:ext cx="3429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2" name="Text Box 2"/>
          <p:cNvSpPr txBox="1">
            <a:spLocks noChangeArrowheads="1"/>
          </p:cNvSpPr>
          <p:nvPr/>
        </p:nvSpPr>
        <p:spPr bwMode="auto">
          <a:xfrm>
            <a:off x="1822011" y="5546966"/>
            <a:ext cx="55077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Roma boy in bear costume, part of entertainer team for working Christmas crowds. Budapest</a:t>
            </a: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ChangeArrowheads="1"/>
          </p:cNvSpPr>
          <p:nvPr/>
        </p:nvSpPr>
        <p:spPr bwMode="auto">
          <a:xfrm>
            <a:off x="4503451" y="6567586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5817305" y="6393325"/>
            <a:ext cx="16995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www.romaniworld.com/gal41.htm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87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-431796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Rectangle 8"/>
          <p:cNvSpPr>
            <a:spLocks noChangeArrowheads="1"/>
          </p:cNvSpPr>
          <p:nvPr/>
        </p:nvSpPr>
        <p:spPr bwMode="auto">
          <a:xfrm>
            <a:off x="5272462" y="5333419"/>
            <a:ext cx="2931829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Sándor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Buffo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Rigó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Tata Gypsy Band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Budapest Gypsy Orchestra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872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949" y="781050"/>
            <a:ext cx="31527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456222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5130" y="225876"/>
            <a:ext cx="39822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91253" y="6284773"/>
            <a:ext cx="396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Hippocrene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2004)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boxty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soda bread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701" y="445719"/>
            <a:ext cx="6505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http://en.wikipedia.org/wiki/Boxty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clues . . . 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boxty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soda bread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14395" y="3111880"/>
            <a:ext cx="7299427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 more clue . . . </a:t>
            </a:r>
          </a:p>
        </p:txBody>
      </p:sp>
    </p:spTree>
    <p:extLst>
      <p:ext uri="{BB962C8B-B14F-4D97-AF65-F5344CB8AC3E}">
        <p14:creationId xmlns:p14="http://schemas.microsoft.com/office/powerpoint/2010/main" val="7120229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boxty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soda bread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8305" y="2786906"/>
            <a:ext cx="6686447" cy="332398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most often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 and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are associated with their cuisine . . 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 can sometimes even be defined by their cuisine 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4030658468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0" y="791260"/>
            <a:ext cx="8229600" cy="541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780205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-15000" contrast="20000"/>
          </a:blip>
          <a:srcRect/>
          <a:stretch>
            <a:fillRect/>
          </a:stretch>
        </p:blipFill>
        <p:spPr bwMode="auto">
          <a:xfrm>
            <a:off x="2210535" y="771984"/>
            <a:ext cx="4712833" cy="534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91253" y="6284773"/>
            <a:ext cx="396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RPC International Publications Ltd.; 2nd edition,1988)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4" descr="Of_Soda_Bread_and_Guines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3951" y="203196"/>
            <a:ext cx="3949104" cy="5943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http://en.wikipedia.org/wiki/Boxty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6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https://www.dublinpass.com/dublin-attractions/the-boxty-house.html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https://www.dublinpass.com/dublin-attractions/the-boxty-house.html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38018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https://www.dublinpass.com/dublin-attractions/the-boxty-house.html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https://www.dublinpass.com/dublin-attractions/the-boxty-house.html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dublinpass.com/images_lib/1052146616_BoxtyHouseNew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86" y="2947987"/>
            <a:ext cx="578167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84201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0926" y="5892535"/>
            <a:ext cx="57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Irish are famous for their potato dishes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432" y="957924"/>
            <a:ext cx="7315200" cy="488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045071" y="1364372"/>
            <a:ext cx="7049299" cy="429348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“The average consumption of potatoes per person in Ireland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[before the great potato famine of 1845]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was almost 8 lbs / day . . . and sometimes [potatoes were] the sole source of energy. . . .”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(Jeremy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MacVeigh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International Cuisine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 Delmar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Cengage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2009,  p. 147)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3672" y="6393259"/>
            <a:ext cx="57694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454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683672" y="6393259"/>
            <a:ext cx="57694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414" y="5616849"/>
            <a:ext cx="576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Whole wheat soda bread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(known as “wheaten bread” in Northern Ireland)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0648" y="5863507"/>
            <a:ext cx="6364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Irish are famous for their corned beef and cabbage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428" y="314657"/>
            <a:ext cx="7315200" cy="552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http://s184.photobucket.com/albums/x318/RennyBA/StPatricksDayOslo2008/IrishStew.jpg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0" y="117565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8305" y="2786906"/>
            <a:ext cx="6686447" cy="332398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most often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these cultures  are associated with their cuisine . . 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 can sometimes even be defined by their cuisine 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8229" y="4694671"/>
            <a:ext cx="670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 they sometimes can even be defined by their cuisine . . 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4271938664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Basket C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706438"/>
            <a:ext cx="360947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36672" y="4063779"/>
            <a:ext cx="3321551" cy="107721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But that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is changing . . .</a:t>
            </a:r>
          </a:p>
        </p:txBody>
      </p:sp>
      <p:sp>
        <p:nvSpPr>
          <p:cNvPr id="2" name="Rectangle 1"/>
          <p:cNvSpPr/>
          <p:nvPr/>
        </p:nvSpPr>
        <p:spPr>
          <a:xfrm>
            <a:off x="5503617" y="5758934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Gill &amp; Macmillan, 2009</a:t>
            </a:r>
          </a:p>
        </p:txBody>
      </p:sp>
    </p:spTree>
    <p:extLst>
      <p:ext uri="{BB962C8B-B14F-4D97-AF65-F5344CB8AC3E}">
        <p14:creationId xmlns:p14="http://schemas.microsoft.com/office/powerpoint/2010/main" val="2970591377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9"/>
            <a:ext cx="7769225" cy="43458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3200" b="1" dirty="0">
                <a:latin typeface="Verdana" pitchFamily="34" charset="0"/>
              </a:rPr>
              <a:t> e.g., Irish “</a:t>
            </a:r>
            <a:r>
              <a:rPr lang="en-US" sz="3200" b="1" dirty="0" err="1">
                <a:latin typeface="Verdana" pitchFamily="34" charset="0"/>
              </a:rPr>
              <a:t>Travellers</a:t>
            </a:r>
            <a:r>
              <a:rPr lang="en-US" sz="32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2000" b="1" dirty="0">
                <a:latin typeface="Verdana" pitchFamily="34" charset="0"/>
              </a:rPr>
              <a:t>sometimes incorrectly called “Gypsies”</a:t>
            </a:r>
            <a:endParaRPr lang="en-US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3886200" y="1371601"/>
            <a:ext cx="4572000" cy="18928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Irish Tinkers: The Urbanization of an Itinerant People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by George Gmelch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1985</a:t>
            </a:r>
          </a:p>
        </p:txBody>
      </p:sp>
      <p:pic>
        <p:nvPicPr>
          <p:cNvPr id="481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382" y="4459518"/>
            <a:ext cx="2895600" cy="19748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81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2408238" cy="3657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Compare . . 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8420" y="2589418"/>
            <a:ext cx="2656463" cy="357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gumbo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jambalaya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http://en.wikipedia.org/wiki/Gumbo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862" y="5885281"/>
            <a:ext cx="734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Roux-less gumbo with okra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88" y="2542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977671"/>
            <a:ext cx="7772400" cy="51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http://en.wikipedia.org/wiki/Jambalaya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862" y="5885281"/>
            <a:ext cx="734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 Jambalaya with shrimp, ham, tomato, and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Andouille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sausage</a:t>
            </a: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9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4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s://upload.wikimedia.org/wikipedia/commons/thumb/1/1f/Louisiana_regions_map.svg/667px-Louisiana_regions_ma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9" y="901695"/>
            <a:ext cx="631507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Map of the United States with Louisiana highligh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1414030"/>
            <a:ext cx="25717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5848" y="6524563"/>
            <a:ext cx="19111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https://en.wikipedia.org/wiki/Louisiana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80467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3" y="114662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77" y="3091530"/>
            <a:ext cx="6686447" cy="309315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and one’s cuisine is often a key factor in one’s own individual and collective identity . . 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2889537694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3875025"/>
            <a:ext cx="7184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“Cajuns live to eat, not eat to live.”</a:t>
            </a: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0792" y="1538263"/>
            <a:ext cx="6458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“Cajuns live to eat , not eat to live.”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-168714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219240" y="5616828"/>
            <a:ext cx="6734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Crab Legs,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Crawfish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Étouffée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Shrimp Gumbo, Shrimp, Corn, and Potatoes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820" y="552991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1820" y="552991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lum bright="6000" contrast="1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http://www.cajuncrawfishpie.com/cajun-recipes.html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1407683"/>
            <a:ext cx="71845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[ by the way . . . 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local cultures of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Cajuns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should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be confused with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Creoles</a:t>
            </a:r>
          </a:p>
        </p:txBody>
      </p:sp>
    </p:spTree>
    <p:extLst>
      <p:ext uri="{BB962C8B-B14F-4D97-AF65-F5344CB8AC3E}">
        <p14:creationId xmlns:p14="http://schemas.microsoft.com/office/powerpoint/2010/main" val="2224325304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1451225"/>
            <a:ext cx="71845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Cajuns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descendants of Acadian exiles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(French-speakers from Acadia in what are now The Maritimes of Eastern Canada)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 the United States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“people of any race or mixture thereof who are descended from settlers in colonial French Louisiana before it became part of the United States in 1803 with the Louisiana Purchase” </a:t>
            </a:r>
          </a:p>
        </p:txBody>
      </p:sp>
      <p:sp>
        <p:nvSpPr>
          <p:cNvPr id="2" name="Rectangle 1"/>
          <p:cNvSpPr/>
          <p:nvPr/>
        </p:nvSpPr>
        <p:spPr>
          <a:xfrm>
            <a:off x="3694964" y="6380981"/>
            <a:ext cx="17379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https://en.wikipedia.org/wiki/Cajun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952" y="657451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https://en.wikipedia.org/wiki/Creole_peoples#Louisiana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912966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490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76732" y="4744356"/>
            <a:ext cx="4676318" cy="97064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 cuisine is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similar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to Cajun,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but they are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the same</a:t>
            </a:r>
          </a:p>
        </p:txBody>
      </p:sp>
      <p:sp>
        <p:nvSpPr>
          <p:cNvPr id="2" name="Rectangle 1"/>
          <p:cNvSpPr/>
          <p:nvPr/>
        </p:nvSpPr>
        <p:spPr>
          <a:xfrm>
            <a:off x="2266950" y="645868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http://en.wikipedia.org/wiki/Louisiana_Creole_cuisine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28373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media.nola.com/175years/photo/paul-prudhommejpg-e8a8a656bf4ff5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65487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http://www.nola.com/175years/index.ssf/2012/02/paul_prudhomme_the_times-picay.html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9132" y="4934856"/>
            <a:ext cx="4066718" cy="97064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just ask Paul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Prudhomme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593763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Pavlova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18525997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4" y="0"/>
            <a:ext cx="6885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 rot="5400000" flipH="1" flipV="1">
            <a:off x="3398786" y="4579860"/>
            <a:ext cx="153551" cy="8213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9108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6086228"/>
            <a:ext cx="690880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435015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clue . . . </a:t>
            </a:r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Pavlova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ANZAC biscuits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486" y="527505"/>
            <a:ext cx="7620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12151" y="6401580"/>
            <a:ext cx="2114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http://en.wikipedia.org/wiki/ANZAC_biscuit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07143" y="5486371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Pavlova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54669167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597"/>
            <a:ext cx="9124950" cy="664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16285" y="6520934"/>
            <a:ext cx="21114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http://en.wikipedia.org/wiki/Pavlova_(food)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412573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8" y="676282"/>
            <a:ext cx="8229600" cy="55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5928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71328" y="4078177"/>
            <a:ext cx="7763256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Except that . . 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63078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73256" y="4658852"/>
            <a:ext cx="7763256" cy="95410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Zealand wants in on the action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1328" y="4078177"/>
            <a:ext cx="7763256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Except that . . 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72477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0612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675535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F5FAA71-DD7C-4138-A5E7-492B4A321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24324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How about a little game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600" b="1" i="0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Jeopardy?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770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7711" y="4078135"/>
            <a:ext cx="807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Pavlova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Story: A Slice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Zealand's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Culinary History</a:t>
            </a:r>
          </a:p>
        </p:txBody>
      </p:sp>
    </p:spTree>
    <p:extLst>
      <p:ext uri="{BB962C8B-B14F-4D97-AF65-F5344CB8AC3E}">
        <p14:creationId xmlns:p14="http://schemas.microsoft.com/office/powerpoint/2010/main" val="1032177797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2786" y="5851035"/>
            <a:ext cx="807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New Zealand Professor of Anthropology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7711" y="4078135"/>
            <a:ext cx="807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Pavlova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Story: A Slice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Zealand's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Culinary History</a:t>
            </a:r>
          </a:p>
        </p:txBody>
      </p:sp>
    </p:spTree>
    <p:extLst>
      <p:ext uri="{BB962C8B-B14F-4D97-AF65-F5344CB8AC3E}">
        <p14:creationId xmlns:p14="http://schemas.microsoft.com/office/powerpoint/2010/main" val="582927498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04419" y="256166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there are all of the other foods mentioned elsewhere . . . </a:t>
            </a:r>
          </a:p>
        </p:txBody>
      </p:sp>
    </p:spTree>
    <p:extLst>
      <p:ext uri="{BB962C8B-B14F-4D97-AF65-F5344CB8AC3E}">
        <p14:creationId xmlns:p14="http://schemas.microsoft.com/office/powerpoint/2010/main" val="226591449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5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52F8-DC49-4803-997C-AD87F6DC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Map&#10;&#10;Description automatically generated with low confidence">
            <a:extLst>
              <a:ext uri="{FF2B5EF4-FFF2-40B4-BE49-F238E27FC236}">
                <a16:creationId xmlns:a16="http://schemas.microsoft.com/office/drawing/2014/main" id="{7C2E0203-AA46-F207-C9B2-72694446A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" y="844747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7252689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8318" cy="683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3570" y="6001755"/>
            <a:ext cx="8229600" cy="45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baklava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460335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70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4500" y="612140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Tate of Greece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</a:t>
            </a:r>
            <a:r>
              <a:rPr kumimoji="0" lang="en-US" alt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Annual Food Festival 2017</a:t>
            </a:r>
          </a:p>
        </p:txBody>
      </p:sp>
      <p:pic>
        <p:nvPicPr>
          <p:cNvPr id="6146" name="Picture 2" descr="Flag of Greece.   Click for national anthe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306386"/>
            <a:ext cx="1828800" cy="12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76016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4568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Montgomery,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48001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16 royalty welcome 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5" y="530446"/>
            <a:ext cx="8229600" cy="548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14098" y="6132678"/>
            <a:ext cx="3711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Montgomery, Minnesota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Kolacky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 Days Festival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est. 1929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3911" y="4835485"/>
            <a:ext cx="2451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Czech</a:t>
            </a:r>
          </a:p>
        </p:txBody>
      </p:sp>
    </p:spTree>
    <p:extLst>
      <p:ext uri="{BB962C8B-B14F-4D97-AF65-F5344CB8AC3E}">
        <p14:creationId xmlns:p14="http://schemas.microsoft.com/office/powerpoint/2010/main" val="1209024616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3234913"/>
            <a:ext cx="6908800" cy="13062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Ely,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552329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52556" y="6551842"/>
            <a:ext cx="4633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http://www.duluthbudgeteer.com/community/4121672-simple-cooking-leads-success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66775"/>
            <a:ext cx="8674100" cy="567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23338" y="1199634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5"/>
              </a:rPr>
              <a:t>Slovenia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1273" name="Picture 9" descr="Flag of Sloveni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0825"/>
            <a:ext cx="1905000" cy="9525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7385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" y="854194"/>
            <a:ext cx="9144000" cy="514181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32340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RIP Alex </a:t>
            </a:r>
            <a:r>
              <a:rPr kumimoji="1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Trebek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1940 - 2020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5624" y="65662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https://www.usatoday.com/story/entertainment/celebrities/2020/11/08/alex-trebek-dies-ken-jennings-james-holzhauer-more-pay-tribute/6214106002/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600077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3234913"/>
            <a:ext cx="6908800" cy="13062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Duluth,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379322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duluthbudgeteer.com/sites/default/files/styles/16x9_860/public/field/image/0925.F.DBN_.BeaOjakangas.BeaInKitchen.JPG?itok=2C9tW0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93700"/>
            <a:ext cx="9144000" cy="61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5932785"/>
            <a:ext cx="8343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Duluthian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Beatrice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Ojakangas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inducted into the Scandinavian-American Hall of Fame </a:t>
            </a:r>
          </a:p>
        </p:txBody>
      </p:sp>
      <p:pic>
        <p:nvPicPr>
          <p:cNvPr id="11270" name="Picture 6" descr="Flag of Finland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860424"/>
            <a:ext cx="19050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06483" y="221563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5CF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Finland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52556" y="6551842"/>
            <a:ext cx="4633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5"/>
              </a:rPr>
              <a:t>http://www.duluthbudgeteer.com/community/4121672-simple-cooking-leads-success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06" y="2582050"/>
            <a:ext cx="3922143" cy="306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5457" y="4958833"/>
            <a:ext cx="1617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lutefisk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69743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19" y="816647"/>
            <a:ext cx="6583680" cy="553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94235" y="6551842"/>
            <a:ext cx="45496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http://www.mprnews.org/story/2016/09/13/npr-pho-central-to-vietnamese-identity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194" name="Picture 2" descr="Flag of Viet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17512"/>
            <a:ext cx="1327150" cy="8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32856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542416"/>
            <a:ext cx="6908800" cy="2691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Green Bay, Wisconsin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127822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205479"/>
            <a:ext cx="9057213" cy="61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0" y="651647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https://www.travelwisconsin.com/events/fairs-festivals/booya-days-40367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9810" y="6216134"/>
            <a:ext cx="19734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Cadott, Wisconsin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5365" name="Picture 5" descr="http://www.d.umn.edu/cla/faculty/troufs/anth1095/images/flag_walloni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4" y="173911"/>
            <a:ext cx="1249095" cy="9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16266" y="1110734"/>
            <a:ext cx="1125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Wallonia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(Belgium)</a:t>
            </a:r>
          </a:p>
        </p:txBody>
      </p:sp>
    </p:spTree>
    <p:extLst>
      <p:ext uri="{BB962C8B-B14F-4D97-AF65-F5344CB8AC3E}">
        <p14:creationId xmlns:p14="http://schemas.microsoft.com/office/powerpoint/2010/main" val="2767566743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8" y="1856810"/>
            <a:ext cx="7725231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list of foods central to cultural identity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goes on . . .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on . . .</a:t>
            </a:r>
          </a:p>
        </p:txBody>
      </p:sp>
    </p:spTree>
    <p:extLst>
      <p:ext uri="{BB962C8B-B14F-4D97-AF65-F5344CB8AC3E}">
        <p14:creationId xmlns:p14="http://schemas.microsoft.com/office/powerpoint/2010/main" val="234962196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8" y="1856810"/>
            <a:ext cx="7725231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list of foods central to cultural identity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goes on . . . and on . . .</a:t>
            </a:r>
          </a:p>
        </p:txBody>
      </p:sp>
    </p:spTree>
    <p:extLst>
      <p:ext uri="{BB962C8B-B14F-4D97-AF65-F5344CB8AC3E}">
        <p14:creationId xmlns:p14="http://schemas.microsoft.com/office/powerpoint/2010/main" val="94033006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23500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882" y="369666"/>
            <a:ext cx="7315200" cy="54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400648" y="5849085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Desert People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0648" y="5834571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Desert People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7" y="856343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95840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Mike Richards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2924" y="65916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https://www.nytimes.com/2021/08/11/arts/television/jeopardy-mike-richards-mayim-bialik-new-hosts.html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A person standing in front of a podium with a microphone&#10;&#10;Description automatically generated with low confidence">
            <a:extLst>
              <a:ext uri="{FF2B5EF4-FFF2-40B4-BE49-F238E27FC236}">
                <a16:creationId xmlns:a16="http://schemas.microsoft.com/office/drawing/2014/main" id="{38FBBA76-9D54-4A70-BBAB-3C430B269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" y="723796"/>
            <a:ext cx="9144000" cy="5268286"/>
          </a:xfrm>
          <a:prstGeom prst="rect">
            <a:avLst/>
          </a:prstGeom>
        </p:spPr>
      </p:pic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4679CC96-1CFE-4068-8DCF-493A6545B467}"/>
              </a:ext>
            </a:extLst>
          </p:cNvPr>
          <p:cNvSpPr/>
          <p:nvPr/>
        </p:nvSpPr>
        <p:spPr bwMode="auto">
          <a:xfrm>
            <a:off x="969708" y="1016000"/>
            <a:ext cx="3657600" cy="3657600"/>
          </a:xfrm>
          <a:prstGeom prst="flowChartSummingJunction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095094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076463"/>
            <a:ext cx="6908800" cy="32675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enough fun and games </a:t>
            </a: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 to our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of anthropology</a:t>
            </a:r>
          </a:p>
        </p:txBody>
      </p:sp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6219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in a Nutshell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13075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66107"/>
      </p:ext>
    </p:extLst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culture </a:t>
            </a:r>
            <a:r>
              <a:rPr lang="en-US" sz="2000" dirty="0">
                <a:solidFill>
                  <a:srgbClr val="FF0000"/>
                </a:solidFill>
              </a:rPr>
              <a:t>as a primary concept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5" name="Right Arrow 3">
            <a:extLst>
              <a:ext uri="{FF2B5EF4-FFF2-40B4-BE49-F238E27FC236}">
                <a16:creationId xmlns:a16="http://schemas.microsoft.com/office/drawing/2014/main" id="{180E59B3-558D-A74E-DEE2-9EB963AF8B35}"/>
              </a:ext>
            </a:extLst>
          </p:cNvPr>
          <p:cNvSpPr/>
          <p:nvPr/>
        </p:nvSpPr>
        <p:spPr bwMode="auto">
          <a:xfrm>
            <a:off x="332071" y="3528620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933223"/>
      </p:ext>
    </p:extLst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2010-2024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052608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Characteristics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FCA9E-8ECC-F184-9C5E-56E74AFED0CD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62EF2C-908E-F2F5-DDDE-42DE341BAC88}"/>
              </a:ext>
            </a:extLst>
          </p:cNvPr>
          <p:cNvSpPr/>
          <p:nvPr/>
        </p:nvSpPr>
        <p:spPr>
          <a:xfrm>
            <a:off x="1319196" y="1830308"/>
            <a:ext cx="6502400" cy="579646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759477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. .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352BD-9AAD-39F1-4464-EE274325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588" y="769187"/>
            <a:ext cx="5344407" cy="594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26DA07-9BB5-8D33-BDBA-86076EC2F762}"/>
              </a:ext>
            </a:extLst>
          </p:cNvPr>
          <p:cNvSpPr/>
          <p:nvPr/>
        </p:nvSpPr>
        <p:spPr>
          <a:xfrm>
            <a:off x="1135624" y="65662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https://www.nytimes.com/2021/08/23/business/mayim-bialik-jeopardy-host.html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1E244F-CF96-5A3B-D14C-C82BDD1EA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9" y="879870"/>
            <a:ext cx="118745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344440-A598-BE80-9457-3DF197BA8AB7}"/>
              </a:ext>
            </a:extLst>
          </p:cNvPr>
          <p:cNvSpPr txBox="1"/>
          <p:nvPr/>
        </p:nvSpPr>
        <p:spPr>
          <a:xfrm>
            <a:off x="1918112" y="1466334"/>
            <a:ext cx="15870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28 July 2022</a:t>
            </a:r>
          </a:p>
        </p:txBody>
      </p:sp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7DB044A1-421D-A285-5274-FEFC69A5D8D9}"/>
              </a:ext>
            </a:extLst>
          </p:cNvPr>
          <p:cNvSpPr/>
          <p:nvPr/>
        </p:nvSpPr>
        <p:spPr bwMode="auto">
          <a:xfrm rot="455657">
            <a:off x="1921923" y="2993522"/>
            <a:ext cx="2706371" cy="2565930"/>
          </a:xfrm>
          <a:prstGeom prst="flowChartSummingJunction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C01E99-4277-57F5-9719-BFD3495E6438}"/>
              </a:ext>
            </a:extLst>
          </p:cNvPr>
          <p:cNvSpPr txBox="1"/>
          <p:nvPr/>
        </p:nvSpPr>
        <p:spPr>
          <a:xfrm>
            <a:off x="2282269" y="4958704"/>
            <a:ext cx="177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15 Dec 2023</a:t>
            </a:r>
          </a:p>
        </p:txBody>
      </p:sp>
    </p:spTree>
    <p:extLst>
      <p:ext uri="{BB962C8B-B14F-4D97-AF65-F5344CB8AC3E}">
        <p14:creationId xmlns:p14="http://schemas.microsoft.com/office/powerpoint/2010/main" val="346071711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769BE9-0348-4CB6-8668-7861BED306C4}"/>
              </a:ext>
            </a:extLst>
          </p:cNvPr>
          <p:cNvSpPr txBox="1"/>
          <p:nvPr/>
        </p:nvSpPr>
        <p:spPr>
          <a:xfrm>
            <a:off x="469900" y="1225034"/>
            <a:ext cx="8229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 1080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  <a:endParaRPr kumimoji="0" lang="en-US" sz="9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61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4986931" y="49107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207541" y="26755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733" y="2480733"/>
            <a:ext cx="8128000" cy="27095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812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755" y="2353822"/>
            <a:ext cx="1746820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3883501"/>
            <a:ext cx="2555076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3556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3689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70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clue?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one more clue?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 a.k.a.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final clue?</a:t>
            </a:r>
          </a:p>
        </p:txBody>
      </p:sp>
    </p:spTree>
    <p:extLst>
      <p:ext uri="{BB962C8B-B14F-4D97-AF65-F5344CB8AC3E}">
        <p14:creationId xmlns:p14="http://schemas.microsoft.com/office/powerpoint/2010/main" val="241803203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267863"/>
            <a:ext cx="7315200" cy="42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 a.k.a.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cullen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skink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3388891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question: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84995" name="Text Box 10"/>
          <p:cNvSpPr txBox="1">
            <a:spLocks noChangeArrowheads="1"/>
          </p:cNvSpPr>
          <p:nvPr/>
        </p:nvSpPr>
        <p:spPr bwMode="auto">
          <a:xfrm>
            <a:off x="4690553" y="3886203"/>
            <a:ext cx="269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“Scot”?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996" name="Text Box 12"/>
          <p:cNvSpPr txBox="1">
            <a:spLocks noChangeArrowheads="1"/>
          </p:cNvSpPr>
          <p:nvPr/>
        </p:nvSpPr>
        <p:spPr bwMode="auto">
          <a:xfrm>
            <a:off x="955988" y="3886203"/>
            <a:ext cx="29161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“Scotland”?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question: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8" y="477388"/>
            <a:ext cx="8229600" cy="590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46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2010-2024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052608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Characteristics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FCA9E-8ECC-F184-9C5E-56E74AFED0CD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</p:spTree>
    <p:extLst>
      <p:ext uri="{BB962C8B-B14F-4D97-AF65-F5344CB8AC3E}">
        <p14:creationId xmlns:p14="http://schemas.microsoft.com/office/powerpoint/2010/main" val="944859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Haggis: A Little History,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Pelican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1998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381000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http://en.wikipedia.org/wiki/Haggis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8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203196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http://en.wikipedia.org/wiki/Spurtle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707591" y="5410280"/>
            <a:ext cx="1709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203196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http://en.wikipedia.org/wiki/Spurtle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707591" y="5410280"/>
            <a:ext cx="1709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9" y="3611182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 Trivia: The United State Government agencies does not allow “real” haggis to be sold in the United States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http://en.wikipedia.org/wiki/Finnan_haddie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799" y="3611161"/>
            <a:ext cx="7772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Finnan Haddie is smoked haddock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http://en.wikipedia.org/wiki/Finnan_haddie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799" y="3611158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 Trivia: Its origin is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Findon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(or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Finnan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near Aberdeen, Scotland, but found a new home on American shores in the colonies of New England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http://en.wikipedia.org/wiki/Finnan_haddie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129" y="425913"/>
            <a:ext cx="380640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817968" y="5410280"/>
            <a:ext cx="34884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http://en.wikipedia.org/wiki/Cullen_Skink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http://en.wikipedia.org/wiki/Cullen_Skink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799" y="3611206"/>
            <a:ext cx="77724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Cullen Skink is a thick Scottish soup made of smoked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Finnan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Haddie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potatoes and onions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http://marthaandme.wordpress.com/2009/08/07/eating-our-way-across-the-uk/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21" y="319308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043993" y="5410280"/>
            <a:ext cx="30364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Cullen Skink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15751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490696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http://en.wikipedia.org/wiki/Spurtle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http://en.wikipedia.org/wiki/Spurtle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799" y="3306358"/>
            <a:ext cx="7772400" cy="304698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spurtle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(or "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spirtle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") is a Scots kitchen tool, dating from at least the fifteenth century. It was originally a flat, wooden, spatula-like utensil, used for flipping oatcakes on a hot griddle.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This terminology is now confined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Angus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Perthshire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1405">
            <a:off x="966581" y="3172874"/>
            <a:ext cx="2662266" cy="294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555211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famous person’s mother probably used one of these to cook him oatmeal?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85369" y="4807813"/>
            <a:ext cx="7315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 a.k.a.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7602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86" y="217711"/>
            <a:ext cx="445598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563266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https://en.wikipedia.org/wiki/Donald_Trump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73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5261"/>
            <a:ext cx="8420100" cy="681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upload.wikimedia.org/wikipedia/en/0/0e/Mary_Anne_Tru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7" y="452438"/>
            <a:ext cx="1952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433" y="3530084"/>
            <a:ext cx="3773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Mary Anne MacLeod Trump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80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5261"/>
            <a:ext cx="8420100" cy="681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15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2224"/>
            <a:ext cx="7315200" cy="641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606808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https://en.wikipedia.org/wiki/Mary_Anne_MacLeod_Trump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270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538163"/>
            <a:ext cx="869632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418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606808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https://en.wikipedia.org/wiki/Tong,_Lewis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7486" y="6111295"/>
            <a:ext cx="3017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Tong, Lewis, Scotland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57" y="324084"/>
            <a:ext cx="22860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41" y="1430047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544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9747"/>
            <a:ext cx="9144000" cy="595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6729" y="5894388"/>
            <a:ext cx="7893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Scotland is also known for its highland cattle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6202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61785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culture </a:t>
            </a:r>
            <a:r>
              <a:rPr lang="en-US" sz="2000" dirty="0">
                <a:solidFill>
                  <a:srgbClr val="FF0000"/>
                </a:solidFill>
              </a:rPr>
              <a:t>as a primary concept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5" name="Right Arrow 3">
            <a:extLst>
              <a:ext uri="{FF2B5EF4-FFF2-40B4-BE49-F238E27FC236}">
                <a16:creationId xmlns:a16="http://schemas.microsoft.com/office/drawing/2014/main" id="{180E59B3-558D-A74E-DEE2-9EB963AF8B35}"/>
              </a:ext>
            </a:extLst>
          </p:cNvPr>
          <p:cNvSpPr/>
          <p:nvPr/>
        </p:nvSpPr>
        <p:spPr bwMode="auto">
          <a:xfrm>
            <a:off x="332071" y="3528620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54396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little 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587171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 clues . . . 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587171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84995" name="Text Box 10"/>
          <p:cNvSpPr txBox="1">
            <a:spLocks noChangeArrowheads="1"/>
          </p:cNvSpPr>
          <p:nvPr/>
        </p:nvSpPr>
        <p:spPr bwMode="auto">
          <a:xfrm>
            <a:off x="3993270" y="3886203"/>
            <a:ext cx="4084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“Hungarian”?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996" name="Text Box 12"/>
          <p:cNvSpPr txBox="1">
            <a:spLocks noChangeArrowheads="1"/>
          </p:cNvSpPr>
          <p:nvPr/>
        </p:nvSpPr>
        <p:spPr bwMode="auto">
          <a:xfrm>
            <a:off x="975224" y="3886203"/>
            <a:ext cx="28777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“Hungary”?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question: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4" y="551774"/>
            <a:ext cx="8229600" cy="580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88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848495"/>
            <a:ext cx="7315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these are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Hungarikum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terms used to refer to uniquely Hungarian products, especially cuisine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http://en.wikipedia.org/wiki/Tokaji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3748332"/>
            <a:ext cx="8001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goulash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154521" y="5853216"/>
            <a:ext cx="827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3264111" y="6336038"/>
            <a:ext cx="2597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3"/>
              </a:rPr>
              <a:t>http://en.wikipedia.org/wiki/Hungary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162" y="140255"/>
            <a:ext cx="58197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114609" y="5823962"/>
            <a:ext cx="827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7043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140" y="362856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609600" y="2935304"/>
            <a:ext cx="8001000" cy="268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4" y="104775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3320430" y="5838694"/>
            <a:ext cx="25346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Hot Smoked Paprika</a:t>
            </a:r>
          </a:p>
        </p:txBody>
      </p:sp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134262"/>
            <a:ext cx="70008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3058827" y="6158010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318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123999" y="6394002"/>
            <a:ext cx="29722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www.fsz.bme.hu/hungary/cuisine/cuisine.html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31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4" y="11049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2303077" y="5853216"/>
            <a:ext cx="44791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Capsicum Fruit Used to Make Paprika</a:t>
            </a:r>
          </a:p>
        </p:txBody>
      </p:sp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140" y="366486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229186" y="5824188"/>
            <a:ext cx="2714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Hortobágyi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palacsinta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921654" y="972003"/>
            <a:ext cx="7315200" cy="487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581025" y="2917154"/>
            <a:ext cx="800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sausages . . .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525175" y="6393099"/>
            <a:ext cx="20746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http://en.wikipedia.org/wiki/Kolbasz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5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5956" y="2095502"/>
            <a:ext cx="6858000" cy="3738751"/>
          </a:xfrm>
          <a:prstGeom prst="rect">
            <a:avLst/>
          </a:prstGeom>
          <a:noFill/>
          <a:ln w="635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408213" y="6393099"/>
            <a:ext cx="23086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www.intlmeatsanddeli.com/products.htm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3062854" y="5932844"/>
            <a:ext cx="30155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(Hungarian sausages)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629461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494870" y="4826360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23314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751265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TextBox 4"/>
          <p:cNvSpPr txBox="1">
            <a:spLocks noChangeArrowheads="1"/>
          </p:cNvSpPr>
          <p:nvPr/>
        </p:nvSpPr>
        <p:spPr bwMode="auto">
          <a:xfrm>
            <a:off x="1782281" y="5802188"/>
            <a:ext cx="55402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more Hungarian sausages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FFFB8-5B95-42B1-F458-6EE84CF3D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930" y="4063788"/>
            <a:ext cx="5762625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 generally strive to preserve their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114951555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Box 4"/>
          <p:cNvSpPr txBox="1">
            <a:spLocks noChangeArrowheads="1"/>
          </p:cNvSpPr>
          <p:nvPr/>
        </p:nvSpPr>
        <p:spPr bwMode="auto">
          <a:xfrm>
            <a:off x="1425410" y="5811939"/>
            <a:ext cx="62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still more Hungarian sausages</a:t>
            </a: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504" y="736590"/>
            <a:ext cx="41338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745" y="1440534"/>
            <a:ext cx="26765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028" y="3113414"/>
            <a:ext cx="41624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2029" y="4201890"/>
            <a:ext cx="23526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Text Box 2"/>
          <p:cNvSpPr txBox="1">
            <a:spLocks noChangeArrowheads="1"/>
          </p:cNvSpPr>
          <p:nvPr/>
        </p:nvSpPr>
        <p:spPr bwMode="auto">
          <a:xfrm>
            <a:off x="3751266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7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2943366" y="6397174"/>
            <a:ext cx="32223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http://en.wikipedia.org/wiki/File:Sausage_making-H-1.jpg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620" name="TextBox 4"/>
          <p:cNvSpPr txBox="1">
            <a:spLocks noChangeArrowheads="1"/>
          </p:cNvSpPr>
          <p:nvPr/>
        </p:nvSpPr>
        <p:spPr bwMode="auto">
          <a:xfrm>
            <a:off x="1714897" y="5782911"/>
            <a:ext cx="5639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sausage making in Hungary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430" y="53163"/>
            <a:ext cx="7772400" cy="573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3751266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8547" name="TextBox 4"/>
          <p:cNvSpPr txBox="1">
            <a:spLocks noChangeArrowheads="1"/>
          </p:cNvSpPr>
          <p:nvPr/>
        </p:nvSpPr>
        <p:spPr bwMode="auto">
          <a:xfrm>
            <a:off x="1295163" y="5797425"/>
            <a:ext cx="6582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 even more Hungarian sausages</a:t>
            </a:r>
          </a:p>
        </p:txBody>
      </p:sp>
      <p:pic>
        <p:nvPicPr>
          <p:cNvPr id="1085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3736752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570" y="823692"/>
            <a:ext cx="33337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8187" y="431906"/>
            <a:ext cx="12096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306" y="3476172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2672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8722" y="3675732"/>
            <a:ext cx="3810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1875972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514590" y="5797425"/>
            <a:ext cx="4071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Hungarian salami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3408198" y="6393099"/>
            <a:ext cx="23086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www.intlmeatsanddeli.com/products.htm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0595" name="TextBox 4"/>
          <p:cNvSpPr txBox="1">
            <a:spLocks noChangeArrowheads="1"/>
          </p:cNvSpPr>
          <p:nvPr/>
        </p:nvSpPr>
        <p:spPr bwMode="auto">
          <a:xfrm>
            <a:off x="1734066" y="5797425"/>
            <a:ext cx="56156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more Hungarian salami . . .</a:t>
            </a:r>
          </a:p>
        </p:txBody>
      </p:sp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073" y="1534880"/>
            <a:ext cx="4169229" cy="416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3122" y="2351549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3028367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2357441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Box 4"/>
          <p:cNvSpPr txBox="1">
            <a:spLocks noChangeArrowheads="1"/>
          </p:cNvSpPr>
          <p:nvPr/>
        </p:nvSpPr>
        <p:spPr bwMode="auto">
          <a:xfrm>
            <a:off x="1354176" y="5782911"/>
            <a:ext cx="6361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still more Hungarian salami . . .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3515386" y="3794382"/>
            <a:ext cx="21146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. . .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3042881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210462"/>
            <a:ext cx="89201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5"/>
          <p:cNvSpPr>
            <a:spLocks noChangeArrowheads="1"/>
          </p:cNvSpPr>
          <p:nvPr/>
        </p:nvSpPr>
        <p:spPr bwMode="auto">
          <a:xfrm>
            <a:off x="4184745" y="5540154"/>
            <a:ext cx="768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2007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3515386" y="3794382"/>
            <a:ext cx="21146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. . .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3657684" y="5838702"/>
            <a:ext cx="17556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Steak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Tartare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3188771" y="6394002"/>
            <a:ext cx="27478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http://dhaleb.com/food-type/meat/steak-tartare/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lum bright="1000" contrast="-11000"/>
          </a:blip>
          <a:srcRect/>
          <a:stretch>
            <a:fillRect/>
          </a:stretch>
        </p:blipFill>
        <p:spPr bwMode="auto">
          <a:xfrm>
            <a:off x="903742" y="938443"/>
            <a:ext cx="7315200" cy="489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3783941593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1025" y="2670500"/>
            <a:ext cx="8001000" cy="364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and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wines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(from 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&amp; Eger)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named after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villages/regions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where they are produced . . 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4"/>
          <p:cNvSpPr txBox="1">
            <a:spLocks noChangeArrowheads="1"/>
          </p:cNvSpPr>
          <p:nvPr/>
        </p:nvSpPr>
        <p:spPr bwMode="auto">
          <a:xfrm>
            <a:off x="3429077" y="5892128"/>
            <a:ext cx="2249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Tokaji, Hungary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1614"/>
            <a:ext cx="8686800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ight Arrow 6"/>
          <p:cNvSpPr>
            <a:spLocks noChangeArrowheads="1"/>
          </p:cNvSpPr>
          <p:nvPr/>
        </p:nvSpPr>
        <p:spPr bwMode="auto">
          <a:xfrm rot="-3554335">
            <a:off x="3375025" y="3126022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6741" name="TextBox 4"/>
          <p:cNvSpPr txBox="1">
            <a:spLocks noChangeArrowheads="1"/>
          </p:cNvSpPr>
          <p:nvPr/>
        </p:nvSpPr>
        <p:spPr bwMode="auto">
          <a:xfrm>
            <a:off x="6052507" y="2797723"/>
            <a:ext cx="1603324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1681230" y="5853216"/>
            <a:ext cx="5862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"Wine of Kings, King of Wines“, Louis XIV</a:t>
            </a:r>
          </a:p>
        </p:txBody>
      </p:sp>
      <p:sp>
        <p:nvSpPr>
          <p:cNvPr id="117763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77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2501" y="127002"/>
            <a:ext cx="36099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>
            <a:spLocks noChangeArrowheads="1"/>
          </p:cNvSpPr>
          <p:nvPr/>
        </p:nvSpPr>
        <p:spPr bwMode="auto">
          <a:xfrm rot="9842389">
            <a:off x="931864" y="2060124"/>
            <a:ext cx="2362200" cy="762000"/>
          </a:xfrm>
          <a:prstGeom prst="leftArrow">
            <a:avLst>
              <a:gd name="adj1" fmla="val 50000"/>
              <a:gd name="adj2" fmla="val 50002"/>
            </a:avLst>
          </a:prstGeom>
          <a:solidFill>
            <a:schemeClr val="tx2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783138" y="5000625"/>
            <a:ext cx="1447800" cy="685800"/>
          </a:xfrm>
          <a:prstGeom prst="ellipse">
            <a:avLst/>
          </a:prstGeom>
          <a:noFill/>
          <a:ln w="76200" algn="ctr">
            <a:solidFill>
              <a:schemeClr val="tx2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878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81098"/>
            <a:ext cx="7620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81230" y="5853216"/>
            <a:ext cx="5862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"Wine of Kings, King of Wines“, Louis XIV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2865267" y="5838702"/>
            <a:ext cx="3459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Tokaj-Hegyalja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 Region</a:t>
            </a:r>
          </a:p>
        </p:txBody>
      </p:sp>
      <p:sp>
        <p:nvSpPr>
          <p:cNvPr id="119811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98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758" y="1009057"/>
            <a:ext cx="7315200" cy="4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0475" y="127003"/>
            <a:ext cx="446179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6767513" y="0"/>
            <a:ext cx="533400" cy="6400800"/>
          </a:xfrm>
          <a:prstGeom prst="rect">
            <a:avLst/>
          </a:prstGeom>
          <a:solidFill>
            <a:srgbClr val="000000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65267" y="5838702"/>
            <a:ext cx="3459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Tokaj-Hegyalja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 Region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042880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1859" name="TextBox 4"/>
          <p:cNvSpPr txBox="1">
            <a:spLocks noChangeArrowheads="1"/>
          </p:cNvSpPr>
          <p:nvPr/>
        </p:nvSpPr>
        <p:spPr bwMode="auto">
          <a:xfrm>
            <a:off x="3936620" y="580105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06" y="116112"/>
            <a:ext cx="82122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>
            <a:spLocks noChangeArrowheads="1"/>
          </p:cNvSpPr>
          <p:nvPr/>
        </p:nvSpPr>
        <p:spPr bwMode="auto">
          <a:xfrm rot="-3447489">
            <a:off x="5051425" y="2336849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71811" y="736642"/>
            <a:ext cx="1603324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042880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1859" name="TextBox 4"/>
          <p:cNvSpPr txBox="1">
            <a:spLocks noChangeArrowheads="1"/>
          </p:cNvSpPr>
          <p:nvPr/>
        </p:nvSpPr>
        <p:spPr bwMode="auto">
          <a:xfrm>
            <a:off x="4076858" y="5801055"/>
            <a:ext cx="966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06" y="116112"/>
            <a:ext cx="82122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 rot="-2862854">
            <a:off x="3513138" y="2520999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317" y="2665510"/>
            <a:ext cx="1228221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81200" y="3992661"/>
            <a:ext cx="52578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81200" y="2438400"/>
            <a:ext cx="52578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39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92" y="212947"/>
            <a:ext cx="890807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53184" y="5465413"/>
            <a:ext cx="26757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8AD7F7D-0A6A-4640-90F9-3474CE358A75}"/>
              </a:ext>
            </a:extLst>
          </p:cNvPr>
          <p:cNvSpPr/>
          <p:nvPr/>
        </p:nvSpPr>
        <p:spPr bwMode="auto">
          <a:xfrm>
            <a:off x="2714331" y="3137834"/>
            <a:ext cx="1309036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06790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914" y="780144"/>
            <a:ext cx="26860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53184" y="5465413"/>
            <a:ext cx="26757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3733557" y="5838702"/>
            <a:ext cx="1669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Vinyard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595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9" y="141516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4216337" y="5853216"/>
            <a:ext cx="707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81000"/>
            <a:ext cx="762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4" y="-25394"/>
            <a:ext cx="6223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216337" y="5853216"/>
            <a:ext cx="707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38"/>
            <a:ext cx="7769225" cy="336707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macrocultures</a:t>
            </a:r>
            <a:r>
              <a:rPr lang="en-US" sz="2800" b="1" dirty="0">
                <a:latin typeface="Verdana" pitchFamily="34" charset="0"/>
              </a:rPr>
              <a:t> can include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across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  <a:latin typeface="Verdana" pitchFamily="34" charset="0"/>
              </a:rPr>
              <a:t> e.g., Basques</a:t>
            </a: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  <a:latin typeface="Verdana" pitchFamily="34" charset="0"/>
              </a:rPr>
              <a:t> e.g., Rom 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(Gypsies)</a:t>
            </a:r>
            <a:endParaRPr lang="en-US" sz="24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3600" b="1" dirty="0">
                <a:latin typeface="Verdana" pitchFamily="34" charset="0"/>
              </a:rPr>
              <a:t> e.g., ? Al Qaeda</a:t>
            </a:r>
          </a:p>
        </p:txBody>
      </p:sp>
      <p:sp>
        <p:nvSpPr>
          <p:cNvPr id="53251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2613758247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38"/>
            <a:ext cx="7769225" cy="3052762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macrocultures</a:t>
            </a:r>
            <a:r>
              <a:rPr lang="en-US" sz="2800" b="1" dirty="0">
                <a:latin typeface="Verdana" pitchFamily="34" charset="0"/>
              </a:rPr>
              <a:t> can include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across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Basques</a:t>
            </a: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Rom </a:t>
            </a:r>
            <a:r>
              <a:rPr lang="en-US" sz="2000" b="1" dirty="0">
                <a:latin typeface="Verdana" pitchFamily="34" charset="0"/>
              </a:rPr>
              <a:t>(Gypsies)</a:t>
            </a:r>
            <a:endParaRPr lang="en-US" sz="24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? Al Qaeda</a:t>
            </a:r>
          </a:p>
        </p:txBody>
      </p:sp>
      <p:sp>
        <p:nvSpPr>
          <p:cNvPr id="53251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3236736"/>
            <a:ext cx="7315200" cy="31885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is the cuisine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 Qaeda?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90513" marR="0" lvl="0" indent="-290513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avoidance of pork</a:t>
            </a:r>
          </a:p>
          <a:p>
            <a:pPr marL="290513" marR="0" lvl="0" indent="-290513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can you define a cuisine by avoidance of food?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30741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2"/>
            <a:ext cx="7769225" cy="412432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  <a:defRPr/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Aztec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Maya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Zapata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Mixtec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Otomi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Tarascan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Yaqui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Tarahumara</a:t>
            </a:r>
            <a:r>
              <a:rPr lang="en-US" sz="2000" b="1" dirty="0">
                <a:latin typeface="Verdana" pitchFamily="34" charset="0"/>
              </a:rPr>
              <a:t> . . .</a:t>
            </a:r>
          </a:p>
        </p:txBody>
      </p:sp>
      <p:sp>
        <p:nvSpPr>
          <p:cNvPr id="5120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5429" y="3091586"/>
            <a:ext cx="8229600" cy="3106061"/>
          </a:xfrm>
          <a:prstGeom prst="rect">
            <a:avLst/>
          </a:prstGeom>
          <a:solidFill>
            <a:srgbClr val="FFFFFF">
              <a:alpha val="8509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contemporary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prehistoric</a:t>
            </a:r>
          </a:p>
        </p:txBody>
      </p:sp>
    </p:spTree>
    <p:extLst>
      <p:ext uri="{BB962C8B-B14F-4D97-AF65-F5344CB8AC3E}">
        <p14:creationId xmlns:p14="http://schemas.microsoft.com/office/powerpoint/2010/main" val="1759288667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8269" y="4209205"/>
            <a:ext cx="6686447" cy="203132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but sometimes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microculture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just shares the cuisine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 its “mother culture” .  .  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23500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441729" y="6394002"/>
            <a:ext cx="22365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312" y="-10878"/>
            <a:ext cx="4181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2225" y="5573588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Gitana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Raimundo Madrazo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1841-1920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17824</TotalTime>
  <Words>3440</Words>
  <Application>Microsoft Office PowerPoint</Application>
  <PresentationFormat>On-screen Show (4:3)</PresentationFormat>
  <Paragraphs>661</Paragraphs>
  <Slides>174</Slides>
  <Notes>92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174</vt:i4>
      </vt:variant>
    </vt:vector>
  </HeadingPairs>
  <TitlesOfParts>
    <vt:vector size="197" baseType="lpstr">
      <vt:lpstr>Arial</vt:lpstr>
      <vt:lpstr>Arial Black</vt:lpstr>
      <vt:lpstr>Brush Script MT</vt:lpstr>
      <vt:lpstr>Calibri</vt:lpstr>
      <vt:lpstr>Monotype Sorts</vt:lpstr>
      <vt:lpstr>Tahoma</vt:lpstr>
      <vt:lpstr>Verdana</vt:lpstr>
      <vt:lpstr>Wingdings</vt:lpstr>
      <vt:lpstr>Default Design</vt:lpstr>
      <vt:lpstr>1_Default Design</vt:lpstr>
      <vt:lpstr>2_Default Design</vt:lpstr>
      <vt:lpstr>CE Master</vt:lpstr>
      <vt:lpstr>21_Default Design</vt:lpstr>
      <vt:lpstr>22_Default Design</vt:lpstr>
      <vt:lpstr>2_Meadow</vt:lpstr>
      <vt:lpstr>2_CE Master</vt:lpstr>
      <vt:lpstr>1_Office Theme</vt:lpstr>
      <vt:lpstr>22_Contemporary Portrait</vt:lpstr>
      <vt:lpstr>33_Default Design</vt:lpstr>
      <vt:lpstr>35_Default Design</vt:lpstr>
      <vt:lpstr>2_Blends</vt:lpstr>
      <vt:lpstr>28_Contemporary Portrait</vt:lpstr>
      <vt:lpstr>3_Contemporary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1155</cp:revision>
  <cp:lastPrinted>2000-04-06T19:51:41Z</cp:lastPrinted>
  <dcterms:created xsi:type="dcterms:W3CDTF">2000-03-27T15:46:35Z</dcterms:created>
  <dcterms:modified xsi:type="dcterms:W3CDTF">2023-12-24T04:22:51Z</dcterms:modified>
</cp:coreProperties>
</file>