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62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52C86-219D-4F08-9D24-3CFBA2B28D4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8B1BC-FF1C-496C-A602-4E7D471CC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6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263" tIns="46131" rIns="92263" bIns="46131"/>
          <a:lstStyle/>
          <a:p>
            <a:endParaRPr lang="en-US" smtClean="0"/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4058571" y="8860711"/>
            <a:ext cx="3105997" cy="46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3" tIns="46131" rIns="92263" bIns="46131" anchor="b"/>
          <a:lstStyle/>
          <a:p>
            <a:pPr algn="r" defTabSz="922226"/>
            <a:fld id="{A4E220A6-E2D2-4842-ACB8-50BEB8FA08DA}" type="slidenum">
              <a:rPr lang="en-US" sz="1300"/>
              <a:pPr algn="r" defTabSz="922226"/>
              <a:t>4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89574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398" tIns="45700" rIns="91398" bIns="45700"/>
          <a:lstStyle/>
          <a:p>
            <a:endParaRPr lang="en-US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4058571" y="8860711"/>
            <a:ext cx="3105997" cy="46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700" rIns="91398" bIns="45700" anchor="b"/>
          <a:lstStyle/>
          <a:p>
            <a:pPr algn="r" defTabSz="914437"/>
            <a:fld id="{783438E5-5243-4B06-9663-FAF1D06E65DB}" type="slidenum">
              <a:rPr lang="en-US" sz="1200"/>
              <a:pPr algn="r" defTabSz="914437"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20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08" tIns="45254" rIns="90508" bIns="45254"/>
          <a:lstStyle/>
          <a:p>
            <a:endParaRPr lang="en-US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4058571" y="8860711"/>
            <a:ext cx="3105997" cy="46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3" tIns="46131" rIns="92263" bIns="46131" anchor="b"/>
          <a:lstStyle/>
          <a:p>
            <a:pPr algn="r" defTabSz="922226"/>
            <a:fld id="{C02BABC2-FC00-478D-8068-B21476CC37E8}" type="slidenum">
              <a:rPr lang="en-US" sz="1300"/>
              <a:pPr algn="r" defTabSz="922226"/>
              <a:t>6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41429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263" tIns="46131" rIns="92263" bIns="46131"/>
          <a:lstStyle/>
          <a:p>
            <a:endParaRPr lang="en-US" smtClean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4058571" y="8860711"/>
            <a:ext cx="3105997" cy="46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3" tIns="46131" rIns="92263" bIns="46131" anchor="b"/>
          <a:lstStyle/>
          <a:p>
            <a:pPr algn="r" defTabSz="922226"/>
            <a:fld id="{8C52CEC4-233C-4455-B5C1-5D0F3370CD4D}" type="slidenum">
              <a:rPr lang="en-US" sz="1300"/>
              <a:pPr algn="r" defTabSz="922226"/>
              <a:t>8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47190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08" tIns="45254" rIns="90508" bIns="45254"/>
          <a:lstStyle/>
          <a:p>
            <a:endParaRPr 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4058571" y="8860711"/>
            <a:ext cx="3105997" cy="46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3" tIns="46131" rIns="92263" bIns="46131" anchor="b"/>
          <a:lstStyle/>
          <a:p>
            <a:pPr algn="r" defTabSz="922226"/>
            <a:fld id="{B4AE0767-1F1A-4E1A-AA4C-DF2567595342}" type="slidenum">
              <a:rPr lang="en-US" sz="1300"/>
              <a:pPr algn="r" defTabSz="922226"/>
              <a:t>9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37587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263" tIns="46131" rIns="92263" bIns="46131"/>
          <a:lstStyle/>
          <a:p>
            <a:endParaRPr lang="en-US" smtClean="0"/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4058571" y="8860711"/>
            <a:ext cx="3105997" cy="46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3" tIns="46131" rIns="92263" bIns="46131" anchor="b"/>
          <a:lstStyle/>
          <a:p>
            <a:pPr algn="r" defTabSz="922226"/>
            <a:fld id="{ABAF99A8-053D-4815-8883-E62EAD31E8B9}" type="slidenum">
              <a:rPr lang="en-US" sz="1300"/>
              <a:pPr algn="r" defTabSz="922226"/>
              <a:t>10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01294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887F-5E2B-41B1-9A81-5CAD7199EAE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5EAA-41E1-4581-BD62-5BCADDFCD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1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887F-5E2B-41B1-9A81-5CAD7199EAE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5EAA-41E1-4581-BD62-5BCADDFCD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887F-5E2B-41B1-9A81-5CAD7199EAE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5EAA-41E1-4581-BD62-5BCADDFCD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887F-5E2B-41B1-9A81-5CAD7199EAE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5EAA-41E1-4581-BD62-5BCADDFCD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6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887F-5E2B-41B1-9A81-5CAD7199EAE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5EAA-41E1-4581-BD62-5BCADDFCD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887F-5E2B-41B1-9A81-5CAD7199EAE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5EAA-41E1-4581-BD62-5BCADDFCD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7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887F-5E2B-41B1-9A81-5CAD7199EAE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5EAA-41E1-4581-BD62-5BCADDFCD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8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887F-5E2B-41B1-9A81-5CAD7199EAE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5EAA-41E1-4581-BD62-5BCADDFCD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8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887F-5E2B-41B1-9A81-5CAD7199EAE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5EAA-41E1-4581-BD62-5BCADDFCD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5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887F-5E2B-41B1-9A81-5CAD7199EAE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5EAA-41E1-4581-BD62-5BCADDFCD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1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887F-5E2B-41B1-9A81-5CAD7199EAE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5EAA-41E1-4581-BD62-5BCADDFCD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5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887F-5E2B-41B1-9A81-5CAD7199EAE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65EAA-41E1-4581-BD62-5BCADDFCD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6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sburns\Desktop\Local Web Files\EE4611Spring2013\Hall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1510" y="160241"/>
            <a:ext cx="8227633" cy="6383723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44129"/>
            <a:ext cx="54586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 </a:t>
            </a:r>
            <a:r>
              <a:rPr lang="en-US" sz="2800" b="1" smtClean="0">
                <a:solidFill>
                  <a:srgbClr val="FF0000"/>
                </a:solidFill>
              </a:rPr>
              <a:t>and </a:t>
            </a:r>
            <a:r>
              <a:rPr lang="en-US" sz="2800" b="1" smtClean="0">
                <a:solidFill>
                  <a:srgbClr val="FF0000"/>
                </a:solidFill>
              </a:rPr>
              <a:t>10 </a:t>
            </a:r>
            <a:r>
              <a:rPr lang="en-US" sz="2800" b="1" dirty="0" smtClean="0">
                <a:solidFill>
                  <a:srgbClr val="FF0000"/>
                </a:solidFill>
              </a:rPr>
              <a:t>November 2021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Charge Transport Measurement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Hall Effect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Stevenson and Keyes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Haynes-</a:t>
            </a:r>
            <a:r>
              <a:rPr lang="en-US" sz="2800" b="1" dirty="0" err="1" smtClean="0">
                <a:solidFill>
                  <a:srgbClr val="FF0000"/>
                </a:solidFill>
              </a:rPr>
              <a:t>Schockley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Photovoltaic Ramifications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6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6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D06375B-FF18-4881-8766-CF383A3F4C08}" type="slidenum">
              <a:rPr lang="en-US" sz="1400"/>
              <a:pPr algn="r"/>
              <a:t>10</a:t>
            </a:fld>
            <a:endParaRPr lang="en-US" sz="1400"/>
          </a:p>
        </p:txBody>
      </p:sp>
      <p:sp>
        <p:nvSpPr>
          <p:cNvPr id="1030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7AD9D75-A11C-4ECB-A6E7-72DAEF61F463}" type="slidenum">
              <a:rPr lang="en-US" sz="1400"/>
              <a:pPr algn="r"/>
              <a:t>10</a:t>
            </a:fld>
            <a:endParaRPr lang="en-US" sz="1400"/>
          </a:p>
        </p:txBody>
      </p:sp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1524000" y="21590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Carrier Generation and Recombination in Equilibrium (Band-to-Band)</a:t>
            </a:r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2057400" y="1562101"/>
            <a:ext cx="8039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For direct band-to-band generation, the electrons and holes are created in pairs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140325" y="3581400"/>
          <a:ext cx="141763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4" imgW="507960" imgH="203040" progId="Equation.3">
                  <p:embed/>
                </p:oleObj>
              </mc:Choice>
              <mc:Fallback>
                <p:oleObj name="Equation" r:id="rId4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5" y="3581400"/>
                        <a:ext cx="1417638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Box 12"/>
          <p:cNvSpPr txBox="1">
            <a:spLocks noChangeArrowheads="1"/>
          </p:cNvSpPr>
          <p:nvPr/>
        </p:nvSpPr>
        <p:spPr bwMode="auto">
          <a:xfrm>
            <a:off x="2159000" y="3060701"/>
            <a:ext cx="8039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For direct band-to-band recombination, the electrons and holes are combined in pairs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080000" y="2184400"/>
          <a:ext cx="148748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6" imgW="533160" imgH="203040" progId="Equation.3">
                  <p:embed/>
                </p:oleObj>
              </mc:Choice>
              <mc:Fallback>
                <p:oleObj name="Equation" r:id="rId6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2184400"/>
                        <a:ext cx="1487488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Box 14"/>
          <p:cNvSpPr txBox="1">
            <a:spLocks noChangeArrowheads="1"/>
          </p:cNvSpPr>
          <p:nvPr/>
        </p:nvSpPr>
        <p:spPr bwMode="auto">
          <a:xfrm>
            <a:off x="2184400" y="4445000"/>
            <a:ext cx="803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In thermal equilibrium, the generation and recombination rates are equal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259263" y="5130800"/>
          <a:ext cx="3154362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8" imgW="1130040" imgH="203040" progId="Equation.3">
                  <p:embed/>
                </p:oleObj>
              </mc:Choice>
              <mc:Fallback>
                <p:oleObj name="Equation" r:id="rId8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5130800"/>
                        <a:ext cx="3154362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816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8958" y="0"/>
            <a:ext cx="877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1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1742" y="0"/>
            <a:ext cx="7628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7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6970" y="0"/>
            <a:ext cx="7338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0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burns\Desktop\LocalWEBFilesTransfer\EE4611Spring2013NoWEB\EE3611Related\Supplemented materials_4th Ed\Images\Chapter06\Chapter06\nea21075_0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09" y="152400"/>
            <a:ext cx="2743200" cy="2157412"/>
          </a:xfrm>
          <a:prstGeom prst="rect">
            <a:avLst/>
          </a:prstGeom>
          <a:noFill/>
        </p:spPr>
      </p:pic>
      <p:pic>
        <p:nvPicPr>
          <p:cNvPr id="7171" name="Picture 3" descr="C:\Users\sburns\Desktop\LocalWEBFilesTransfer\EE4611Spring2013NoWEB\EE3611Related\Supplemented materials_4th Ed\Images\Chapter06\Chapter06\nea21075_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3905250" cy="3883186"/>
          </a:xfrm>
          <a:prstGeom prst="rect">
            <a:avLst/>
          </a:prstGeom>
          <a:noFill/>
        </p:spPr>
      </p:pic>
      <p:pic>
        <p:nvPicPr>
          <p:cNvPr id="7172" name="Picture 4" descr="C:\Users\sburns\Desktop\LocalWEBFilesTransfer\EE4611Spring2013NoWEB\EE3611Related\Supplemented materials_4th Ed\Images\Chapter06\Chapter06\nea21075_0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3528" y="2470727"/>
            <a:ext cx="2971800" cy="416052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81709" y="1851186"/>
            <a:ext cx="882073" cy="277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70255" y="3685309"/>
            <a:ext cx="665018" cy="221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78909" y="6253018"/>
            <a:ext cx="720436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41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990600"/>
            <a:ext cx="3478497" cy="2606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99" y="90053"/>
            <a:ext cx="3429001" cy="65942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0873" y="5791200"/>
            <a:ext cx="803563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7309" y="2872509"/>
            <a:ext cx="1117600" cy="31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11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6201"/>
            <a:ext cx="4361688" cy="4036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26326"/>
            <a:ext cx="3868512" cy="1801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05200"/>
            <a:ext cx="4152014" cy="3166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1964" y="1948873"/>
            <a:ext cx="1099127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3722255"/>
            <a:ext cx="665018" cy="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6188364"/>
            <a:ext cx="953655" cy="32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9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33400"/>
            <a:ext cx="6197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2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sburns\Desktop\Local Web Files\EE4611Spring2013\Hall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384" y="79470"/>
            <a:ext cx="7794417" cy="6549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13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FE55570-AC6C-4157-AE98-CE3E618313DD}" type="slidenum">
              <a:rPr lang="en-US" sz="1400"/>
              <a:pPr algn="r"/>
              <a:t>4</a:t>
            </a:fld>
            <a:endParaRPr lang="en-US" sz="1400"/>
          </a:p>
        </p:txBody>
      </p:sp>
      <p:sp>
        <p:nvSpPr>
          <p:cNvPr id="6147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FF109A0-F042-4EBA-8C65-522535B1A814}" type="slidenum">
              <a:rPr lang="en-US" sz="1400"/>
              <a:pPr algn="r"/>
              <a:t>4</a:t>
            </a:fld>
            <a:endParaRPr lang="en-US" sz="14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0" y="2540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C0000"/>
                </a:solidFill>
              </a:rPr>
              <a:t>Non-equilibrium Excess Carriers in </a:t>
            </a:r>
            <a:r>
              <a:rPr lang="en-US" sz="3200" dirty="0" smtClean="0">
                <a:solidFill>
                  <a:srgbClr val="CC0000"/>
                </a:solidFill>
              </a:rPr>
              <a:t>Semiconductors</a:t>
            </a:r>
            <a:endParaRPr lang="en-US" sz="3200" dirty="0">
              <a:solidFill>
                <a:srgbClr val="CC0000"/>
              </a:solidFill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1752600" y="1676400"/>
            <a:ext cx="863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When external field (electric, thermal, optical) is applied on the semiconductor, the semiconductor is operating under </a:t>
            </a:r>
            <a:r>
              <a:rPr lang="en-US">
                <a:solidFill>
                  <a:srgbClr val="0000FF"/>
                </a:solidFill>
              </a:rPr>
              <a:t>non-equilibrium conditions</a:t>
            </a:r>
            <a:endParaRPr lang="en-US"/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765300" y="2997201"/>
            <a:ext cx="863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Excess electrons in the conduction band and excess holes in the valence band may exist in addition to the thermal equilibrium condition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1778000" y="4483101"/>
            <a:ext cx="863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Excess carriers’ movements: generation, recombination, drift, and diffusion</a:t>
            </a:r>
          </a:p>
        </p:txBody>
      </p:sp>
    </p:spTree>
    <p:extLst>
      <p:ext uri="{BB962C8B-B14F-4D97-AF65-F5344CB8AC3E}">
        <p14:creationId xmlns:p14="http://schemas.microsoft.com/office/powerpoint/2010/main" val="155189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817E5C7-D0A5-478B-93C3-78D5F9F479A5}" type="slidenum">
              <a:rPr lang="en-US" sz="1400"/>
              <a:pPr algn="r"/>
              <a:t>5</a:t>
            </a:fld>
            <a:endParaRPr lang="en-US" sz="1400"/>
          </a:p>
        </p:txBody>
      </p:sp>
      <p:sp>
        <p:nvSpPr>
          <p:cNvPr id="3078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D98149D-B83B-4B2A-B9A2-0ACA02650D8F}" type="slidenum">
              <a:rPr lang="en-US" sz="1400"/>
              <a:pPr algn="r"/>
              <a:t>5</a:t>
            </a:fld>
            <a:endParaRPr lang="en-US" sz="1400"/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2641600" y="279400"/>
            <a:ext cx="703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</a:rPr>
              <a:t>Total Diffusion Current </a:t>
            </a: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3176589" y="3187701"/>
          <a:ext cx="170973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4" imgW="799920" imgH="355320" progId="Equation.3">
                  <p:embed/>
                </p:oleObj>
              </mc:Choice>
              <mc:Fallback>
                <p:oleObj name="Equation" r:id="rId4" imgW="7999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9" y="3187701"/>
                        <a:ext cx="1709737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1790700" y="2882901"/>
            <a:ext cx="295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Electron diffusion current</a:t>
            </a:r>
          </a:p>
        </p:txBody>
      </p:sp>
      <p:sp>
        <p:nvSpPr>
          <p:cNvPr id="3081" name="Text Box 24"/>
          <p:cNvSpPr txBox="1">
            <a:spLocks noChangeArrowheads="1"/>
          </p:cNvSpPr>
          <p:nvPr/>
        </p:nvSpPr>
        <p:spPr bwMode="auto">
          <a:xfrm>
            <a:off x="1841500" y="1358901"/>
            <a:ext cx="295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Hole diffusion current</a:t>
            </a:r>
          </a:p>
        </p:txBody>
      </p:sp>
      <p:graphicFrame>
        <p:nvGraphicFramePr>
          <p:cNvPr id="3075" name="Object 25"/>
          <p:cNvGraphicFramePr>
            <a:graphicFrameLocks noChangeAspect="1"/>
          </p:cNvGraphicFramePr>
          <p:nvPr/>
        </p:nvGraphicFramePr>
        <p:xfrm>
          <a:off x="3130551" y="1816101"/>
          <a:ext cx="192881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6" imgW="901440" imgH="355320" progId="Equation.3">
                  <p:embed/>
                </p:oleObj>
              </mc:Choice>
              <mc:Fallback>
                <p:oleObj name="Equation" r:id="rId6" imgW="9014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1" y="1816101"/>
                        <a:ext cx="1928813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26"/>
          <p:cNvSpPr txBox="1">
            <a:spLocks noChangeArrowheads="1"/>
          </p:cNvSpPr>
          <p:nvPr/>
        </p:nvSpPr>
        <p:spPr bwMode="auto">
          <a:xfrm>
            <a:off x="1828800" y="4356101"/>
            <a:ext cx="257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Total diffusion current</a:t>
            </a:r>
          </a:p>
        </p:txBody>
      </p:sp>
      <p:graphicFrame>
        <p:nvGraphicFramePr>
          <p:cNvPr id="3076" name="Object 27"/>
          <p:cNvGraphicFramePr>
            <a:graphicFrameLocks noChangeAspect="1"/>
          </p:cNvGraphicFramePr>
          <p:nvPr/>
        </p:nvGraphicFramePr>
        <p:xfrm>
          <a:off x="3932239" y="4622801"/>
          <a:ext cx="268763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8" imgW="1257120" imgH="355320" progId="Equation.3">
                  <p:embed/>
                </p:oleObj>
              </mc:Choice>
              <mc:Fallback>
                <p:oleObj name="Equation" r:id="rId8" imgW="1257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9" y="4622801"/>
                        <a:ext cx="2687637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28"/>
          <p:cNvSpPr txBox="1">
            <a:spLocks noChangeArrowheads="1"/>
          </p:cNvSpPr>
          <p:nvPr/>
        </p:nvSpPr>
        <p:spPr bwMode="auto">
          <a:xfrm>
            <a:off x="5245100" y="3365501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D</a:t>
            </a:r>
            <a:r>
              <a:rPr lang="en-US" i="1" baseline="-25000"/>
              <a:t>n</a:t>
            </a:r>
            <a:r>
              <a:rPr lang="en-US" i="1"/>
              <a:t>: </a:t>
            </a:r>
            <a:r>
              <a:rPr lang="en-US"/>
              <a:t>electron diffusion coefficient (m</a:t>
            </a:r>
            <a:r>
              <a:rPr lang="en-US" baseline="30000"/>
              <a:t>2</a:t>
            </a:r>
            <a:r>
              <a:rPr lang="en-US"/>
              <a:t>/s</a:t>
            </a:r>
            <a:r>
              <a:rPr lang="en-US" baseline="30000"/>
              <a:t>)</a:t>
            </a:r>
            <a:endParaRPr lang="en-US"/>
          </a:p>
        </p:txBody>
      </p:sp>
      <p:sp>
        <p:nvSpPr>
          <p:cNvPr id="3084" name="Text Box 29"/>
          <p:cNvSpPr txBox="1">
            <a:spLocks noChangeArrowheads="1"/>
          </p:cNvSpPr>
          <p:nvPr/>
        </p:nvSpPr>
        <p:spPr bwMode="auto">
          <a:xfrm>
            <a:off x="5283200" y="2032001"/>
            <a:ext cx="3721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D</a:t>
            </a:r>
            <a:r>
              <a:rPr lang="en-US" i="1" baseline="-25000"/>
              <a:t>p</a:t>
            </a:r>
            <a:r>
              <a:rPr lang="en-US" i="1"/>
              <a:t>: </a:t>
            </a:r>
            <a:r>
              <a:rPr lang="en-US"/>
              <a:t>hole diffusion coefficient (m</a:t>
            </a:r>
            <a:r>
              <a:rPr lang="en-US" baseline="30000"/>
              <a:t>2</a:t>
            </a:r>
            <a:r>
              <a:rPr lang="en-US"/>
              <a:t>/s</a:t>
            </a:r>
            <a:r>
              <a:rPr lang="en-US" baseline="30000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5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445D0CD-EADB-43E8-8EAE-28B9257D5895}" type="slidenum">
              <a:rPr lang="en-US" sz="1400"/>
              <a:pPr algn="r"/>
              <a:t>6</a:t>
            </a:fld>
            <a:endParaRPr lang="en-US" sz="1400"/>
          </a:p>
        </p:txBody>
      </p:sp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CC86470-E2B7-46B6-A36F-AFB982F81EC1}" type="slidenum">
              <a:rPr lang="en-US" sz="1400"/>
              <a:pPr algn="r"/>
              <a:t>6</a:t>
            </a:fld>
            <a:endParaRPr lang="en-US" sz="14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78000" y="469901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Low-Level Injection and High-Level Injection</a:t>
            </a:r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1917700" y="1549401"/>
            <a:ext cx="8204200" cy="20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Low-level injection:</a:t>
            </a:r>
            <a:r>
              <a:rPr lang="en-US" sz="2400" dirty="0"/>
              <a:t> excess carrier concentration is much less than thermal equilibrium majority carrier concentrations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2400" dirty="0"/>
              <a:t>  n-type material: </a:t>
            </a:r>
            <a:r>
              <a:rPr lang="en-US" sz="2400" i="1" dirty="0"/>
              <a:t>n</a:t>
            </a:r>
            <a:r>
              <a:rPr lang="en-US" sz="2400" baseline="-25000" dirty="0"/>
              <a:t>o</a:t>
            </a:r>
            <a:r>
              <a:rPr lang="en-US" sz="2400" dirty="0"/>
              <a:t>&gt;&gt;</a:t>
            </a:r>
            <a:r>
              <a:rPr lang="en-US" sz="2400" i="1" dirty="0" err="1"/>
              <a:t>p</a:t>
            </a:r>
            <a:r>
              <a:rPr lang="en-US" sz="2400" baseline="-25000" dirty="0" err="1"/>
              <a:t>o</a:t>
            </a:r>
            <a:r>
              <a:rPr lang="en-US" sz="2400" baseline="-25000" dirty="0"/>
              <a:t>, </a:t>
            </a:r>
            <a:r>
              <a:rPr lang="el-GR" sz="2400" i="1" dirty="0">
                <a:cs typeface="Arial" charset="0"/>
              </a:rPr>
              <a:t>δ</a:t>
            </a:r>
            <a:r>
              <a:rPr lang="en-US" sz="2400" i="1" dirty="0">
                <a:cs typeface="Arial" charset="0"/>
              </a:rPr>
              <a:t>n</a:t>
            </a:r>
            <a:r>
              <a:rPr lang="en-US" sz="2400" dirty="0">
                <a:cs typeface="Arial" charset="0"/>
              </a:rPr>
              <a:t>(</a:t>
            </a:r>
            <a:r>
              <a:rPr lang="en-US" sz="2400" i="1" dirty="0">
                <a:cs typeface="Arial" charset="0"/>
              </a:rPr>
              <a:t>t</a:t>
            </a:r>
            <a:r>
              <a:rPr lang="en-US" sz="2400" dirty="0">
                <a:cs typeface="Arial" charset="0"/>
              </a:rPr>
              <a:t>) </a:t>
            </a:r>
            <a:r>
              <a:rPr lang="en-US" sz="2400" i="1" dirty="0">
                <a:cs typeface="Arial" charset="0"/>
              </a:rPr>
              <a:t>&lt;&lt;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baseline="-25000" dirty="0"/>
              <a:t>o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2400" dirty="0"/>
              <a:t>  p-type material:  </a:t>
            </a:r>
            <a:r>
              <a:rPr lang="en-US" sz="2400" i="1" dirty="0" err="1"/>
              <a:t>p</a:t>
            </a:r>
            <a:r>
              <a:rPr lang="en-US" sz="2400" baseline="-25000" dirty="0" err="1"/>
              <a:t>o</a:t>
            </a:r>
            <a:r>
              <a:rPr lang="en-US" sz="2400" dirty="0"/>
              <a:t>&gt;&gt;</a:t>
            </a:r>
            <a:r>
              <a:rPr lang="en-US" sz="2400" i="1" dirty="0"/>
              <a:t>n</a:t>
            </a:r>
            <a:r>
              <a:rPr lang="en-US" sz="2400" baseline="-25000" dirty="0"/>
              <a:t>o, </a:t>
            </a:r>
            <a:r>
              <a:rPr lang="el-GR" sz="2400" i="1" dirty="0"/>
              <a:t>δ</a:t>
            </a:r>
            <a:r>
              <a:rPr lang="en-US" sz="2400" i="1" dirty="0"/>
              <a:t>n</a:t>
            </a:r>
            <a:r>
              <a:rPr lang="en-US" sz="2400" dirty="0"/>
              <a:t>(</a:t>
            </a:r>
            <a:r>
              <a:rPr lang="en-US" sz="2400" i="1" dirty="0"/>
              <a:t>t</a:t>
            </a:r>
            <a:r>
              <a:rPr lang="en-US" sz="2400" dirty="0"/>
              <a:t>)</a:t>
            </a:r>
            <a:r>
              <a:rPr lang="en-US" sz="2400" i="1" dirty="0"/>
              <a:t>&lt;&lt;</a:t>
            </a:r>
            <a:r>
              <a:rPr lang="en-US" sz="2400" i="1" dirty="0" err="1"/>
              <a:t>p</a:t>
            </a:r>
            <a:r>
              <a:rPr lang="en-US" sz="2400" baseline="-25000" dirty="0" err="1"/>
              <a:t>o</a:t>
            </a:r>
            <a:endParaRPr lang="en-US" sz="2400" baseline="-25000" dirty="0"/>
          </a:p>
          <a:p>
            <a:pPr lvl="1">
              <a:spcBef>
                <a:spcPct val="15000"/>
              </a:spcBef>
              <a:buFontTx/>
              <a:buChar char="•"/>
            </a:pPr>
            <a:endParaRPr lang="en-US" baseline="-25000" dirty="0"/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1866900" y="3698114"/>
            <a:ext cx="8204200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High-level injection:</a:t>
            </a:r>
            <a:r>
              <a:rPr lang="en-US" sz="2400" dirty="0"/>
              <a:t> excess carrier concentration is comparable to or greater than the thermal equilibrium majority carrier concentrations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2400" dirty="0"/>
              <a:t>  n-type material: </a:t>
            </a:r>
            <a:r>
              <a:rPr lang="en-US" sz="2400" i="1" dirty="0"/>
              <a:t>n</a:t>
            </a:r>
            <a:r>
              <a:rPr lang="en-US" sz="2400" baseline="-25000" dirty="0"/>
              <a:t>o </a:t>
            </a:r>
            <a:r>
              <a:rPr lang="en-US" sz="2400" dirty="0"/>
              <a:t>&gt;&gt; </a:t>
            </a:r>
            <a:r>
              <a:rPr lang="en-US" sz="2400" i="1" dirty="0" err="1"/>
              <a:t>p</a:t>
            </a:r>
            <a:r>
              <a:rPr lang="en-US" sz="2400" baseline="-25000" dirty="0" err="1"/>
              <a:t>o</a:t>
            </a:r>
            <a:r>
              <a:rPr lang="en-US" sz="2400" baseline="-25000" dirty="0"/>
              <a:t>, </a:t>
            </a:r>
            <a:r>
              <a:rPr lang="el-GR" sz="2400" i="1" dirty="0">
                <a:cs typeface="Arial" charset="0"/>
              </a:rPr>
              <a:t>δ</a:t>
            </a:r>
            <a:r>
              <a:rPr lang="en-US" sz="2400" i="1" dirty="0">
                <a:cs typeface="Arial" charset="0"/>
              </a:rPr>
              <a:t>n</a:t>
            </a:r>
            <a:r>
              <a:rPr lang="en-US" sz="2400" dirty="0">
                <a:cs typeface="Arial" charset="0"/>
              </a:rPr>
              <a:t>(</a:t>
            </a:r>
            <a:r>
              <a:rPr lang="en-US" sz="2400" i="1" dirty="0">
                <a:cs typeface="Arial" charset="0"/>
              </a:rPr>
              <a:t>t</a:t>
            </a:r>
            <a:r>
              <a:rPr lang="en-US" sz="2400" dirty="0">
                <a:cs typeface="Arial" charset="0"/>
              </a:rPr>
              <a:t>) </a:t>
            </a:r>
            <a:r>
              <a:rPr lang="en-US" sz="2400" i="1" dirty="0">
                <a:cs typeface="Arial" charset="0"/>
              </a:rPr>
              <a:t>&gt;=  </a:t>
            </a:r>
            <a:r>
              <a:rPr lang="en-US" sz="2400" i="1" dirty="0"/>
              <a:t>n</a:t>
            </a:r>
            <a:r>
              <a:rPr lang="en-US" sz="2400" baseline="-25000" dirty="0"/>
              <a:t>o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2400" dirty="0"/>
              <a:t>  p-type material:  </a:t>
            </a:r>
            <a:r>
              <a:rPr lang="en-US" sz="2400" i="1" dirty="0" err="1"/>
              <a:t>p</a:t>
            </a:r>
            <a:r>
              <a:rPr lang="en-US" sz="2400" baseline="-25000" dirty="0" err="1"/>
              <a:t>o</a:t>
            </a:r>
            <a:r>
              <a:rPr lang="en-US" sz="2400" baseline="-25000" dirty="0"/>
              <a:t> </a:t>
            </a:r>
            <a:r>
              <a:rPr lang="en-US" sz="2400" dirty="0"/>
              <a:t>&gt;&gt;</a:t>
            </a:r>
            <a:r>
              <a:rPr lang="en-US" sz="2400" i="1" dirty="0"/>
              <a:t>n</a:t>
            </a:r>
            <a:r>
              <a:rPr lang="en-US" sz="2400" baseline="-25000" dirty="0"/>
              <a:t>o, </a:t>
            </a:r>
            <a:r>
              <a:rPr lang="el-GR" sz="2400" i="1" dirty="0"/>
              <a:t>δ</a:t>
            </a:r>
            <a:r>
              <a:rPr lang="en-US" sz="2400" i="1" dirty="0"/>
              <a:t>n</a:t>
            </a:r>
            <a:r>
              <a:rPr lang="en-US" sz="2400" dirty="0"/>
              <a:t>(</a:t>
            </a:r>
            <a:r>
              <a:rPr lang="en-US" sz="2400" i="1" dirty="0"/>
              <a:t>t</a:t>
            </a:r>
            <a:r>
              <a:rPr lang="en-US" sz="2400" dirty="0"/>
              <a:t>)</a:t>
            </a:r>
            <a:r>
              <a:rPr lang="en-US" sz="2400" i="1" dirty="0"/>
              <a:t>&gt;= </a:t>
            </a:r>
            <a:r>
              <a:rPr lang="en-US" sz="2400" i="1" dirty="0" err="1"/>
              <a:t>p</a:t>
            </a:r>
            <a:r>
              <a:rPr lang="en-US" sz="2400" baseline="-25000" dirty="0" err="1"/>
              <a:t>o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75581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burns\Desktop\LocalWEBFilesTransfer\EE4611Spring2013NoWEB\EE3611Related\Supplemented materials_4th Ed\Images\Chapter06\Chapter06\nea21075_0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818" y="228600"/>
            <a:ext cx="4876800" cy="2364176"/>
          </a:xfrm>
          <a:prstGeom prst="rect">
            <a:avLst/>
          </a:prstGeom>
          <a:noFill/>
        </p:spPr>
      </p:pic>
      <p:pic>
        <p:nvPicPr>
          <p:cNvPr id="6147" name="Picture 3" descr="C:\Users\sburns\Desktop\LocalWEBFilesTransfer\EE4611Spring2013NoWEB\EE3611Related\Supplemented materials_4th Ed\Images\Chapter06\Chapter06\nea21075_0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057401"/>
            <a:ext cx="4419600" cy="2744803"/>
          </a:xfrm>
          <a:prstGeom prst="rect">
            <a:avLst/>
          </a:prstGeom>
          <a:noFill/>
        </p:spPr>
      </p:pic>
      <p:pic>
        <p:nvPicPr>
          <p:cNvPr id="6148" name="Picture 4" descr="C:\Users\sburns\Desktop\LocalWEBFilesTransfer\EE4611Spring2013NoWEB\EE3611Related\Supplemented materials_4th Ed\Images\Chapter06\Chapter06\nea21075_0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810001"/>
            <a:ext cx="4348516" cy="283554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981200" y="2318327"/>
            <a:ext cx="937491" cy="274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6132945"/>
            <a:ext cx="909782" cy="314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0" y="4368800"/>
            <a:ext cx="877455" cy="249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7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9B137F7-127A-40F0-9B13-6AE30FA5D1FD}" type="slidenum">
              <a:rPr lang="en-US" sz="1400"/>
              <a:pPr algn="r"/>
              <a:t>8</a:t>
            </a:fld>
            <a:endParaRPr lang="en-US" sz="1400"/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F596F87-613E-4915-BF56-6F132E1DCF2D}" type="slidenum">
              <a:rPr lang="en-US" sz="1400"/>
              <a:pPr algn="r"/>
              <a:t>8</a:t>
            </a:fld>
            <a:endParaRPr lang="en-US" sz="14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425700" y="30480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Carrier Generation and Recombination</a:t>
            </a:r>
          </a:p>
        </p:txBody>
      </p:sp>
      <p:sp>
        <p:nvSpPr>
          <p:cNvPr id="7173" name="TextBox 10"/>
          <p:cNvSpPr txBox="1">
            <a:spLocks noChangeArrowheads="1"/>
          </p:cNvSpPr>
          <p:nvPr/>
        </p:nvSpPr>
        <p:spPr bwMode="auto">
          <a:xfrm>
            <a:off x="2362200" y="1524001"/>
            <a:ext cx="7048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Mechanisms of generation and recombination: </a:t>
            </a:r>
            <a:r>
              <a:rPr lang="en-US">
                <a:solidFill>
                  <a:srgbClr val="0000FF"/>
                </a:solidFill>
              </a:rPr>
              <a:t>band-to-band</a:t>
            </a:r>
            <a:r>
              <a:rPr lang="en-US"/>
              <a:t>, traps (recombination centers)</a:t>
            </a:r>
          </a:p>
        </p:txBody>
      </p:sp>
      <p:pic>
        <p:nvPicPr>
          <p:cNvPr id="7174" name="Picture 4" descr="fig 6.01                                                       00009500Macintosh HD                   B95C7B7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5900" y="2687638"/>
            <a:ext cx="6961188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5591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1EF2F2A-CECB-480E-BEEA-3FD02D3DC468}" type="slidenum">
              <a:rPr lang="en-US" sz="1400"/>
              <a:pPr algn="r"/>
              <a:t>9</a:t>
            </a:fld>
            <a:endParaRPr lang="en-US" sz="1400"/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1917700" y="414565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Excess Carrier Generation and Recombination</a:t>
            </a:r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1803400" y="1295400"/>
            <a:ext cx="4559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When external force (electric, optical, thermal) is applied, excess electrons and holes are create in pairs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70251" y="5702300"/>
          <a:ext cx="10017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4" imgW="444240" imgH="203040" progId="Equation.3">
                  <p:embed/>
                </p:oleObj>
              </mc:Choice>
              <mc:Fallback>
                <p:oleObj name="Equation" r:id="rId4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1" y="5702300"/>
                        <a:ext cx="10017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Box 12"/>
          <p:cNvSpPr txBox="1">
            <a:spLocks noChangeArrowheads="1"/>
          </p:cNvSpPr>
          <p:nvPr/>
        </p:nvSpPr>
        <p:spPr bwMode="auto">
          <a:xfrm>
            <a:off x="1765300" y="3022600"/>
            <a:ext cx="487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With generation of excess carriers, concentration of electrons and holes are increased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467100" y="2425701"/>
          <a:ext cx="9906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6" imgW="431640" imgH="203040" progId="Equation.3">
                  <p:embed/>
                </p:oleObj>
              </mc:Choice>
              <mc:Fallback>
                <p:oleObj name="Equation" r:id="rId6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2425701"/>
                        <a:ext cx="9906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727200" y="4889501"/>
            <a:ext cx="459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Electrons and holes are recombined at the same time of generation are equal</a:t>
            </a:r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2235201" y="4132264"/>
          <a:ext cx="13366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8" imgW="596880" imgH="190440" progId="Equation.3">
                  <p:embed/>
                </p:oleObj>
              </mc:Choice>
              <mc:Fallback>
                <p:oleObj name="Equation" r:id="rId8" imgW="596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1" y="4132264"/>
                        <a:ext cx="133667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4135438" y="4152900"/>
          <a:ext cx="14779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10" imgW="634680" imgH="190440" progId="Equation.3">
                  <p:embed/>
                </p:oleObj>
              </mc:Choice>
              <mc:Fallback>
                <p:oleObj name="Equation" r:id="rId10" imgW="6346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4152900"/>
                        <a:ext cx="147796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9" name="Picture 7" descr="fig 6.02.jpg                                                   00009500Macintosh HD                   B95C7B7B: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08700" y="1206500"/>
            <a:ext cx="42799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4" descr="fig 6.03                                                       00009500Macintosh HD                   B95C7B7B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94500" y="4000500"/>
            <a:ext cx="36957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6031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328</Words>
  <Application>Microsoft Office PowerPoint</Application>
  <PresentationFormat>Widescreen</PresentationFormat>
  <Paragraphs>53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8</cp:revision>
  <cp:lastPrinted>2020-02-14T21:09:51Z</cp:lastPrinted>
  <dcterms:created xsi:type="dcterms:W3CDTF">2020-02-11T19:20:49Z</dcterms:created>
  <dcterms:modified xsi:type="dcterms:W3CDTF">2021-11-05T14:29:11Z</dcterms:modified>
</cp:coreProperties>
</file>